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64" r:id="rId2"/>
    <p:sldId id="305" r:id="rId3"/>
    <p:sldId id="263" r:id="rId4"/>
    <p:sldId id="265" r:id="rId5"/>
    <p:sldId id="266" r:id="rId6"/>
    <p:sldId id="267" r:id="rId7"/>
    <p:sldId id="268" r:id="rId8"/>
    <p:sldId id="270" r:id="rId9"/>
    <p:sldId id="269"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56" r:id="rId31"/>
    <p:sldId id="262" r:id="rId32"/>
    <p:sldId id="258" r:id="rId33"/>
    <p:sldId id="257" r:id="rId34"/>
    <p:sldId id="259" r:id="rId35"/>
    <p:sldId id="260" r:id="rId36"/>
    <p:sldId id="261"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3E1E22FD-00B9-4D91-9347-21AA40CBDFF1}">
          <p14:sldIdLst/>
        </p14:section>
        <p14:section name="未命名的章節" id="{61D5E2B5-B3A4-4F79-9E57-26CD04459DC4}">
          <p14:sldIdLst>
            <p14:sldId id="264"/>
            <p14:sldId id="305"/>
            <p14:sldId id="263"/>
            <p14:sldId id="265"/>
            <p14:sldId id="266"/>
            <p14:sldId id="267"/>
            <p14:sldId id="268"/>
            <p14:sldId id="270"/>
            <p14:sldId id="269"/>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56"/>
            <p14:sldId id="262"/>
            <p14:sldId id="258"/>
            <p14:sldId id="257"/>
            <p14:sldId id="259"/>
            <p14:sldId id="260"/>
            <p14:sldId id="261"/>
            <p14:sldId id="291"/>
            <p14:sldId id="292"/>
            <p14:sldId id="293"/>
            <p14:sldId id="294"/>
            <p14:sldId id="295"/>
            <p14:sldId id="296"/>
            <p14:sldId id="297"/>
            <p14:sldId id="298"/>
            <p14:sldId id="299"/>
            <p14:sldId id="300"/>
            <p14:sldId id="301"/>
            <p14:sldId id="302"/>
            <p14:sldId id="303"/>
            <p14:sldId id="30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96" autoAdjust="0"/>
    <p:restoredTop sz="86375" autoAdjust="0"/>
  </p:normalViewPr>
  <p:slideViewPr>
    <p:cSldViewPr>
      <p:cViewPr>
        <p:scale>
          <a:sx n="52" d="100"/>
          <a:sy n="52" d="100"/>
        </p:scale>
        <p:origin x="-1458" y="-108"/>
      </p:cViewPr>
      <p:guideLst>
        <p:guide orient="horz" pos="2160"/>
        <p:guide pos="2880"/>
      </p:guideLst>
    </p:cSldViewPr>
  </p:slideViewPr>
  <p:outlineViewPr>
    <p:cViewPr>
      <p:scale>
        <a:sx n="33" d="100"/>
        <a:sy n="33" d="100"/>
      </p:scale>
      <p:origin x="0" y="5544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92C4B5-91FE-4935-B95D-483DDCAAE1EC}" type="datetimeFigureOut">
              <a:rPr lang="zh-TW" altLang="en-US" smtClean="0"/>
              <a:t>2014/12/10</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FE0BC8-CAD2-4DE5-9124-D73A02336467}" type="slidenum">
              <a:rPr lang="zh-TW" altLang="en-US" smtClean="0"/>
              <a:t>‹#›</a:t>
            </a:fld>
            <a:endParaRPr lang="zh-TW" altLang="en-US"/>
          </a:p>
        </p:txBody>
      </p:sp>
    </p:spTree>
    <p:extLst>
      <p:ext uri="{BB962C8B-B14F-4D97-AF65-F5344CB8AC3E}">
        <p14:creationId xmlns:p14="http://schemas.microsoft.com/office/powerpoint/2010/main" val="3344255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9FE0BC8-CAD2-4DE5-9124-D73A02336467}" type="slidenum">
              <a:rPr lang="zh-TW" altLang="en-US" smtClean="0"/>
              <a:t>30</a:t>
            </a:fld>
            <a:endParaRPr lang="zh-TW" altLang="en-US"/>
          </a:p>
        </p:txBody>
      </p:sp>
    </p:spTree>
    <p:extLst>
      <p:ext uri="{BB962C8B-B14F-4D97-AF65-F5344CB8AC3E}">
        <p14:creationId xmlns:p14="http://schemas.microsoft.com/office/powerpoint/2010/main" val="2208707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CFD0AD0F-C188-4AB3-82B5-7DFA32479E39}" type="datetimeFigureOut">
              <a:rPr lang="zh-TW" altLang="en-US" smtClean="0"/>
              <a:t>2014/12/10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6DED93D-0D86-4A57-9CCC-237C8DF108CB}" type="slidenum">
              <a:rPr lang="zh-TW" altLang="en-US" smtClean="0"/>
              <a:t>‹#›</a:t>
            </a:fld>
            <a:endParaRPr lang="zh-TW" altLang="en-US"/>
          </a:p>
        </p:txBody>
      </p:sp>
    </p:spTree>
    <p:extLst>
      <p:ext uri="{BB962C8B-B14F-4D97-AF65-F5344CB8AC3E}">
        <p14:creationId xmlns:p14="http://schemas.microsoft.com/office/powerpoint/2010/main" val="3169853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CFD0AD0F-C188-4AB3-82B5-7DFA32479E39}" type="datetimeFigureOut">
              <a:rPr lang="zh-TW" altLang="en-US" smtClean="0"/>
              <a:t>2014/12/10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6DED93D-0D86-4A57-9CCC-237C8DF108CB}" type="slidenum">
              <a:rPr lang="zh-TW" altLang="en-US" smtClean="0"/>
              <a:t>‹#›</a:t>
            </a:fld>
            <a:endParaRPr lang="zh-TW" altLang="en-US"/>
          </a:p>
        </p:txBody>
      </p:sp>
    </p:spTree>
    <p:extLst>
      <p:ext uri="{BB962C8B-B14F-4D97-AF65-F5344CB8AC3E}">
        <p14:creationId xmlns:p14="http://schemas.microsoft.com/office/powerpoint/2010/main" val="990891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CFD0AD0F-C188-4AB3-82B5-7DFA32479E39}" type="datetimeFigureOut">
              <a:rPr lang="zh-TW" altLang="en-US" smtClean="0"/>
              <a:t>2014/12/10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6DED93D-0D86-4A57-9CCC-237C8DF108CB}" type="slidenum">
              <a:rPr lang="zh-TW" altLang="en-US" smtClean="0"/>
              <a:t>‹#›</a:t>
            </a:fld>
            <a:endParaRPr lang="zh-TW" altLang="en-US"/>
          </a:p>
        </p:txBody>
      </p:sp>
    </p:spTree>
    <p:extLst>
      <p:ext uri="{BB962C8B-B14F-4D97-AF65-F5344CB8AC3E}">
        <p14:creationId xmlns:p14="http://schemas.microsoft.com/office/powerpoint/2010/main" val="2821378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CFD0AD0F-C188-4AB3-82B5-7DFA32479E39}" type="datetimeFigureOut">
              <a:rPr lang="zh-TW" altLang="en-US" smtClean="0"/>
              <a:t>2014/12/10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6DED93D-0D86-4A57-9CCC-237C8DF108CB}" type="slidenum">
              <a:rPr lang="zh-TW" altLang="en-US" smtClean="0"/>
              <a:t>‹#›</a:t>
            </a:fld>
            <a:endParaRPr lang="zh-TW" altLang="en-US"/>
          </a:p>
        </p:txBody>
      </p:sp>
    </p:spTree>
    <p:extLst>
      <p:ext uri="{BB962C8B-B14F-4D97-AF65-F5344CB8AC3E}">
        <p14:creationId xmlns:p14="http://schemas.microsoft.com/office/powerpoint/2010/main" val="3693213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CFD0AD0F-C188-4AB3-82B5-7DFA32479E39}" type="datetimeFigureOut">
              <a:rPr lang="zh-TW" altLang="en-US" smtClean="0"/>
              <a:t>2014/12/10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6DED93D-0D86-4A57-9CCC-237C8DF108CB}" type="slidenum">
              <a:rPr lang="zh-TW" altLang="en-US" smtClean="0"/>
              <a:t>‹#›</a:t>
            </a:fld>
            <a:endParaRPr lang="zh-TW" altLang="en-US"/>
          </a:p>
        </p:txBody>
      </p:sp>
    </p:spTree>
    <p:extLst>
      <p:ext uri="{BB962C8B-B14F-4D97-AF65-F5344CB8AC3E}">
        <p14:creationId xmlns:p14="http://schemas.microsoft.com/office/powerpoint/2010/main" val="3385170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CFD0AD0F-C188-4AB3-82B5-7DFA32479E39}" type="datetimeFigureOut">
              <a:rPr lang="zh-TW" altLang="en-US" smtClean="0"/>
              <a:t>2014/12/10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6DED93D-0D86-4A57-9CCC-237C8DF108CB}" type="slidenum">
              <a:rPr lang="zh-TW" altLang="en-US" smtClean="0"/>
              <a:t>‹#›</a:t>
            </a:fld>
            <a:endParaRPr lang="zh-TW" altLang="en-US"/>
          </a:p>
        </p:txBody>
      </p:sp>
    </p:spTree>
    <p:extLst>
      <p:ext uri="{BB962C8B-B14F-4D97-AF65-F5344CB8AC3E}">
        <p14:creationId xmlns:p14="http://schemas.microsoft.com/office/powerpoint/2010/main" val="2161787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CFD0AD0F-C188-4AB3-82B5-7DFA32479E39}" type="datetimeFigureOut">
              <a:rPr lang="zh-TW" altLang="en-US" smtClean="0"/>
              <a:t>2014/12/10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6DED93D-0D86-4A57-9CCC-237C8DF108CB}" type="slidenum">
              <a:rPr lang="zh-TW" altLang="en-US" smtClean="0"/>
              <a:t>‹#›</a:t>
            </a:fld>
            <a:endParaRPr lang="zh-TW" altLang="en-US"/>
          </a:p>
        </p:txBody>
      </p:sp>
    </p:spTree>
    <p:extLst>
      <p:ext uri="{BB962C8B-B14F-4D97-AF65-F5344CB8AC3E}">
        <p14:creationId xmlns:p14="http://schemas.microsoft.com/office/powerpoint/2010/main" val="765894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CFD0AD0F-C188-4AB3-82B5-7DFA32479E39}" type="datetimeFigureOut">
              <a:rPr lang="zh-TW" altLang="en-US" smtClean="0"/>
              <a:t>2014/12/10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6DED93D-0D86-4A57-9CCC-237C8DF108CB}" type="slidenum">
              <a:rPr lang="zh-TW" altLang="en-US" smtClean="0"/>
              <a:t>‹#›</a:t>
            </a:fld>
            <a:endParaRPr lang="zh-TW" altLang="en-US"/>
          </a:p>
        </p:txBody>
      </p:sp>
    </p:spTree>
    <p:extLst>
      <p:ext uri="{BB962C8B-B14F-4D97-AF65-F5344CB8AC3E}">
        <p14:creationId xmlns:p14="http://schemas.microsoft.com/office/powerpoint/2010/main" val="2277513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FD0AD0F-C188-4AB3-82B5-7DFA32479E39}" type="datetimeFigureOut">
              <a:rPr lang="zh-TW" altLang="en-US" smtClean="0"/>
              <a:t>2014/12/10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6DED93D-0D86-4A57-9CCC-237C8DF108CB}" type="slidenum">
              <a:rPr lang="zh-TW" altLang="en-US" smtClean="0"/>
              <a:t>‹#›</a:t>
            </a:fld>
            <a:endParaRPr lang="zh-TW" altLang="en-US"/>
          </a:p>
        </p:txBody>
      </p:sp>
    </p:spTree>
    <p:extLst>
      <p:ext uri="{BB962C8B-B14F-4D97-AF65-F5344CB8AC3E}">
        <p14:creationId xmlns:p14="http://schemas.microsoft.com/office/powerpoint/2010/main" val="3721009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CFD0AD0F-C188-4AB3-82B5-7DFA32479E39}" type="datetimeFigureOut">
              <a:rPr lang="zh-TW" altLang="en-US" smtClean="0"/>
              <a:t>2014/12/10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6DED93D-0D86-4A57-9CCC-237C8DF108CB}" type="slidenum">
              <a:rPr lang="zh-TW" altLang="en-US" smtClean="0"/>
              <a:t>‹#›</a:t>
            </a:fld>
            <a:endParaRPr lang="zh-TW" altLang="en-US"/>
          </a:p>
        </p:txBody>
      </p:sp>
    </p:spTree>
    <p:extLst>
      <p:ext uri="{BB962C8B-B14F-4D97-AF65-F5344CB8AC3E}">
        <p14:creationId xmlns:p14="http://schemas.microsoft.com/office/powerpoint/2010/main" val="2802894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CFD0AD0F-C188-4AB3-82B5-7DFA32479E39}" type="datetimeFigureOut">
              <a:rPr lang="zh-TW" altLang="en-US" smtClean="0"/>
              <a:t>2014/12/10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6DED93D-0D86-4A57-9CCC-237C8DF108CB}" type="slidenum">
              <a:rPr lang="zh-TW" altLang="en-US" smtClean="0"/>
              <a:t>‹#›</a:t>
            </a:fld>
            <a:endParaRPr lang="zh-TW" altLang="en-US"/>
          </a:p>
        </p:txBody>
      </p:sp>
    </p:spTree>
    <p:extLst>
      <p:ext uri="{BB962C8B-B14F-4D97-AF65-F5344CB8AC3E}">
        <p14:creationId xmlns:p14="http://schemas.microsoft.com/office/powerpoint/2010/main" val="1379708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0AD0F-C188-4AB3-82B5-7DFA32479E39}" type="datetimeFigureOut">
              <a:rPr lang="zh-TW" altLang="en-US" smtClean="0"/>
              <a:t>2014/12/10</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ED93D-0D86-4A57-9CCC-237C8DF108CB}" type="slidenum">
              <a:rPr lang="zh-TW" altLang="en-US" smtClean="0"/>
              <a:t>‹#›</a:t>
            </a:fld>
            <a:endParaRPr lang="zh-TW" altLang="en-US"/>
          </a:p>
        </p:txBody>
      </p:sp>
    </p:spTree>
    <p:extLst>
      <p:ext uri="{BB962C8B-B14F-4D97-AF65-F5344CB8AC3E}">
        <p14:creationId xmlns:p14="http://schemas.microsoft.com/office/powerpoint/2010/main" val="2404166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457200" y="-531440"/>
            <a:ext cx="3008313" cy="216024"/>
          </a:xfrm>
        </p:spPr>
        <p:txBody>
          <a:bodyPr>
            <a:normAutofit fontScale="90000"/>
          </a:bodyPr>
          <a:lstStyle/>
          <a:p>
            <a:endParaRPr lang="zh-TW" altLang="en-US" dirty="0"/>
          </a:p>
        </p:txBody>
      </p:sp>
      <p:pic>
        <p:nvPicPr>
          <p:cNvPr id="8" name="內容版面配置區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31840" y="332656"/>
            <a:ext cx="4248472" cy="6525344"/>
          </a:xfrm>
        </p:spPr>
      </p:pic>
      <p:sp>
        <p:nvSpPr>
          <p:cNvPr id="7" name="文字版面配置區 6"/>
          <p:cNvSpPr>
            <a:spLocks noGrp="1"/>
          </p:cNvSpPr>
          <p:nvPr>
            <p:ph type="body" sz="half" idx="2"/>
          </p:nvPr>
        </p:nvSpPr>
        <p:spPr>
          <a:xfrm>
            <a:off x="457200" y="260648"/>
            <a:ext cx="3008313" cy="5865515"/>
          </a:xfrm>
        </p:spPr>
        <p:txBody>
          <a:bodyPr/>
          <a:lstStyle/>
          <a:p>
            <a:r>
              <a:rPr lang="zh-TW" altLang="en-US" dirty="0" smtClean="0"/>
              <a:t>                                                         </a:t>
            </a:r>
            <a:r>
              <a:rPr lang="zh-TW" altLang="en-US" sz="2800" dirty="0" smtClean="0"/>
              <a:t> </a:t>
            </a:r>
            <a:endParaRPr lang="en-US" altLang="zh-TW" sz="2800" dirty="0" smtClean="0"/>
          </a:p>
          <a:p>
            <a:r>
              <a:rPr lang="zh-TW" altLang="en-US" sz="2800" dirty="0"/>
              <a:t> </a:t>
            </a:r>
            <a:r>
              <a:rPr lang="zh-TW" altLang="en-US" sz="2800" dirty="0" smtClean="0"/>
              <a:t>                          標</a:t>
            </a:r>
            <a:endParaRPr lang="en-US" altLang="zh-TW" sz="2800" dirty="0" smtClean="0"/>
          </a:p>
          <a:p>
            <a:r>
              <a:rPr lang="zh-TW" altLang="en-US" sz="2800" dirty="0" smtClean="0"/>
              <a:t>                           準</a:t>
            </a:r>
            <a:endParaRPr lang="en-US" altLang="zh-TW" sz="2800" dirty="0" smtClean="0"/>
          </a:p>
          <a:p>
            <a:r>
              <a:rPr lang="zh-TW" altLang="en-US" sz="2800" dirty="0"/>
              <a:t> </a:t>
            </a:r>
            <a:r>
              <a:rPr lang="zh-TW" altLang="en-US" sz="2800" dirty="0" smtClean="0"/>
              <a:t>                黃      草</a:t>
            </a:r>
            <a:endParaRPr lang="en-US" altLang="zh-TW" sz="2800" dirty="0" smtClean="0"/>
          </a:p>
          <a:p>
            <a:r>
              <a:rPr lang="zh-TW" altLang="en-US" sz="2800" dirty="0"/>
              <a:t> </a:t>
            </a:r>
            <a:r>
              <a:rPr lang="zh-TW" altLang="en-US" sz="2800" dirty="0" smtClean="0"/>
              <a:t>                友      書</a:t>
            </a:r>
            <a:endParaRPr lang="en-US" altLang="zh-TW" sz="2800" dirty="0" smtClean="0"/>
          </a:p>
          <a:p>
            <a:r>
              <a:rPr lang="zh-TW" altLang="en-US" sz="2800" dirty="0"/>
              <a:t> </a:t>
            </a:r>
            <a:r>
              <a:rPr lang="zh-TW" altLang="en-US" sz="2800" dirty="0" smtClean="0"/>
              <a:t>                佳      百</a:t>
            </a:r>
            <a:endParaRPr lang="en-US" altLang="zh-TW" sz="2800" dirty="0" smtClean="0"/>
          </a:p>
          <a:p>
            <a:r>
              <a:rPr lang="zh-TW" altLang="en-US" sz="2800" dirty="0"/>
              <a:t> </a:t>
            </a:r>
            <a:r>
              <a:rPr lang="zh-TW" altLang="en-US" sz="2800" dirty="0" smtClean="0"/>
              <a:t>                          韻</a:t>
            </a:r>
            <a:endParaRPr lang="en-US" altLang="zh-TW" sz="2800" dirty="0" smtClean="0"/>
          </a:p>
          <a:p>
            <a:r>
              <a:rPr lang="zh-TW" altLang="en-US" sz="2800" dirty="0"/>
              <a:t> </a:t>
            </a:r>
            <a:r>
              <a:rPr lang="zh-TW" altLang="en-US" sz="2800" dirty="0" smtClean="0"/>
              <a:t>                著      千</a:t>
            </a:r>
            <a:endParaRPr lang="en-US" altLang="zh-TW" sz="2800" dirty="0" smtClean="0"/>
          </a:p>
          <a:p>
            <a:r>
              <a:rPr lang="zh-TW" altLang="en-US" sz="2800" dirty="0"/>
              <a:t> </a:t>
            </a:r>
            <a:r>
              <a:rPr lang="zh-TW" altLang="en-US" sz="2800" dirty="0" smtClean="0"/>
              <a:t>                          字</a:t>
            </a:r>
            <a:endParaRPr lang="en-US" altLang="zh-TW" sz="2800" dirty="0" smtClean="0"/>
          </a:p>
          <a:p>
            <a:r>
              <a:rPr lang="zh-TW" altLang="en-US" sz="2800" dirty="0"/>
              <a:t> </a:t>
            </a:r>
            <a:r>
              <a:rPr lang="zh-TW" altLang="en-US" sz="2800" dirty="0" smtClean="0"/>
              <a:t>                          歌</a:t>
            </a:r>
            <a:endParaRPr lang="en-US" altLang="zh-TW" sz="2800" dirty="0" smtClean="0"/>
          </a:p>
          <a:p>
            <a:r>
              <a:rPr lang="zh-TW" altLang="en-US" sz="2800" dirty="0"/>
              <a:t> </a:t>
            </a:r>
            <a:r>
              <a:rPr lang="zh-TW" altLang="en-US" sz="2800" dirty="0" smtClean="0"/>
              <a:t>                          訣</a:t>
            </a:r>
            <a:endParaRPr lang="zh-TW" altLang="en-US" dirty="0"/>
          </a:p>
        </p:txBody>
      </p:sp>
    </p:spTree>
    <p:extLst>
      <p:ext uri="{BB962C8B-B14F-4D97-AF65-F5344CB8AC3E}">
        <p14:creationId xmlns:p14="http://schemas.microsoft.com/office/powerpoint/2010/main" val="716893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467544" y="274638"/>
            <a:ext cx="8219256" cy="5851525"/>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4884" y="260648"/>
            <a:ext cx="4734232" cy="6264696"/>
          </a:xfrm>
          <a:prstGeom prst="rect">
            <a:avLst/>
          </a:prstGeom>
        </p:spPr>
      </p:pic>
    </p:spTree>
    <p:extLst>
      <p:ext uri="{BB962C8B-B14F-4D97-AF65-F5344CB8AC3E}">
        <p14:creationId xmlns:p14="http://schemas.microsoft.com/office/powerpoint/2010/main" val="10346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467544" y="274638"/>
            <a:ext cx="8219256" cy="5851525"/>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3976" y="188640"/>
            <a:ext cx="4696047" cy="6408712"/>
          </a:xfrm>
          <a:prstGeom prst="rect">
            <a:avLst/>
          </a:prstGeom>
        </p:spPr>
      </p:pic>
    </p:spTree>
    <p:extLst>
      <p:ext uri="{BB962C8B-B14F-4D97-AF65-F5344CB8AC3E}">
        <p14:creationId xmlns:p14="http://schemas.microsoft.com/office/powerpoint/2010/main" val="355211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395536" y="274638"/>
            <a:ext cx="8291264" cy="5851525"/>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9546" y="116632"/>
            <a:ext cx="4704907" cy="6480720"/>
          </a:xfrm>
          <a:prstGeom prst="rect">
            <a:avLst/>
          </a:prstGeom>
        </p:spPr>
      </p:pic>
    </p:spTree>
    <p:extLst>
      <p:ext uri="{BB962C8B-B14F-4D97-AF65-F5344CB8AC3E}">
        <p14:creationId xmlns:p14="http://schemas.microsoft.com/office/powerpoint/2010/main" val="1724604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395536" y="274638"/>
            <a:ext cx="8291264" cy="5851525"/>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407" y="260648"/>
            <a:ext cx="4687186" cy="6408712"/>
          </a:xfrm>
          <a:prstGeom prst="rect">
            <a:avLst/>
          </a:prstGeom>
        </p:spPr>
      </p:pic>
    </p:spTree>
    <p:extLst>
      <p:ext uri="{BB962C8B-B14F-4D97-AF65-F5344CB8AC3E}">
        <p14:creationId xmlns:p14="http://schemas.microsoft.com/office/powerpoint/2010/main" val="2231703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3568" y="274638"/>
            <a:ext cx="8003232" cy="5851525"/>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0939" y="260648"/>
            <a:ext cx="4702122" cy="6408712"/>
          </a:xfrm>
          <a:prstGeom prst="rect">
            <a:avLst/>
          </a:prstGeom>
        </p:spPr>
      </p:pic>
    </p:spTree>
    <p:extLst>
      <p:ext uri="{BB962C8B-B14F-4D97-AF65-F5344CB8AC3E}">
        <p14:creationId xmlns:p14="http://schemas.microsoft.com/office/powerpoint/2010/main" val="1705016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539552" y="274638"/>
            <a:ext cx="8147248" cy="5851525"/>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2582" y="188640"/>
            <a:ext cx="4698836" cy="6480720"/>
          </a:xfrm>
          <a:prstGeom prst="rect">
            <a:avLst/>
          </a:prstGeom>
        </p:spPr>
      </p:pic>
    </p:spTree>
    <p:extLst>
      <p:ext uri="{BB962C8B-B14F-4D97-AF65-F5344CB8AC3E}">
        <p14:creationId xmlns:p14="http://schemas.microsoft.com/office/powerpoint/2010/main" val="1589736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467544" y="274638"/>
            <a:ext cx="8219256" cy="5851525"/>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407" y="260648"/>
            <a:ext cx="4687186" cy="6408712"/>
          </a:xfrm>
          <a:prstGeom prst="rect">
            <a:avLst/>
          </a:prstGeom>
        </p:spPr>
      </p:pic>
    </p:spTree>
    <p:extLst>
      <p:ext uri="{BB962C8B-B14F-4D97-AF65-F5344CB8AC3E}">
        <p14:creationId xmlns:p14="http://schemas.microsoft.com/office/powerpoint/2010/main" val="3349513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395536" y="274638"/>
            <a:ext cx="8291264" cy="5851525"/>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0028" y="260648"/>
            <a:ext cx="4683943" cy="6408712"/>
          </a:xfrm>
          <a:prstGeom prst="rect">
            <a:avLst/>
          </a:prstGeom>
        </p:spPr>
      </p:pic>
    </p:spTree>
    <p:extLst>
      <p:ext uri="{BB962C8B-B14F-4D97-AF65-F5344CB8AC3E}">
        <p14:creationId xmlns:p14="http://schemas.microsoft.com/office/powerpoint/2010/main" val="731578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395536" y="274638"/>
            <a:ext cx="8291264" cy="5851525"/>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6035" y="188640"/>
            <a:ext cx="4751930" cy="6552728"/>
          </a:xfrm>
          <a:prstGeom prst="rect">
            <a:avLst/>
          </a:prstGeom>
        </p:spPr>
      </p:pic>
    </p:spTree>
    <p:extLst>
      <p:ext uri="{BB962C8B-B14F-4D97-AF65-F5344CB8AC3E}">
        <p14:creationId xmlns:p14="http://schemas.microsoft.com/office/powerpoint/2010/main" val="2890164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467544" y="274638"/>
            <a:ext cx="8219256" cy="5851525"/>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407" y="116632"/>
            <a:ext cx="4687186" cy="6624736"/>
          </a:xfrm>
          <a:prstGeom prst="rect">
            <a:avLst/>
          </a:prstGeom>
        </p:spPr>
      </p:pic>
    </p:spTree>
    <p:extLst>
      <p:ext uri="{BB962C8B-B14F-4D97-AF65-F5344CB8AC3E}">
        <p14:creationId xmlns:p14="http://schemas.microsoft.com/office/powerpoint/2010/main" val="1513635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排標題 4"/>
          <p:cNvSpPr>
            <a:spLocks noGrp="1"/>
          </p:cNvSpPr>
          <p:nvPr>
            <p:ph type="title" orient="vert"/>
          </p:nvPr>
        </p:nvSpPr>
        <p:spPr>
          <a:xfrm>
            <a:off x="7956376" y="274638"/>
            <a:ext cx="864096" cy="5851525"/>
          </a:xfrm>
        </p:spPr>
        <p:txBody>
          <a:bodyPr>
            <a:normAutofit fontScale="90000"/>
          </a:bodyPr>
          <a:lstStyle/>
          <a:p>
            <a:r>
              <a:rPr lang="zh-TW" altLang="en-US" sz="2400" dirty="0" smtClean="0"/>
              <a:t>                                      </a:t>
            </a:r>
            <a:r>
              <a:rPr lang="en-US" altLang="zh-TW" sz="2400" dirty="0" smtClean="0"/>
              <a:t/>
            </a:r>
            <a:br>
              <a:rPr lang="en-US" altLang="zh-TW" sz="2400" dirty="0" smtClean="0"/>
            </a:br>
            <a:r>
              <a:rPr lang="zh-TW" altLang="en-US" sz="2400" dirty="0"/>
              <a:t>作者簡歷</a:t>
            </a:r>
          </a:p>
        </p:txBody>
      </p:sp>
      <p:sp>
        <p:nvSpPr>
          <p:cNvPr id="6" name="直排文字版面配置區 5"/>
          <p:cNvSpPr>
            <a:spLocks noGrp="1"/>
          </p:cNvSpPr>
          <p:nvPr>
            <p:ph type="body" orient="vert" idx="1"/>
          </p:nvPr>
        </p:nvSpPr>
        <p:spPr>
          <a:xfrm>
            <a:off x="457200" y="274638"/>
            <a:ext cx="7427168" cy="6034682"/>
          </a:xfrm>
        </p:spPr>
        <p:txBody>
          <a:bodyPr>
            <a:normAutofit lnSpcReduction="10000"/>
          </a:bodyPr>
          <a:lstStyle/>
          <a:p>
            <a:r>
              <a:rPr lang="zh-TW" altLang="en-US" sz="2400" dirty="0" smtClean="0"/>
              <a:t>民國三十三年生，祖籍廣東省南海縣，現住臺北市。</a:t>
            </a:r>
            <a:endParaRPr lang="en-US" altLang="zh-TW" sz="2400" dirty="0" smtClean="0"/>
          </a:p>
          <a:p>
            <a:r>
              <a:rPr lang="zh-TW" altLang="en-US" sz="2400" dirty="0" smtClean="0"/>
              <a:t>國立臺灣大學電機工程系畢業、美國紐約</a:t>
            </a:r>
            <a:endParaRPr lang="en-US" altLang="zh-TW" sz="2400" dirty="0" smtClean="0"/>
          </a:p>
          <a:p>
            <a:r>
              <a:rPr lang="en-US" altLang="zh-TW" sz="2400" dirty="0" smtClean="0"/>
              <a:t>EBASCO</a:t>
            </a:r>
            <a:r>
              <a:rPr lang="zh-TW" altLang="en-US" sz="2400" dirty="0" smtClean="0"/>
              <a:t>核能發電廠技術暨電力安全系統研究結業。從事國內外工程設計建設三十年，</a:t>
            </a:r>
            <a:endParaRPr lang="en-US" altLang="zh-TW" sz="2400" dirty="0" smtClean="0"/>
          </a:p>
          <a:p>
            <a:r>
              <a:rPr lang="zh-TW" altLang="en-US" sz="2400" dirty="0" smtClean="0"/>
              <a:t>退休後轉游藝於書畫詩詞燈謎創作教學等。</a:t>
            </a:r>
            <a:endParaRPr lang="en-US" altLang="zh-TW" sz="2400" dirty="0" smtClean="0"/>
          </a:p>
          <a:p>
            <a:r>
              <a:rPr lang="zh-TW" altLang="en-US" sz="2400" dirty="0" smtClean="0"/>
              <a:t>書畫作品為臺灣大學博理藝廊、國父紀念館、中正紀念堂、新北投梅庭于右任紀念館、北京榮寶齋等公私機構收藏展覽；臺灣金瓜石醫院舊址廣場、福建武夷山游酢紀念館刻碑等。</a:t>
            </a:r>
            <a:endParaRPr lang="en-US" altLang="zh-TW" sz="2400" dirty="0" smtClean="0"/>
          </a:p>
          <a:p>
            <a:r>
              <a:rPr lang="zh-TW" altLang="en-US" sz="2400" dirty="0" smtClean="0"/>
              <a:t>曾獲全國標準草書比賽第一名、書法春秋大賽特優、勞工盃國畫賽第一名。</a:t>
            </a:r>
            <a:endParaRPr lang="en-US" altLang="zh-TW" sz="2400" dirty="0" smtClean="0"/>
          </a:p>
          <a:p>
            <a:r>
              <a:rPr lang="zh-TW" altLang="en-US" sz="2400" dirty="0" smtClean="0"/>
              <a:t>著作有：</a:t>
            </a:r>
            <a:r>
              <a:rPr lang="en-US" altLang="zh-TW" sz="2400" dirty="0" smtClean="0"/>
              <a:t>&lt;</a:t>
            </a:r>
            <a:r>
              <a:rPr lang="zh-TW" altLang="en-US" sz="2400" dirty="0" smtClean="0"/>
              <a:t>標準草書詩詞集、對聯集、燈謎集</a:t>
            </a:r>
            <a:r>
              <a:rPr lang="en-US" altLang="zh-TW" sz="2400" dirty="0" smtClean="0"/>
              <a:t>&gt;</a:t>
            </a:r>
            <a:r>
              <a:rPr lang="zh-TW" altLang="en-US" sz="2400" dirty="0" smtClean="0"/>
              <a:t>、</a:t>
            </a:r>
            <a:r>
              <a:rPr lang="en-US" altLang="zh-TW" sz="2400" dirty="0" smtClean="0"/>
              <a:t>&lt;</a:t>
            </a:r>
            <a:r>
              <a:rPr lang="zh-TW" altLang="en-US" sz="2400" dirty="0" smtClean="0"/>
              <a:t>標準草書千字文</a:t>
            </a:r>
            <a:r>
              <a:rPr lang="en-US" altLang="zh-TW" sz="2400" dirty="0" smtClean="0"/>
              <a:t>&gt;</a:t>
            </a:r>
            <a:r>
              <a:rPr lang="zh-TW" altLang="en-US" sz="2400" dirty="0" smtClean="0"/>
              <a:t>、</a:t>
            </a:r>
            <a:r>
              <a:rPr lang="en-US" altLang="zh-TW" sz="2400" dirty="0" smtClean="0"/>
              <a:t>&lt;</a:t>
            </a:r>
            <a:r>
              <a:rPr lang="zh-TW" altLang="en-US" sz="2400" dirty="0" smtClean="0"/>
              <a:t>筆下激電水墨渦流書畫集</a:t>
            </a:r>
            <a:r>
              <a:rPr lang="en-US" altLang="zh-TW" sz="2400" dirty="0" smtClean="0"/>
              <a:t>&gt;</a:t>
            </a:r>
            <a:r>
              <a:rPr lang="zh-TW" altLang="en-US" sz="2400" dirty="0" smtClean="0"/>
              <a:t>、</a:t>
            </a:r>
            <a:r>
              <a:rPr lang="en-US" altLang="zh-TW" sz="2400" dirty="0" smtClean="0"/>
              <a:t>&lt;</a:t>
            </a:r>
            <a:r>
              <a:rPr lang="zh-TW" altLang="en-US" sz="2400" dirty="0" smtClean="0"/>
              <a:t>標準草書電腦字型軟件</a:t>
            </a:r>
            <a:r>
              <a:rPr lang="en-US" altLang="zh-TW" sz="2400" dirty="0" smtClean="0"/>
              <a:t>&gt;</a:t>
            </a:r>
            <a:r>
              <a:rPr lang="zh-TW" altLang="en-US" sz="2400" smtClean="0"/>
              <a:t>、</a:t>
            </a:r>
            <a:r>
              <a:rPr lang="en-US" altLang="zh-TW" sz="2400" smtClean="0"/>
              <a:t>&lt;</a:t>
            </a:r>
            <a:r>
              <a:rPr lang="zh-TW" altLang="en-US" sz="2400" dirty="0" smtClean="0"/>
              <a:t>標準草書導引</a:t>
            </a:r>
            <a:r>
              <a:rPr lang="en-US" altLang="zh-TW" sz="2400" dirty="0" smtClean="0"/>
              <a:t>&gt;</a:t>
            </a:r>
            <a:r>
              <a:rPr lang="zh-TW" altLang="en-US" sz="2400" dirty="0" smtClean="0"/>
              <a:t>、</a:t>
            </a:r>
            <a:r>
              <a:rPr lang="en-US" altLang="zh-TW" sz="2400" dirty="0" smtClean="0"/>
              <a:t>&lt;</a:t>
            </a:r>
            <a:r>
              <a:rPr lang="zh-TW" altLang="en-US" sz="2400" dirty="0" smtClean="0"/>
              <a:t>解構明韓道亨著</a:t>
            </a:r>
            <a:r>
              <a:rPr lang="en-US" altLang="zh-TW" sz="2400" dirty="0" smtClean="0"/>
              <a:t>｢</a:t>
            </a:r>
            <a:r>
              <a:rPr lang="zh-TW" altLang="en-US" sz="2400" dirty="0" smtClean="0"/>
              <a:t>草書百韻歌</a:t>
            </a:r>
            <a:r>
              <a:rPr lang="en-US" altLang="zh-TW" sz="2400" dirty="0" smtClean="0"/>
              <a:t>｣</a:t>
            </a:r>
            <a:r>
              <a:rPr lang="zh-TW" altLang="en-US" sz="2400" dirty="0" smtClean="0"/>
              <a:t>白話釋文</a:t>
            </a:r>
            <a:r>
              <a:rPr lang="en-US" altLang="zh-TW" sz="2400" dirty="0" smtClean="0"/>
              <a:t>&gt;</a:t>
            </a:r>
            <a:r>
              <a:rPr lang="zh-TW" altLang="en-US" sz="2400" dirty="0" smtClean="0"/>
              <a:t>等。</a:t>
            </a:r>
            <a:endParaRPr lang="en-US" altLang="zh-TW" sz="2400" dirty="0" smtClean="0"/>
          </a:p>
          <a:p>
            <a:r>
              <a:rPr lang="zh-TW" altLang="en-US" sz="2400" dirty="0" smtClean="0"/>
              <a:t>現為中國標準草書學會常務理事、騷心標準草書學會創會會長暨書法班指導老師。</a:t>
            </a:r>
            <a:endParaRPr lang="zh-TW" altLang="en-US" sz="2400" dirty="0"/>
          </a:p>
        </p:txBody>
      </p:sp>
      <p:pic>
        <p:nvPicPr>
          <p:cNvPr id="1026" name="Picture 2" descr="C:\Users\Asus\Desktop\P119010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9008" y="583244"/>
            <a:ext cx="637448" cy="82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038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467544" y="274638"/>
            <a:ext cx="8219256" cy="5851525"/>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2582" y="188640"/>
            <a:ext cx="4698836" cy="6480720"/>
          </a:xfrm>
          <a:prstGeom prst="rect">
            <a:avLst/>
          </a:prstGeom>
        </p:spPr>
      </p:pic>
    </p:spTree>
    <p:extLst>
      <p:ext uri="{BB962C8B-B14F-4D97-AF65-F5344CB8AC3E}">
        <p14:creationId xmlns:p14="http://schemas.microsoft.com/office/powerpoint/2010/main" val="2120701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395536" y="274638"/>
            <a:ext cx="8291264" cy="5851525"/>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2837" y="116632"/>
            <a:ext cx="4678326" cy="6480720"/>
          </a:xfrm>
          <a:prstGeom prst="rect">
            <a:avLst/>
          </a:prstGeom>
        </p:spPr>
      </p:pic>
    </p:spTree>
    <p:extLst>
      <p:ext uri="{BB962C8B-B14F-4D97-AF65-F5344CB8AC3E}">
        <p14:creationId xmlns:p14="http://schemas.microsoft.com/office/powerpoint/2010/main" val="847244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p:txBody>
          <a:bodyPr/>
          <a:lstStyle/>
          <a:p>
            <a:endParaRPr lang="zh-TW" altLang="en-US"/>
          </a:p>
        </p:txBody>
      </p:sp>
      <p:sp>
        <p:nvSpPr>
          <p:cNvPr id="3" name="直排文字版面配置區 2"/>
          <p:cNvSpPr>
            <a:spLocks noGrp="1"/>
          </p:cNvSpPr>
          <p:nvPr>
            <p:ph type="body" orient="vert" idx="1"/>
          </p:nvPr>
        </p:nvSpPr>
        <p:spPr/>
        <p:txBody>
          <a:bodyPr/>
          <a:lstStyle/>
          <a:p>
            <a:endParaRPr lang="zh-TW" altLang="en-US"/>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629" y="188640"/>
            <a:ext cx="4686741" cy="6552728"/>
          </a:xfrm>
          <a:prstGeom prst="rect">
            <a:avLst/>
          </a:prstGeom>
        </p:spPr>
      </p:pic>
    </p:spTree>
    <p:extLst>
      <p:ext uri="{BB962C8B-B14F-4D97-AF65-F5344CB8AC3E}">
        <p14:creationId xmlns:p14="http://schemas.microsoft.com/office/powerpoint/2010/main" val="3831276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395536" y="274638"/>
            <a:ext cx="8291264" cy="5851525"/>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9546" y="188640"/>
            <a:ext cx="4704907" cy="6480720"/>
          </a:xfrm>
          <a:prstGeom prst="rect">
            <a:avLst/>
          </a:prstGeom>
        </p:spPr>
      </p:pic>
    </p:spTree>
    <p:extLst>
      <p:ext uri="{BB962C8B-B14F-4D97-AF65-F5344CB8AC3E}">
        <p14:creationId xmlns:p14="http://schemas.microsoft.com/office/powerpoint/2010/main" val="1900604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467544" y="274638"/>
            <a:ext cx="8219256" cy="5851525"/>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407" y="188640"/>
            <a:ext cx="4687186" cy="6480720"/>
          </a:xfrm>
          <a:prstGeom prst="rect">
            <a:avLst/>
          </a:prstGeom>
        </p:spPr>
      </p:pic>
    </p:spTree>
    <p:extLst>
      <p:ext uri="{BB962C8B-B14F-4D97-AF65-F5344CB8AC3E}">
        <p14:creationId xmlns:p14="http://schemas.microsoft.com/office/powerpoint/2010/main" val="2926637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395536" y="274638"/>
            <a:ext cx="8291264" cy="5851525"/>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0028" y="0"/>
            <a:ext cx="4683943" cy="6858000"/>
          </a:xfrm>
          <a:prstGeom prst="rect">
            <a:avLst/>
          </a:prstGeom>
        </p:spPr>
      </p:pic>
    </p:spTree>
    <p:extLst>
      <p:ext uri="{BB962C8B-B14F-4D97-AF65-F5344CB8AC3E}">
        <p14:creationId xmlns:p14="http://schemas.microsoft.com/office/powerpoint/2010/main" val="3006234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467544" y="274638"/>
            <a:ext cx="8219256" cy="5851525"/>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7006" y="0"/>
            <a:ext cx="4689987" cy="6858000"/>
          </a:xfrm>
          <a:prstGeom prst="rect">
            <a:avLst/>
          </a:prstGeom>
        </p:spPr>
      </p:pic>
    </p:spTree>
    <p:extLst>
      <p:ext uri="{BB962C8B-B14F-4D97-AF65-F5344CB8AC3E}">
        <p14:creationId xmlns:p14="http://schemas.microsoft.com/office/powerpoint/2010/main" val="3253391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467544" y="274638"/>
            <a:ext cx="8219256" cy="5851525"/>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3976" y="260648"/>
            <a:ext cx="4696047" cy="6408712"/>
          </a:xfrm>
          <a:prstGeom prst="rect">
            <a:avLst/>
          </a:prstGeom>
        </p:spPr>
      </p:pic>
    </p:spTree>
    <p:extLst>
      <p:ext uri="{BB962C8B-B14F-4D97-AF65-F5344CB8AC3E}">
        <p14:creationId xmlns:p14="http://schemas.microsoft.com/office/powerpoint/2010/main" val="1800698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395536" y="274638"/>
            <a:ext cx="8291264" cy="5851525"/>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758" y="188640"/>
            <a:ext cx="4560484" cy="6480720"/>
          </a:xfrm>
          <a:prstGeom prst="rect">
            <a:avLst/>
          </a:prstGeom>
        </p:spPr>
      </p:pic>
    </p:spTree>
    <p:extLst>
      <p:ext uri="{BB962C8B-B14F-4D97-AF65-F5344CB8AC3E}">
        <p14:creationId xmlns:p14="http://schemas.microsoft.com/office/powerpoint/2010/main" val="1389980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467544" y="274638"/>
            <a:ext cx="8219256" cy="5851525"/>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889" y="188640"/>
            <a:ext cx="4876221" cy="6408712"/>
          </a:xfrm>
          <a:prstGeom prst="rect">
            <a:avLst/>
          </a:prstGeom>
        </p:spPr>
      </p:pic>
    </p:spTree>
    <p:extLst>
      <p:ext uri="{BB962C8B-B14F-4D97-AF65-F5344CB8AC3E}">
        <p14:creationId xmlns:p14="http://schemas.microsoft.com/office/powerpoint/2010/main" val="3044970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flipH="1">
            <a:off x="9324528" y="260648"/>
            <a:ext cx="61664" cy="5851525"/>
          </a:xfrm>
        </p:spPr>
        <p:txBody>
          <a:bodyPr>
            <a:normAutofit fontScale="90000"/>
          </a:bodyPr>
          <a:lstStyle/>
          <a:p>
            <a:endParaRPr lang="zh-TW" altLang="en-US" dirty="0"/>
          </a:p>
        </p:txBody>
      </p:sp>
      <p:sp>
        <p:nvSpPr>
          <p:cNvPr id="3" name="直排文字版面配置區 2"/>
          <p:cNvSpPr>
            <a:spLocks noGrp="1"/>
          </p:cNvSpPr>
          <p:nvPr>
            <p:ph type="body" orient="vert" idx="1"/>
          </p:nvPr>
        </p:nvSpPr>
        <p:spPr>
          <a:xfrm>
            <a:off x="457200" y="274638"/>
            <a:ext cx="8435280" cy="6106690"/>
          </a:xfrm>
        </p:spPr>
        <p:txBody>
          <a:bodyPr>
            <a:noAutofit/>
          </a:bodyPr>
          <a:lstStyle/>
          <a:p>
            <a:r>
              <a:rPr lang="zh-TW" altLang="en-US" sz="2000" dirty="0" smtClean="0"/>
              <a:t>              </a:t>
            </a:r>
            <a:endParaRPr lang="en-US" altLang="zh-TW" sz="2000" dirty="0" smtClean="0"/>
          </a:p>
          <a:p>
            <a:r>
              <a:rPr lang="en-US" altLang="zh-TW" sz="2000"/>
              <a:t> </a:t>
            </a:r>
            <a:r>
              <a:rPr lang="en-US" altLang="zh-TW" sz="2000" smtClean="0"/>
              <a:t>                         </a:t>
            </a:r>
            <a:r>
              <a:rPr lang="zh-TW" altLang="en-US" sz="2000" smtClean="0"/>
              <a:t>自序</a:t>
            </a:r>
            <a:endParaRPr lang="en-US" altLang="zh-TW" sz="2000" dirty="0" smtClean="0"/>
          </a:p>
          <a:p>
            <a:r>
              <a:rPr lang="zh-TW" altLang="en-US" sz="2000" dirty="0" smtClean="0">
                <a:latin typeface="標楷體" panose="03000509000000000000" pitchFamily="65" charset="-120"/>
                <a:ea typeface="標楷體" panose="03000509000000000000" pitchFamily="65" charset="-120"/>
              </a:rPr>
              <a:t>    自白話翻譯明韓道亨著</a:t>
            </a:r>
            <a:r>
              <a:rPr lang="en-US" altLang="zh-TW" sz="2000" dirty="0" smtClean="0">
                <a:latin typeface="標楷體" panose="03000509000000000000" pitchFamily="65" charset="-120"/>
                <a:ea typeface="標楷體" panose="03000509000000000000" pitchFamily="65" charset="-120"/>
              </a:rPr>
              <a:t>&lt;</a:t>
            </a:r>
            <a:r>
              <a:rPr lang="zh-TW" altLang="en-US" sz="2000" dirty="0" smtClean="0">
                <a:latin typeface="標楷體" panose="03000509000000000000" pitchFamily="65" charset="-120"/>
                <a:ea typeface="標楷體" panose="03000509000000000000" pitchFamily="65" charset="-120"/>
              </a:rPr>
              <a:t>草書百韻歌</a:t>
            </a:r>
            <a:r>
              <a:rPr lang="en-US" altLang="zh-TW" sz="2000" dirty="0" smtClean="0">
                <a:latin typeface="標楷體" panose="03000509000000000000" pitchFamily="65" charset="-120"/>
                <a:ea typeface="標楷體" panose="03000509000000000000" pitchFamily="65" charset="-120"/>
              </a:rPr>
              <a:t>&gt;</a:t>
            </a:r>
            <a:r>
              <a:rPr lang="zh-TW" altLang="en-US" sz="2000" dirty="0" smtClean="0">
                <a:latin typeface="標楷體" panose="03000509000000000000" pitchFamily="65" charset="-120"/>
                <a:ea typeface="標楷體" panose="03000509000000000000" pitchFamily="65" charset="-120"/>
              </a:rPr>
              <a:t>後，作者感於韓著文內所寫之草書字體和歌訣，其意義和說法除部分能適用於標準草書外，並不能完全符合標準草書字體的寫法；當然也不可能將近世才由草聖于右任先生所發現歸納出的標準草書符號包括進去</a:t>
            </a:r>
            <a:r>
              <a:rPr lang="zh-TW" altLang="en-US" sz="2000" dirty="0">
                <a:latin typeface="標楷體" panose="03000509000000000000" pitchFamily="65" charset="-120"/>
                <a:ea typeface="標楷體" panose="03000509000000000000" pitchFamily="65" charset="-120"/>
              </a:rPr>
              <a:t>寫</a:t>
            </a:r>
            <a:r>
              <a:rPr lang="zh-TW" altLang="en-US" sz="2000" dirty="0" smtClean="0">
                <a:latin typeface="標楷體" panose="03000509000000000000" pitchFamily="65" charset="-120"/>
                <a:ea typeface="標楷體" panose="03000509000000000000" pitchFamily="65" charset="-120"/>
              </a:rPr>
              <a:t>成草訣百韻歌訣。</a:t>
            </a:r>
            <a:endParaRPr lang="en-US" altLang="zh-TW" sz="2000" dirty="0" smtClean="0">
              <a:latin typeface="標楷體" panose="03000509000000000000" pitchFamily="65" charset="-120"/>
              <a:ea typeface="標楷體" panose="03000509000000000000" pitchFamily="65" charset="-120"/>
            </a:endParaRPr>
          </a:p>
          <a:p>
            <a:r>
              <a:rPr lang="zh-TW" altLang="en-US" sz="2000" dirty="0" smtClean="0">
                <a:latin typeface="標楷體" panose="03000509000000000000" pitchFamily="65" charset="-120"/>
                <a:ea typeface="標楷體" panose="03000509000000000000" pitchFamily="65" charset="-120"/>
              </a:rPr>
              <a:t>   有鑒及此，筆者遂動念嘗試就標準草書符號和字體字形參考韓著</a:t>
            </a:r>
            <a:r>
              <a:rPr lang="en-US" altLang="zh-TW" sz="2000" dirty="0" smtClean="0">
                <a:latin typeface="標楷體" panose="03000509000000000000" pitchFamily="65" charset="-120"/>
                <a:ea typeface="標楷體" panose="03000509000000000000" pitchFamily="65" charset="-120"/>
              </a:rPr>
              <a:t>&lt;</a:t>
            </a:r>
            <a:r>
              <a:rPr lang="zh-TW" altLang="en-US" sz="2000" dirty="0" smtClean="0">
                <a:latin typeface="標楷體" panose="03000509000000000000" pitchFamily="65" charset="-120"/>
                <a:ea typeface="標楷體" panose="03000509000000000000" pitchFamily="65" charset="-120"/>
              </a:rPr>
              <a:t>草訣百韻歌</a:t>
            </a:r>
            <a:r>
              <a:rPr lang="en-US" altLang="zh-TW" sz="2000" dirty="0" smtClean="0">
                <a:latin typeface="標楷體" panose="03000509000000000000" pitchFamily="65" charset="-120"/>
                <a:ea typeface="標楷體" panose="03000509000000000000" pitchFamily="65" charset="-120"/>
              </a:rPr>
              <a:t>&gt;</a:t>
            </a:r>
            <a:r>
              <a:rPr lang="zh-TW" altLang="en-US" sz="2000" dirty="0" smtClean="0">
                <a:latin typeface="標楷體" panose="03000509000000000000" pitchFamily="65" charset="-120"/>
                <a:ea typeface="標楷體" panose="03000509000000000000" pitchFamily="65" charset="-120"/>
              </a:rPr>
              <a:t>模式寫一首涵蓋昔時于老所發現之標草符號和近時大陸學者張權先生暨最近筆者新發現之標草符和相似疑似字分辨的</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標準草書百韻歌訣</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a:t>
            </a:r>
            <a:endParaRPr lang="en-US" altLang="zh-TW" sz="2000" dirty="0" smtClean="0">
              <a:latin typeface="標楷體" panose="03000509000000000000" pitchFamily="65" charset="-120"/>
              <a:ea typeface="標楷體" panose="03000509000000000000" pitchFamily="65" charset="-120"/>
            </a:endParaRPr>
          </a:p>
          <a:p>
            <a:r>
              <a:rPr lang="zh-TW" altLang="en-US" sz="2000" dirty="0" smtClean="0">
                <a:latin typeface="標楷體" panose="03000509000000000000" pitchFamily="65" charset="-120"/>
                <a:ea typeface="標楷體" panose="03000509000000000000" pitchFamily="65" charset="-120"/>
              </a:rPr>
              <a:t>   經數日人腦和電腦操作後，標準草書百韻歌訣終於完稿。因受周興嗣</a:t>
            </a:r>
            <a:r>
              <a:rPr lang="en-US" altLang="zh-TW" sz="2000" dirty="0" smtClean="0">
                <a:latin typeface="標楷體" panose="03000509000000000000" pitchFamily="65" charset="-120"/>
                <a:ea typeface="標楷體" panose="03000509000000000000" pitchFamily="65" charset="-120"/>
              </a:rPr>
              <a:t>&lt;</a:t>
            </a:r>
            <a:r>
              <a:rPr lang="zh-TW" altLang="en-US" sz="2000" dirty="0" smtClean="0">
                <a:latin typeface="標楷體" panose="03000509000000000000" pitchFamily="65" charset="-120"/>
                <a:ea typeface="標楷體" panose="03000509000000000000" pitchFamily="65" charset="-120"/>
              </a:rPr>
              <a:t>千字文</a:t>
            </a:r>
            <a:r>
              <a:rPr lang="en-US" altLang="zh-TW" sz="2000" dirty="0" smtClean="0">
                <a:latin typeface="標楷體" panose="03000509000000000000" pitchFamily="65" charset="-120"/>
                <a:ea typeface="標楷體" panose="03000509000000000000" pitchFamily="65" charset="-120"/>
              </a:rPr>
              <a:t>&gt;</a:t>
            </a:r>
            <a:r>
              <a:rPr lang="zh-TW" altLang="en-US" sz="2000" dirty="0" smtClean="0">
                <a:latin typeface="標楷體" panose="03000509000000000000" pitchFamily="65" charset="-120"/>
                <a:ea typeface="標楷體" panose="03000509000000000000" pitchFamily="65" charset="-120"/>
              </a:rPr>
              <a:t>影響，歌訣全文故意只寫一千字；歌訣每段以五言絕句近體詩寫成，意即全文係一首一共五十首多韻五言絕句近體詩的長詩，</a:t>
            </a:r>
            <a:r>
              <a:rPr lang="zh-TW" altLang="en-US" sz="2000" dirty="0">
                <a:latin typeface="標楷體" panose="03000509000000000000" pitchFamily="65" charset="-120"/>
                <a:ea typeface="標楷體" panose="03000509000000000000" pitchFamily="65" charset="-120"/>
              </a:rPr>
              <a:t>乃名之曰</a:t>
            </a:r>
            <a:r>
              <a:rPr lang="en-US" altLang="zh-TW" sz="2000" dirty="0">
                <a:latin typeface="標楷體" panose="03000509000000000000" pitchFamily="65" charset="-120"/>
                <a:ea typeface="標楷體" panose="03000509000000000000" pitchFamily="65" charset="-120"/>
              </a:rPr>
              <a:t>&lt;</a:t>
            </a:r>
            <a:r>
              <a:rPr lang="zh-TW" altLang="en-US" sz="2000" dirty="0">
                <a:latin typeface="標楷體" panose="03000509000000000000" pitchFamily="65" charset="-120"/>
                <a:ea typeface="標楷體" panose="03000509000000000000" pitchFamily="65" charset="-120"/>
              </a:rPr>
              <a:t>標準草書千字百韻歌訣</a:t>
            </a:r>
            <a:r>
              <a:rPr lang="en-US" altLang="zh-TW" sz="2000" dirty="0">
                <a:latin typeface="標楷體" panose="03000509000000000000" pitchFamily="65" charset="-120"/>
                <a:ea typeface="標楷體" panose="03000509000000000000" pitchFamily="65" charset="-120"/>
              </a:rPr>
              <a:t>&gt;</a:t>
            </a:r>
            <a:r>
              <a:rPr lang="zh-TW" altLang="en-US" sz="2000" dirty="0" smtClean="0">
                <a:latin typeface="標楷體" panose="03000509000000000000" pitchFamily="65" charset="-120"/>
                <a:ea typeface="標楷體" panose="03000509000000000000" pitchFamily="65" charset="-120"/>
              </a:rPr>
              <a:t>。全文也由筆者親筆以標準草書謄寫，旁注正楷釋文以方便讀者對照閱覽。</a:t>
            </a:r>
            <a:endParaRPr lang="en-US" altLang="zh-TW" sz="2000" dirty="0" smtClean="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 </a:t>
            </a:r>
            <a:r>
              <a:rPr lang="zh-TW" altLang="en-US" sz="2000" dirty="0" smtClean="0">
                <a:latin typeface="標楷體" panose="03000509000000000000" pitchFamily="65" charset="-120"/>
                <a:ea typeface="標楷體" panose="03000509000000000000" pitchFamily="65" charset="-120"/>
              </a:rPr>
              <a:t>  筆者限於才識，本歌訣謬誤難免，尚祈讀者高明諒正。</a:t>
            </a:r>
            <a:endParaRPr lang="en-US" altLang="zh-TW" sz="2000" dirty="0" smtClean="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 </a:t>
            </a:r>
            <a:r>
              <a:rPr lang="zh-TW" altLang="en-US" sz="2000" dirty="0" smtClean="0">
                <a:latin typeface="標楷體" panose="03000509000000000000" pitchFamily="65" charset="-120"/>
                <a:ea typeface="標楷體" panose="03000509000000000000" pitchFamily="65" charset="-120"/>
              </a:rPr>
              <a:t>   黃友佳  謹識</a:t>
            </a:r>
            <a:r>
              <a:rPr lang="zh-TW" altLang="en-US" sz="2000" dirty="0">
                <a:latin typeface="標楷體" panose="03000509000000000000" pitchFamily="65" charset="-120"/>
                <a:ea typeface="標楷體" panose="03000509000000000000" pitchFamily="65" charset="-120"/>
              </a:rPr>
              <a:t> </a:t>
            </a:r>
            <a:r>
              <a:rPr lang="zh-TW" altLang="en-US" sz="2000" dirty="0" smtClean="0">
                <a:latin typeface="標楷體" panose="03000509000000000000" pitchFamily="65" charset="-120"/>
                <a:ea typeface="標楷體" panose="03000509000000000000" pitchFamily="65" charset="-120"/>
              </a:rPr>
              <a:t> 一零三年十一月廿五日</a:t>
            </a:r>
            <a:endParaRPr lang="en-US" altLang="zh-TW" sz="2000" dirty="0" smtClean="0">
              <a:latin typeface="標楷體" panose="03000509000000000000" pitchFamily="65" charset="-120"/>
              <a:ea typeface="標楷體" panose="03000509000000000000" pitchFamily="65" charset="-120"/>
            </a:endParaRPr>
          </a:p>
          <a:p>
            <a:r>
              <a:rPr lang="en-US" altLang="zh-TW" sz="2000" dirty="0" smtClean="0">
                <a:latin typeface="標楷體" panose="03000509000000000000" pitchFamily="65" charset="-120"/>
                <a:ea typeface="標楷體" panose="03000509000000000000" pitchFamily="65" charset="-120"/>
              </a:rPr>
              <a:t>      </a:t>
            </a:r>
            <a:r>
              <a:rPr lang="zh-TW" altLang="en-US" sz="2000" dirty="0" smtClean="0">
                <a:latin typeface="標楷體" panose="03000509000000000000" pitchFamily="65" charset="-120"/>
                <a:ea typeface="標楷體" panose="03000509000000000000" pitchFamily="65" charset="-120"/>
              </a:rPr>
              <a:t>電話：</a:t>
            </a:r>
            <a:r>
              <a:rPr lang="en-US" altLang="zh-TW" sz="2000" dirty="0" smtClean="0">
                <a:latin typeface="標楷體" panose="03000509000000000000" pitchFamily="65" charset="-120"/>
                <a:ea typeface="標楷體" panose="03000509000000000000" pitchFamily="65" charset="-120"/>
              </a:rPr>
              <a:t>0953587860</a:t>
            </a:r>
          </a:p>
          <a:p>
            <a:r>
              <a:rPr lang="en-US" altLang="zh-TW" sz="2000" dirty="0">
                <a:latin typeface="標楷體" panose="03000509000000000000" pitchFamily="65" charset="-120"/>
                <a:ea typeface="標楷體" panose="03000509000000000000" pitchFamily="65" charset="-120"/>
              </a:rPr>
              <a:t> </a:t>
            </a:r>
            <a:r>
              <a:rPr lang="en-US" altLang="zh-TW" sz="2000" dirty="0" smtClean="0">
                <a:latin typeface="標楷體" panose="03000509000000000000" pitchFamily="65" charset="-120"/>
                <a:ea typeface="標楷體" panose="03000509000000000000" pitchFamily="65" charset="-120"/>
              </a:rPr>
              <a:t>     email; yogah3636@yahoo.com.tw</a:t>
            </a:r>
            <a:endParaRPr lang="en-US" altLang="zh-TW" sz="2000" dirty="0">
              <a:latin typeface="標楷體" panose="03000509000000000000" pitchFamily="65" charset="-120"/>
              <a:ea typeface="標楷體" panose="03000509000000000000" pitchFamily="65" charset="-120"/>
            </a:endParaRPr>
          </a:p>
          <a:p>
            <a:r>
              <a:rPr lang="zh-TW" altLang="en-US" sz="2000" dirty="0" smtClean="0">
                <a:latin typeface="標楷體" panose="03000509000000000000" pitchFamily="65" charset="-120"/>
                <a:ea typeface="標楷體" panose="03000509000000000000" pitchFamily="65" charset="-120"/>
              </a:rPr>
              <a:t>                      </a:t>
            </a:r>
            <a:endParaRPr lang="en-US" altLang="zh-TW" sz="2000" dirty="0" smtClean="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 </a:t>
            </a:r>
            <a:r>
              <a:rPr lang="zh-TW" altLang="en-US" sz="2000" dirty="0" smtClean="0">
                <a:latin typeface="標楷體" panose="03000509000000000000" pitchFamily="65" charset="-120"/>
                <a:ea typeface="標楷體" panose="03000509000000000000" pitchFamily="65" charset="-120"/>
              </a:rPr>
              <a:t>             </a:t>
            </a:r>
            <a:endParaRPr lang="zh-TW" alt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10184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排標題 3"/>
          <p:cNvSpPr>
            <a:spLocks noGrp="1"/>
          </p:cNvSpPr>
          <p:nvPr>
            <p:ph type="title" orient="vert"/>
          </p:nvPr>
        </p:nvSpPr>
        <p:spPr>
          <a:xfrm flipH="1">
            <a:off x="9189717" y="274638"/>
            <a:ext cx="206819" cy="5851525"/>
          </a:xfrm>
        </p:spPr>
        <p:txBody>
          <a:bodyPr>
            <a:normAutofit fontScale="90000"/>
          </a:bodyPr>
          <a:lstStyle/>
          <a:p>
            <a:endParaRPr lang="zh-TW" altLang="en-US" dirty="0"/>
          </a:p>
        </p:txBody>
      </p:sp>
      <p:sp>
        <p:nvSpPr>
          <p:cNvPr id="5" name="直排文字版面配置區 4"/>
          <p:cNvSpPr>
            <a:spLocks noGrp="1"/>
          </p:cNvSpPr>
          <p:nvPr>
            <p:ph type="body" orient="vert" idx="1"/>
          </p:nvPr>
        </p:nvSpPr>
        <p:spPr>
          <a:xfrm>
            <a:off x="457200" y="274638"/>
            <a:ext cx="8579296" cy="6394722"/>
          </a:xfrm>
        </p:spPr>
        <p:txBody>
          <a:bodyPr>
            <a:noAutofit/>
          </a:bodyPr>
          <a:lstStyle/>
          <a:p>
            <a:pPr marL="0" indent="0">
              <a:buNone/>
            </a:pPr>
            <a:r>
              <a:rPr lang="zh-TW" altLang="en-US" sz="2800" dirty="0" smtClean="0"/>
              <a:t>    </a:t>
            </a:r>
            <a:r>
              <a:rPr lang="zh-TW" altLang="en-US" sz="2400" dirty="0" smtClean="0"/>
              <a:t>標準草書百韻千字歌訣</a:t>
            </a:r>
            <a:r>
              <a:rPr lang="en-US" altLang="zh-TW" sz="2400" dirty="0" smtClean="0"/>
              <a:t>(</a:t>
            </a:r>
            <a:r>
              <a:rPr lang="zh-TW" altLang="en-US" sz="1800" dirty="0" smtClean="0"/>
              <a:t>紅字表草符或字型</a:t>
            </a:r>
            <a:r>
              <a:rPr lang="en-US" altLang="zh-TW" sz="2400" dirty="0" smtClean="0"/>
              <a:t>)</a:t>
            </a:r>
          </a:p>
          <a:p>
            <a:pPr marL="0" indent="0">
              <a:buNone/>
            </a:pPr>
            <a:r>
              <a:rPr lang="zh-TW" altLang="en-US" sz="2800" dirty="0">
                <a:latin typeface="標楷體" panose="03000509000000000000" pitchFamily="65" charset="-120"/>
                <a:ea typeface="標楷體" panose="03000509000000000000" pitchFamily="65" charset="-120"/>
              </a:rPr>
              <a:t> </a:t>
            </a:r>
            <a:r>
              <a:rPr lang="zh-TW" altLang="en-US" sz="2800" dirty="0" smtClean="0">
                <a:latin typeface="標楷體" panose="03000509000000000000" pitchFamily="65" charset="-120"/>
                <a:ea typeface="標楷體" panose="03000509000000000000" pitchFamily="65" charset="-120"/>
              </a:rPr>
              <a:t>草法學何難？標符已彚編，</a:t>
            </a:r>
            <a:endParaRPr lang="en-US" altLang="zh-TW" sz="2800" dirty="0" smtClean="0">
              <a:latin typeface="標楷體" panose="03000509000000000000" pitchFamily="65" charset="-120"/>
              <a:ea typeface="標楷體" panose="03000509000000000000" pitchFamily="65" charset="-120"/>
            </a:endParaRPr>
          </a:p>
          <a:p>
            <a:pPr marL="0" indent="0">
              <a:buNone/>
            </a:pPr>
            <a:r>
              <a:rPr lang="zh-TW" altLang="en-US" sz="2800" dirty="0" smtClean="0">
                <a:latin typeface="標楷體" panose="03000509000000000000" pitchFamily="65" charset="-120"/>
                <a:ea typeface="標楷體" panose="03000509000000000000" pitchFamily="65" charset="-120"/>
              </a:rPr>
              <a:t> 字形精</a:t>
            </a:r>
            <a:r>
              <a:rPr lang="zh-TW" altLang="en-US" sz="2800" dirty="0">
                <a:latin typeface="標楷體" panose="03000509000000000000" pitchFamily="65" charset="-120"/>
                <a:ea typeface="標楷體" panose="03000509000000000000" pitchFamily="65" charset="-120"/>
              </a:rPr>
              <a:t>準美，</a:t>
            </a:r>
            <a:r>
              <a:rPr lang="zh-TW" altLang="en-US" sz="2800" dirty="0" smtClean="0">
                <a:latin typeface="標楷體" panose="03000509000000000000" pitchFamily="65" charset="-120"/>
                <a:ea typeface="標楷體" panose="03000509000000000000" pitchFamily="65" charset="-120"/>
              </a:rPr>
              <a:t>易寫更完全。</a:t>
            </a:r>
            <a:endParaRPr lang="en-US" altLang="zh-TW" sz="2800" dirty="0" smtClean="0">
              <a:latin typeface="標楷體" panose="03000509000000000000" pitchFamily="65" charset="-120"/>
              <a:ea typeface="標楷體" panose="03000509000000000000" pitchFamily="65" charset="-120"/>
            </a:endParaRPr>
          </a:p>
          <a:p>
            <a:pPr marL="0" indent="0">
              <a:buNone/>
            </a:pPr>
            <a:r>
              <a:rPr lang="zh-TW" altLang="en-US" sz="2800" dirty="0" smtClean="0">
                <a:latin typeface="標楷體" panose="03000509000000000000" pitchFamily="65" charset="-120"/>
                <a:ea typeface="標楷體" panose="03000509000000000000" pitchFamily="65" charset="-120"/>
              </a:rPr>
              <a:t> 阜</a:t>
            </a:r>
            <a:r>
              <a:rPr lang="zh-TW" altLang="en-US" sz="2800" dirty="0">
                <a:latin typeface="標楷體" panose="03000509000000000000" pitchFamily="65" charset="-120"/>
                <a:ea typeface="標楷體" panose="03000509000000000000" pitchFamily="65" charset="-120"/>
              </a:rPr>
              <a:t>貝</a:t>
            </a:r>
            <a:r>
              <a:rPr lang="zh-TW" altLang="en-US" sz="2800" dirty="0" smtClean="0">
                <a:latin typeface="標楷體" panose="03000509000000000000" pitchFamily="65" charset="-120"/>
                <a:ea typeface="標楷體" panose="03000509000000000000" pitchFamily="65" charset="-120"/>
              </a:rPr>
              <a:t>弓</a:t>
            </a:r>
            <a:r>
              <a:rPr lang="zh-TW" altLang="en-US" sz="2800" b="1" dirty="0" smtClean="0">
                <a:solidFill>
                  <a:srgbClr val="FF0000"/>
                </a:solidFill>
                <a:latin typeface="標楷體" panose="03000509000000000000" pitchFamily="65" charset="-120"/>
                <a:ea typeface="標楷體" panose="03000509000000000000" pitchFamily="65" charset="-120"/>
              </a:rPr>
              <a:t>丁反</a:t>
            </a:r>
            <a:r>
              <a:rPr lang="zh-TW" altLang="en-US" sz="2800" dirty="0" smtClean="0">
                <a:latin typeface="標楷體" panose="03000509000000000000" pitchFamily="65" charset="-120"/>
                <a:ea typeface="標楷體" panose="03000509000000000000" pitchFamily="65" charset="-120"/>
              </a:rPr>
              <a:t>，</a:t>
            </a:r>
            <a:r>
              <a:rPr lang="zh-TW" altLang="en-US" sz="2800" b="1" dirty="0" smtClean="0">
                <a:solidFill>
                  <a:srgbClr val="FF0000"/>
                </a:solidFill>
                <a:latin typeface="標楷體" panose="03000509000000000000" pitchFamily="65" charset="-120"/>
                <a:ea typeface="標楷體" panose="03000509000000000000" pitchFamily="65" charset="-120"/>
              </a:rPr>
              <a:t>示</a:t>
            </a:r>
            <a:r>
              <a:rPr lang="zh-TW" altLang="en-US" sz="2800" dirty="0">
                <a:latin typeface="標楷體" panose="03000509000000000000" pitchFamily="65" charset="-120"/>
                <a:ea typeface="標楷體" panose="03000509000000000000" pitchFamily="65" charset="-120"/>
              </a:rPr>
              <a:t>符</a:t>
            </a:r>
            <a:r>
              <a:rPr lang="zh-TW" altLang="en-US" sz="2800" dirty="0" smtClean="0">
                <a:latin typeface="標楷體" panose="03000509000000000000" pitchFamily="65" charset="-120"/>
                <a:ea typeface="標楷體" panose="03000509000000000000" pitchFamily="65" charset="-120"/>
              </a:rPr>
              <a:t>衣</a:t>
            </a:r>
            <a:r>
              <a:rPr lang="zh-TW" altLang="en-US" sz="2800" dirty="0">
                <a:latin typeface="標楷體" panose="03000509000000000000" pitchFamily="65" charset="-120"/>
                <a:ea typeface="標楷體" panose="03000509000000000000" pitchFamily="65" charset="-120"/>
              </a:rPr>
              <a:t>耳</a:t>
            </a:r>
            <a:r>
              <a:rPr lang="zh-TW" altLang="en-US" sz="2800" dirty="0" smtClean="0">
                <a:latin typeface="標楷體" panose="03000509000000000000" pitchFamily="65" charset="-120"/>
                <a:ea typeface="標楷體" panose="03000509000000000000" pitchFamily="65" charset="-120"/>
              </a:rPr>
              <a:t>身，</a:t>
            </a:r>
            <a:endParaRPr lang="en-US" altLang="zh-TW" sz="2800" dirty="0" smtClean="0">
              <a:latin typeface="標楷體" panose="03000509000000000000" pitchFamily="65" charset="-120"/>
              <a:ea typeface="標楷體" panose="03000509000000000000" pitchFamily="65" charset="-120"/>
            </a:endParaRPr>
          </a:p>
          <a:p>
            <a:pPr marL="0" indent="0">
              <a:buNone/>
            </a:pPr>
            <a:r>
              <a:rPr lang="zh-TW" altLang="en-US" sz="2800" b="1" dirty="0" smtClean="0">
                <a:solidFill>
                  <a:srgbClr val="FF0000"/>
                </a:solidFill>
                <a:latin typeface="標楷體" panose="03000509000000000000" pitchFamily="65" charset="-120"/>
                <a:ea typeface="標楷體" panose="03000509000000000000" pitchFamily="65" charset="-120"/>
              </a:rPr>
              <a:t> 朱</a:t>
            </a:r>
            <a:r>
              <a:rPr lang="zh-TW" altLang="en-US" sz="2800" dirty="0" smtClean="0">
                <a:latin typeface="標楷體" panose="03000509000000000000" pitchFamily="65" charset="-120"/>
                <a:ea typeface="標楷體" panose="03000509000000000000" pitchFamily="65" charset="-120"/>
              </a:rPr>
              <a:t>充米</a:t>
            </a:r>
            <a:r>
              <a:rPr lang="zh-TW" altLang="en-US" sz="2800" dirty="0">
                <a:latin typeface="標楷體" panose="03000509000000000000" pitchFamily="65" charset="-120"/>
                <a:ea typeface="標楷體" panose="03000509000000000000" pitchFamily="65" charset="-120"/>
              </a:rPr>
              <a:t>耒半</a:t>
            </a:r>
            <a:r>
              <a:rPr lang="zh-TW" altLang="en-US" sz="2800" dirty="0" smtClean="0">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足</a:t>
            </a:r>
            <a:r>
              <a:rPr lang="zh-TW" altLang="en-US" sz="2800" dirty="0" smtClean="0">
                <a:latin typeface="標楷體" panose="03000509000000000000" pitchFamily="65" charset="-120"/>
                <a:ea typeface="標楷體" panose="03000509000000000000" pitchFamily="65" charset="-120"/>
              </a:rPr>
              <a:t>替</a:t>
            </a:r>
            <a:r>
              <a:rPr lang="zh-TW" altLang="en-US" sz="2800" dirty="0">
                <a:latin typeface="標楷體" panose="03000509000000000000" pitchFamily="65" charset="-120"/>
                <a:ea typeface="標楷體" panose="03000509000000000000" pitchFamily="65" charset="-120"/>
              </a:rPr>
              <a:t>云</a:t>
            </a:r>
            <a:r>
              <a:rPr lang="zh-TW" altLang="en-US" sz="2800" dirty="0" smtClean="0">
                <a:latin typeface="標楷體" panose="03000509000000000000" pitchFamily="65" charset="-120"/>
                <a:ea typeface="標楷體" panose="03000509000000000000" pitchFamily="65" charset="-120"/>
              </a:rPr>
              <a:t>亡臣，</a:t>
            </a:r>
            <a:endParaRPr lang="en-US" altLang="zh-TW" sz="2800" dirty="0" smtClean="0">
              <a:latin typeface="標楷體" panose="03000509000000000000" pitchFamily="65" charset="-120"/>
              <a:ea typeface="標楷體" panose="03000509000000000000" pitchFamily="65" charset="-120"/>
            </a:endParaRPr>
          </a:p>
          <a:p>
            <a:pPr marL="0" indent="0">
              <a:buNone/>
            </a:pPr>
            <a:r>
              <a:rPr lang="zh-TW" altLang="en-US" sz="2800" b="1" dirty="0" smtClean="0">
                <a:solidFill>
                  <a:srgbClr val="FF0000"/>
                </a:solidFill>
                <a:latin typeface="標楷體" panose="03000509000000000000" pitchFamily="65" charset="-120"/>
                <a:ea typeface="標楷體" panose="03000509000000000000" pitchFamily="65" charset="-120"/>
              </a:rPr>
              <a:t> 走</a:t>
            </a:r>
            <a:r>
              <a:rPr lang="zh-TW" altLang="en-US" sz="2800" dirty="0">
                <a:latin typeface="標楷體" panose="03000509000000000000" pitchFamily="65" charset="-120"/>
                <a:ea typeface="標楷體" panose="03000509000000000000" pitchFamily="65" charset="-120"/>
              </a:rPr>
              <a:t>兼</a:t>
            </a:r>
            <a:r>
              <a:rPr lang="zh-TW" altLang="en-US" sz="2800" dirty="0" smtClean="0">
                <a:latin typeface="標楷體" panose="03000509000000000000" pitchFamily="65" charset="-120"/>
                <a:ea typeface="標楷體" panose="03000509000000000000" pitchFamily="65" charset="-120"/>
              </a:rPr>
              <a:t>立</a:t>
            </a:r>
            <a:r>
              <a:rPr lang="zh-TW" altLang="en-US" sz="2800" dirty="0">
                <a:latin typeface="標楷體" panose="03000509000000000000" pitchFamily="65" charset="-120"/>
                <a:ea typeface="標楷體" panose="03000509000000000000" pitchFamily="65" charset="-120"/>
              </a:rPr>
              <a:t>火夫</a:t>
            </a:r>
            <a:r>
              <a:rPr lang="zh-TW" altLang="en-US" sz="2800" dirty="0" smtClean="0">
                <a:latin typeface="標楷體" panose="03000509000000000000" pitchFamily="65" charset="-120"/>
                <a:ea typeface="標楷體" panose="03000509000000000000" pitchFamily="65" charset="-120"/>
              </a:rPr>
              <a:t>，</a:t>
            </a:r>
            <a:r>
              <a:rPr lang="zh-TW" altLang="en-US" sz="2800" b="1" dirty="0" smtClean="0">
                <a:solidFill>
                  <a:srgbClr val="FF0000"/>
                </a:solidFill>
                <a:latin typeface="標楷體" panose="03000509000000000000" pitchFamily="65" charset="-120"/>
                <a:ea typeface="標楷體" panose="03000509000000000000" pitchFamily="65" charset="-120"/>
              </a:rPr>
              <a:t>齒</a:t>
            </a:r>
            <a:r>
              <a:rPr lang="zh-TW" altLang="en-US" sz="2800" dirty="0">
                <a:latin typeface="標楷體" panose="03000509000000000000" pitchFamily="65" charset="-120"/>
                <a:ea typeface="標楷體" panose="03000509000000000000" pitchFamily="65" charset="-120"/>
              </a:rPr>
              <a:t>值</a:t>
            </a:r>
            <a:r>
              <a:rPr lang="zh-TW" altLang="en-US" sz="2800" dirty="0" smtClean="0">
                <a:latin typeface="標楷體" panose="03000509000000000000" pitchFamily="65" charset="-120"/>
                <a:ea typeface="標楷體" panose="03000509000000000000" pitchFamily="65" charset="-120"/>
              </a:rPr>
              <a:t>黹和啚，</a:t>
            </a:r>
            <a:endParaRPr lang="en-US" altLang="zh-TW" sz="2800" dirty="0" smtClean="0">
              <a:latin typeface="標楷體" panose="03000509000000000000" pitchFamily="65" charset="-120"/>
              <a:ea typeface="標楷體" panose="03000509000000000000" pitchFamily="65" charset="-120"/>
            </a:endParaRPr>
          </a:p>
          <a:p>
            <a:pPr marL="0" indent="0">
              <a:buNone/>
            </a:pPr>
            <a:r>
              <a:rPr lang="zh-TW" altLang="en-US" sz="2800" b="1" dirty="0" smtClean="0">
                <a:solidFill>
                  <a:srgbClr val="FF0000"/>
                </a:solidFill>
                <a:latin typeface="標楷體" panose="03000509000000000000" pitchFamily="65" charset="-120"/>
                <a:ea typeface="標楷體" panose="03000509000000000000" pitchFamily="65" charset="-120"/>
              </a:rPr>
              <a:t> 桑</a:t>
            </a:r>
            <a:r>
              <a:rPr lang="zh-TW" altLang="en-US" sz="2800" dirty="0">
                <a:latin typeface="標楷體" panose="03000509000000000000" pitchFamily="65" charset="-120"/>
                <a:ea typeface="標楷體" panose="03000509000000000000" pitchFamily="65" charset="-120"/>
              </a:rPr>
              <a:t>即</a:t>
            </a:r>
            <a:r>
              <a:rPr lang="zh-TW" altLang="en-US" sz="2800" dirty="0" smtClean="0">
                <a:latin typeface="標楷體" panose="03000509000000000000" pitchFamily="65" charset="-120"/>
                <a:ea typeface="標楷體" panose="03000509000000000000" pitchFamily="65" charset="-120"/>
              </a:rPr>
              <a:t>桑</a:t>
            </a:r>
            <a:r>
              <a:rPr lang="zh-TW" altLang="en-US" sz="2800" dirty="0">
                <a:latin typeface="標楷體" panose="03000509000000000000" pitchFamily="65" charset="-120"/>
                <a:ea typeface="標楷體" panose="03000509000000000000" pitchFamily="65" charset="-120"/>
              </a:rPr>
              <a:t>同</a:t>
            </a:r>
            <a:r>
              <a:rPr lang="zh-TW" altLang="en-US" sz="2800" dirty="0" smtClean="0">
                <a:latin typeface="標楷體" panose="03000509000000000000" pitchFamily="65" charset="-120"/>
                <a:ea typeface="標楷體" panose="03000509000000000000" pitchFamily="65" charset="-120"/>
              </a:rPr>
              <a:t>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左旁</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a:t>
            </a:r>
            <a:r>
              <a:rPr lang="zh-TW" altLang="en-US" sz="2800" b="1" dirty="0" smtClean="0">
                <a:solidFill>
                  <a:srgbClr val="FF0000"/>
                </a:solidFill>
                <a:latin typeface="標楷體" panose="03000509000000000000" pitchFamily="65" charset="-120"/>
                <a:ea typeface="標楷體" panose="03000509000000000000" pitchFamily="65" charset="-120"/>
              </a:rPr>
              <a:t>角</a:t>
            </a:r>
            <a:r>
              <a:rPr lang="zh-TW" altLang="en-US" sz="2800" dirty="0">
                <a:latin typeface="標楷體" panose="03000509000000000000" pitchFamily="65" charset="-120"/>
                <a:ea typeface="標楷體" panose="03000509000000000000" pitchFamily="65" charset="-120"/>
              </a:rPr>
              <a:t>成</a:t>
            </a:r>
            <a:r>
              <a:rPr lang="zh-TW" altLang="en-US" sz="2800" dirty="0" smtClean="0">
                <a:latin typeface="標楷體" panose="03000509000000000000" pitchFamily="65" charset="-120"/>
                <a:ea typeface="標楷體" panose="03000509000000000000" pitchFamily="65" charset="-120"/>
              </a:rPr>
              <a:t>殷</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左旁</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與孚，</a:t>
            </a:r>
            <a:endParaRPr lang="en-US" altLang="zh-TW" sz="2800" dirty="0">
              <a:latin typeface="標楷體" panose="03000509000000000000" pitchFamily="65" charset="-120"/>
              <a:ea typeface="標楷體" panose="03000509000000000000" pitchFamily="65" charset="-120"/>
            </a:endParaRPr>
          </a:p>
          <a:p>
            <a:pPr marL="0" indent="0">
              <a:buNone/>
            </a:pPr>
            <a:r>
              <a:rPr lang="zh-TW" altLang="en-US" sz="2800" dirty="0">
                <a:latin typeface="標楷體" panose="03000509000000000000" pitchFamily="65" charset="-120"/>
                <a:ea typeface="標楷體" panose="03000509000000000000" pitchFamily="65" charset="-120"/>
              </a:rPr>
              <a:t> </a:t>
            </a:r>
            <a:r>
              <a:rPr lang="zh-TW" altLang="en-US" sz="2800" b="1" dirty="0" smtClean="0">
                <a:solidFill>
                  <a:srgbClr val="FF0000"/>
                </a:solidFill>
                <a:latin typeface="標楷體" panose="03000509000000000000" pitchFamily="65" charset="-120"/>
                <a:ea typeface="標楷體" panose="03000509000000000000" pitchFamily="65" charset="-120"/>
              </a:rPr>
              <a:t>點直勾</a:t>
            </a:r>
            <a:r>
              <a:rPr lang="zh-TW" altLang="en-US" sz="2800" dirty="0" smtClean="0">
                <a:latin typeface="標楷體" panose="03000509000000000000" pitchFamily="65" charset="-120"/>
                <a:ea typeface="標楷體" panose="03000509000000000000" pitchFamily="65" charset="-120"/>
              </a:rPr>
              <a:t>為</a:t>
            </a:r>
            <a:r>
              <a:rPr lang="zh-TW" altLang="en-US" sz="2800" dirty="0">
                <a:latin typeface="標楷體" panose="03000509000000000000" pitchFamily="65" charset="-120"/>
                <a:ea typeface="標楷體" panose="03000509000000000000" pitchFamily="65" charset="-120"/>
              </a:rPr>
              <a:t>水</a:t>
            </a:r>
            <a:r>
              <a:rPr lang="zh-TW" altLang="en-US" sz="2800" dirty="0" smtClean="0">
                <a:latin typeface="標楷體" panose="03000509000000000000" pitchFamily="65" charset="-120"/>
                <a:ea typeface="標楷體" panose="03000509000000000000" pitchFamily="65" charset="-120"/>
              </a:rPr>
              <a:t>，</a:t>
            </a:r>
            <a:r>
              <a:rPr lang="zh-TW" altLang="en-US" sz="2800" b="1" dirty="0" smtClean="0">
                <a:solidFill>
                  <a:srgbClr val="FF0000"/>
                </a:solidFill>
                <a:latin typeface="標楷體" panose="03000509000000000000" pitchFamily="65" charset="-120"/>
                <a:ea typeface="標楷體" panose="03000509000000000000" pitchFamily="65" charset="-120"/>
              </a:rPr>
              <a:t>空挑</a:t>
            </a:r>
            <a:r>
              <a:rPr lang="zh-TW" altLang="en-US" sz="2800" dirty="0" smtClean="0">
                <a:latin typeface="標楷體" panose="03000509000000000000" pitchFamily="65" charset="-120"/>
                <a:ea typeface="標楷體" panose="03000509000000000000" pitchFamily="65" charset="-120"/>
              </a:rPr>
              <a:t>人與言，</a:t>
            </a:r>
            <a:endParaRPr lang="en-US" altLang="zh-TW" sz="2800" dirty="0" smtClean="0">
              <a:latin typeface="標楷體" panose="03000509000000000000" pitchFamily="65" charset="-120"/>
              <a:ea typeface="標楷體" panose="03000509000000000000" pitchFamily="65" charset="-120"/>
            </a:endParaRPr>
          </a:p>
          <a:p>
            <a:pPr marL="0" indent="0">
              <a:buNone/>
            </a:pPr>
            <a:r>
              <a:rPr lang="zh-TW" altLang="en-US" sz="2800" b="1" dirty="0" smtClean="0">
                <a:solidFill>
                  <a:srgbClr val="FF0000"/>
                </a:solidFill>
                <a:latin typeface="標楷體" panose="03000509000000000000" pitchFamily="65" charset="-120"/>
                <a:ea typeface="標楷體" panose="03000509000000000000" pitchFamily="65" charset="-120"/>
              </a:rPr>
              <a:t> 月</a:t>
            </a:r>
            <a:r>
              <a:rPr lang="zh-TW" altLang="en-US" sz="2800" dirty="0" smtClean="0">
                <a:latin typeface="標楷體" panose="03000509000000000000" pitchFamily="65" charset="-120"/>
                <a:ea typeface="標楷體" panose="03000509000000000000" pitchFamily="65" charset="-120"/>
              </a:rPr>
              <a:t>朧</a:t>
            </a:r>
            <a:r>
              <a:rPr lang="zh-TW" altLang="en-US" sz="2800" dirty="0">
                <a:latin typeface="標楷體" panose="03000509000000000000" pitchFamily="65" charset="-120"/>
                <a:ea typeface="標楷體" panose="03000509000000000000" pitchFamily="65" charset="-120"/>
              </a:rPr>
              <a:t>舟月肉，</a:t>
            </a:r>
            <a:r>
              <a:rPr lang="zh-TW" altLang="en-US" sz="2800" b="1" dirty="0">
                <a:solidFill>
                  <a:srgbClr val="FF0000"/>
                </a:solidFill>
                <a:latin typeface="標楷體" panose="03000509000000000000" pitchFamily="65" charset="-120"/>
                <a:ea typeface="標楷體" panose="03000509000000000000" pitchFamily="65" charset="-120"/>
              </a:rPr>
              <a:t>日</a:t>
            </a:r>
            <a:r>
              <a:rPr lang="zh-TW" altLang="en-US" sz="2800" dirty="0">
                <a:latin typeface="標楷體" panose="03000509000000000000" pitchFamily="65" charset="-120"/>
                <a:ea typeface="標楷體" panose="03000509000000000000" pitchFamily="65" charset="-120"/>
              </a:rPr>
              <a:t>映白目田</a:t>
            </a:r>
            <a:r>
              <a:rPr lang="zh-TW" altLang="en-US" sz="2800" dirty="0" smtClean="0">
                <a:latin typeface="標楷體" panose="03000509000000000000" pitchFamily="65" charset="-120"/>
                <a:ea typeface="標楷體" panose="03000509000000000000" pitchFamily="65" charset="-120"/>
              </a:rPr>
              <a:t>，</a:t>
            </a:r>
            <a:endParaRPr lang="en-US" altLang="zh-TW" sz="2800" dirty="0" smtClean="0">
              <a:latin typeface="標楷體" panose="03000509000000000000" pitchFamily="65" charset="-120"/>
              <a:ea typeface="標楷體" panose="03000509000000000000" pitchFamily="65" charset="-120"/>
            </a:endParaRPr>
          </a:p>
          <a:p>
            <a:pPr marL="0" indent="0">
              <a:buNone/>
            </a:pPr>
            <a:r>
              <a:rPr lang="zh-TW" altLang="en-US" sz="2800" dirty="0">
                <a:latin typeface="標楷體" panose="03000509000000000000" pitchFamily="65" charset="-120"/>
                <a:ea typeface="標楷體" panose="03000509000000000000" pitchFamily="65" charset="-120"/>
              </a:rPr>
              <a:t> </a:t>
            </a:r>
            <a:r>
              <a:rPr lang="zh-TW" altLang="en-US" sz="2800" b="1" dirty="0" smtClean="0">
                <a:solidFill>
                  <a:srgbClr val="FF0000"/>
                </a:solidFill>
                <a:latin typeface="標楷體" panose="03000509000000000000" pitchFamily="65" charset="-120"/>
                <a:ea typeface="標楷體" panose="03000509000000000000" pitchFamily="65" charset="-120"/>
              </a:rPr>
              <a:t>武</a:t>
            </a:r>
            <a:r>
              <a:rPr lang="zh-TW" altLang="en-US" sz="2800" dirty="0" smtClean="0">
                <a:latin typeface="標楷體" panose="03000509000000000000" pitchFamily="65" charset="-120"/>
                <a:ea typeface="標楷體" panose="03000509000000000000" pitchFamily="65" charset="-120"/>
              </a:rPr>
              <a:t>鎮圭番</a:t>
            </a:r>
            <a:r>
              <a:rPr lang="zh-TW" altLang="en-US" sz="2800" dirty="0">
                <a:latin typeface="標楷體" panose="03000509000000000000" pitchFamily="65" charset="-120"/>
                <a:ea typeface="標楷體" panose="03000509000000000000" pitchFamily="65" charset="-120"/>
              </a:rPr>
              <a:t>重</a:t>
            </a:r>
            <a:r>
              <a:rPr lang="zh-TW" altLang="en-US" sz="2800" dirty="0" smtClean="0">
                <a:latin typeface="標楷體" panose="03000509000000000000" pitchFamily="65" charset="-120"/>
                <a:ea typeface="標楷體" panose="03000509000000000000" pitchFamily="65" charset="-120"/>
              </a:rPr>
              <a:t>，</a:t>
            </a:r>
            <a:r>
              <a:rPr lang="zh-TW" altLang="en-US" sz="2800" b="1" dirty="0" smtClean="0">
                <a:solidFill>
                  <a:srgbClr val="FF0000"/>
                </a:solidFill>
                <a:latin typeface="標楷體" panose="03000509000000000000" pitchFamily="65" charset="-120"/>
                <a:ea typeface="標楷體" panose="03000509000000000000" pitchFamily="65" charset="-120"/>
              </a:rPr>
              <a:t>扌</a:t>
            </a:r>
            <a:r>
              <a:rPr lang="zh-TW" altLang="en-US" sz="2800" dirty="0" smtClean="0">
                <a:latin typeface="標楷體" panose="03000509000000000000" pitchFamily="65" charset="-120"/>
                <a:ea typeface="標楷體" panose="03000509000000000000" pitchFamily="65" charset="-120"/>
              </a:rPr>
              <a:t>居片幸方，</a:t>
            </a:r>
            <a:endParaRPr lang="en-US" altLang="zh-TW" sz="2800" dirty="0" smtClean="0">
              <a:latin typeface="標楷體" panose="03000509000000000000" pitchFamily="65" charset="-120"/>
              <a:ea typeface="標楷體" panose="03000509000000000000" pitchFamily="65" charset="-120"/>
            </a:endParaRPr>
          </a:p>
          <a:p>
            <a:pPr marL="0" indent="0">
              <a:buNone/>
            </a:pPr>
            <a:r>
              <a:rPr lang="zh-TW" altLang="en-US" sz="2800" dirty="0" smtClean="0">
                <a:latin typeface="標楷體" panose="03000509000000000000" pitchFamily="65" charset="-120"/>
                <a:ea typeface="標楷體" panose="03000509000000000000" pitchFamily="65" charset="-120"/>
              </a:rPr>
              <a:t> 京矛車讓</a:t>
            </a:r>
            <a:r>
              <a:rPr lang="zh-TW" altLang="en-US" sz="2800" b="1" dirty="0" smtClean="0">
                <a:solidFill>
                  <a:srgbClr val="FF0000"/>
                </a:solidFill>
                <a:latin typeface="標楷體" panose="03000509000000000000" pitchFamily="65" charset="-120"/>
                <a:ea typeface="標楷體" panose="03000509000000000000" pitchFamily="65" charset="-120"/>
              </a:rPr>
              <a:t>享</a:t>
            </a:r>
            <a:r>
              <a:rPr lang="zh-TW" altLang="en-US" sz="2800" dirty="0" smtClean="0">
                <a:latin typeface="標楷體" panose="03000509000000000000" pitchFamily="65" charset="-120"/>
                <a:ea typeface="標楷體" panose="03000509000000000000" pitchFamily="65" charset="-120"/>
              </a:rPr>
              <a:t>，</a:t>
            </a:r>
            <a:r>
              <a:rPr lang="zh-TW" altLang="en-US" sz="2800" b="1" dirty="0" smtClean="0">
                <a:solidFill>
                  <a:srgbClr val="FF0000"/>
                </a:solidFill>
                <a:latin typeface="標楷體" panose="03000509000000000000" pitchFamily="65" charset="-120"/>
                <a:ea typeface="標楷體" panose="03000509000000000000" pitchFamily="65" charset="-120"/>
              </a:rPr>
              <a:t>丩</a:t>
            </a:r>
            <a:r>
              <a:rPr lang="zh-TW" altLang="en-US" sz="2800" dirty="0" smtClean="0">
                <a:latin typeface="標楷體" panose="03000509000000000000" pitchFamily="65" charset="-120"/>
                <a:ea typeface="標楷體" panose="03000509000000000000" pitchFamily="65" charset="-120"/>
              </a:rPr>
              <a:t>佔忄</a:t>
            </a:r>
            <a:r>
              <a:rPr lang="zh-TW" altLang="en-US" sz="2800" dirty="0">
                <a:latin typeface="標楷體" panose="03000509000000000000" pitchFamily="65" charset="-120"/>
                <a:ea typeface="標楷體" panose="03000509000000000000" pitchFamily="65" charset="-120"/>
              </a:rPr>
              <a:t>和</a:t>
            </a:r>
            <a:r>
              <a:rPr lang="zh-TW" altLang="en-US" sz="2800" dirty="0" smtClean="0">
                <a:latin typeface="標楷體" panose="03000509000000000000" pitchFamily="65" charset="-120"/>
                <a:ea typeface="標楷體" panose="03000509000000000000" pitchFamily="65" charset="-120"/>
              </a:rPr>
              <a:t>爿，</a:t>
            </a:r>
            <a:endParaRPr lang="en-US" altLang="zh-TW" sz="2800" dirty="0" smtClean="0">
              <a:latin typeface="標楷體" panose="03000509000000000000" pitchFamily="65" charset="-120"/>
              <a:ea typeface="標楷體" panose="03000509000000000000" pitchFamily="65" charset="-120"/>
            </a:endParaRPr>
          </a:p>
          <a:p>
            <a:pPr marL="0" indent="0">
              <a:buNone/>
            </a:pPr>
            <a:r>
              <a:rPr lang="zh-TW" altLang="en-US" sz="2800" dirty="0" smtClean="0">
                <a:latin typeface="標楷體" panose="03000509000000000000" pitchFamily="65" charset="-120"/>
                <a:ea typeface="標楷體" panose="03000509000000000000" pitchFamily="65" charset="-120"/>
              </a:rPr>
              <a:t> 結伴</a:t>
            </a:r>
            <a:r>
              <a:rPr lang="zh-TW" altLang="en-US" sz="2800" b="1" dirty="0" smtClean="0">
                <a:solidFill>
                  <a:srgbClr val="FF0000"/>
                </a:solidFill>
                <a:latin typeface="標楷體" panose="03000509000000000000" pitchFamily="65" charset="-120"/>
                <a:ea typeface="標楷體" panose="03000509000000000000" pitchFamily="65" charset="-120"/>
              </a:rPr>
              <a:t>牙</a:t>
            </a:r>
            <a:r>
              <a:rPr lang="zh-TW" altLang="en-US" sz="2800" dirty="0">
                <a:latin typeface="標楷體" panose="03000509000000000000" pitchFamily="65" charset="-120"/>
                <a:ea typeface="標楷體" panose="03000509000000000000" pitchFamily="65" charset="-120"/>
              </a:rPr>
              <a:t>亲夥</a:t>
            </a:r>
            <a:r>
              <a:rPr lang="zh-TW" altLang="en-US" sz="2800" dirty="0" smtClean="0">
                <a:latin typeface="標楷體" panose="03000509000000000000" pitchFamily="65" charset="-120"/>
                <a:ea typeface="標楷體" panose="03000509000000000000" pitchFamily="65" charset="-120"/>
              </a:rPr>
              <a:t>，</a:t>
            </a:r>
            <a:r>
              <a:rPr lang="zh-TW" altLang="en-US" sz="2800" b="1" dirty="0" smtClean="0">
                <a:solidFill>
                  <a:srgbClr val="FF0000"/>
                </a:solidFill>
                <a:latin typeface="標楷體" panose="03000509000000000000" pitchFamily="65" charset="-120"/>
                <a:ea typeface="標楷體" panose="03000509000000000000" pitchFamily="65" charset="-120"/>
              </a:rPr>
              <a:t>扁</a:t>
            </a:r>
            <a:r>
              <a:rPr lang="zh-TW" altLang="en-US" sz="2800" dirty="0" smtClean="0">
                <a:latin typeface="標楷體" panose="03000509000000000000" pitchFamily="65" charset="-120"/>
                <a:ea typeface="標楷體" panose="03000509000000000000" pitchFamily="65" charset="-120"/>
              </a:rPr>
              <a:t>僭嗣</a:t>
            </a:r>
            <a:r>
              <a:rPr lang="zh-TW" altLang="en-US" sz="2800" dirty="0">
                <a:latin typeface="標楷體" panose="03000509000000000000" pitchFamily="65" charset="-120"/>
                <a:ea typeface="標楷體" panose="03000509000000000000" pitchFamily="65" charset="-120"/>
              </a:rPr>
              <a:t>廠旁</a:t>
            </a:r>
            <a:r>
              <a:rPr lang="zh-TW" altLang="en-US" sz="2800" dirty="0" smtClean="0">
                <a:latin typeface="標楷體" panose="03000509000000000000" pitchFamily="65" charset="-120"/>
                <a:ea typeface="標楷體" panose="03000509000000000000" pitchFamily="65" charset="-120"/>
              </a:rPr>
              <a:t>，</a:t>
            </a:r>
            <a:endParaRPr lang="en-US" altLang="zh-TW" sz="2800" dirty="0" smtClean="0">
              <a:latin typeface="標楷體" panose="03000509000000000000" pitchFamily="65" charset="-120"/>
              <a:ea typeface="標楷體" panose="03000509000000000000" pitchFamily="65" charset="-120"/>
            </a:endParaRPr>
          </a:p>
          <a:p>
            <a:pPr marL="0" indent="0">
              <a:buNone/>
            </a:pPr>
            <a:r>
              <a:rPr lang="zh-TW" altLang="en-US" sz="2800" dirty="0" smtClean="0">
                <a:latin typeface="標楷體" panose="03000509000000000000" pitchFamily="65" charset="-120"/>
                <a:ea typeface="標楷體" panose="03000509000000000000" pitchFamily="65" charset="-120"/>
              </a:rPr>
              <a:t> </a:t>
            </a:r>
            <a:r>
              <a:rPr lang="zh-TW" altLang="en-US" sz="2800" b="1" dirty="0" smtClean="0">
                <a:solidFill>
                  <a:srgbClr val="FF0000"/>
                </a:solidFill>
                <a:latin typeface="標楷體" panose="03000509000000000000" pitchFamily="65" charset="-120"/>
                <a:ea typeface="標楷體" panose="03000509000000000000" pitchFamily="65" charset="-120"/>
              </a:rPr>
              <a:t>首</a:t>
            </a:r>
            <a:r>
              <a:rPr lang="zh-TW" altLang="en-US" sz="2800" dirty="0" smtClean="0">
                <a:latin typeface="標楷體" panose="03000509000000000000" pitchFamily="65" charset="-120"/>
                <a:ea typeface="標楷體" panose="03000509000000000000" pitchFamily="65" charset="-120"/>
              </a:rPr>
              <a:t>當</a:t>
            </a:r>
            <a:r>
              <a:rPr lang="zh-TW" altLang="en-US" sz="2800" dirty="0">
                <a:latin typeface="標楷體" panose="03000509000000000000" pitchFamily="65" charset="-120"/>
                <a:ea typeface="標楷體" panose="03000509000000000000" pitchFamily="65" charset="-120"/>
              </a:rPr>
              <a:t>酋</a:t>
            </a:r>
            <a:r>
              <a:rPr lang="zh-TW" altLang="en-US" sz="2800" dirty="0" smtClean="0">
                <a:latin typeface="標楷體" panose="03000509000000000000" pitchFamily="65" charset="-120"/>
                <a:ea typeface="標楷體" panose="03000509000000000000" pitchFamily="65" charset="-120"/>
              </a:rPr>
              <a:t>谷号，</a:t>
            </a:r>
            <a:r>
              <a:rPr lang="zh-TW" altLang="en-US" sz="2800" dirty="0">
                <a:latin typeface="標楷體" panose="03000509000000000000" pitchFamily="65" charset="-120"/>
                <a:ea typeface="標楷體" panose="03000509000000000000" pitchFamily="65" charset="-120"/>
              </a:rPr>
              <a:t>區至</a:t>
            </a:r>
            <a:r>
              <a:rPr lang="zh-TW" altLang="en-US" sz="2800" dirty="0" smtClean="0">
                <a:latin typeface="標楷體" panose="03000509000000000000" pitchFamily="65" charset="-120"/>
                <a:ea typeface="標楷體" panose="03000509000000000000" pitchFamily="65" charset="-120"/>
              </a:rPr>
              <a:t>虽</a:t>
            </a:r>
            <a:r>
              <a:rPr lang="zh-TW" altLang="en-US" sz="2800" dirty="0" smtClean="0">
                <a:latin typeface="標楷體" panose="03000509000000000000" pitchFamily="65" charset="-120"/>
                <a:ea typeface="標楷體" panose="03000509000000000000" pitchFamily="65" charset="-120"/>
              </a:rPr>
              <a:t>從</a:t>
            </a:r>
            <a:r>
              <a:rPr lang="zh-TW" altLang="en-US" sz="2800" b="1" dirty="0" smtClean="0">
                <a:solidFill>
                  <a:srgbClr val="FF0000"/>
                </a:solidFill>
                <a:latin typeface="標楷體" panose="03000509000000000000" pitchFamily="65" charset="-120"/>
                <a:ea typeface="標楷體" panose="03000509000000000000" pitchFamily="65" charset="-120"/>
              </a:rPr>
              <a:t>良</a:t>
            </a:r>
            <a:r>
              <a:rPr lang="zh-TW" altLang="en-US" sz="2800" dirty="0" smtClean="0">
                <a:latin typeface="標楷體" panose="03000509000000000000" pitchFamily="65" charset="-120"/>
                <a:ea typeface="標楷體" panose="03000509000000000000" pitchFamily="65" charset="-120"/>
              </a:rPr>
              <a:t>，</a:t>
            </a:r>
            <a:endParaRPr lang="en-US" altLang="zh-TW" sz="2800" dirty="0" smtClean="0">
              <a:latin typeface="標楷體" panose="03000509000000000000" pitchFamily="65" charset="-120"/>
              <a:ea typeface="標楷體" panose="03000509000000000000" pitchFamily="65" charset="-120"/>
            </a:endParaRPr>
          </a:p>
          <a:p>
            <a:pPr marL="0" indent="0">
              <a:buNone/>
            </a:pPr>
            <a:r>
              <a:rPr lang="zh-TW" altLang="en-US" sz="2800" dirty="0" smtClean="0">
                <a:latin typeface="標楷體" panose="03000509000000000000" pitchFamily="65" charset="-120"/>
                <a:ea typeface="標楷體" panose="03000509000000000000" pitchFamily="65" charset="-120"/>
              </a:rPr>
              <a:t> 畐鬲芻而</a:t>
            </a:r>
            <a:r>
              <a:rPr lang="zh-TW" altLang="en-US" sz="2800" b="1" dirty="0" smtClean="0">
                <a:solidFill>
                  <a:srgbClr val="FF0000"/>
                </a:solidFill>
                <a:latin typeface="標楷體" panose="03000509000000000000" pitchFamily="65" charset="-120"/>
                <a:ea typeface="標楷體" panose="03000509000000000000" pitchFamily="65" charset="-120"/>
              </a:rPr>
              <a:t>豕</a:t>
            </a:r>
            <a:r>
              <a:rPr lang="zh-TW" altLang="en-US" sz="2800" dirty="0">
                <a:latin typeface="標楷體" panose="03000509000000000000" pitchFamily="65" charset="-120"/>
                <a:ea typeface="標楷體" panose="03000509000000000000" pitchFamily="65" charset="-120"/>
              </a:rPr>
              <a:t>，采皋</a:t>
            </a:r>
            <a:r>
              <a:rPr lang="zh-TW" altLang="en-US" sz="2800" dirty="0" smtClean="0">
                <a:latin typeface="標楷體" panose="03000509000000000000" pitchFamily="65" charset="-120"/>
                <a:ea typeface="標楷體" panose="03000509000000000000" pitchFamily="65" charset="-120"/>
              </a:rPr>
              <a:t>睪似</a:t>
            </a:r>
            <a:r>
              <a:rPr lang="zh-TW" altLang="en-US" sz="2800" b="1" dirty="0" smtClean="0">
                <a:solidFill>
                  <a:srgbClr val="FF0000"/>
                </a:solidFill>
                <a:latin typeface="標楷體" panose="03000509000000000000" pitchFamily="65" charset="-120"/>
                <a:ea typeface="標楷體" panose="03000509000000000000" pitchFamily="65" charset="-120"/>
              </a:rPr>
              <a:t>豸</a:t>
            </a:r>
            <a:r>
              <a:rPr lang="zh-TW" altLang="en-US" sz="2800" dirty="0" smtClean="0">
                <a:latin typeface="標楷體" panose="03000509000000000000" pitchFamily="65" charset="-120"/>
                <a:ea typeface="標楷體" panose="03000509000000000000" pitchFamily="65" charset="-120"/>
              </a:rPr>
              <a:t>，</a:t>
            </a:r>
            <a:endParaRPr lang="en-US" altLang="zh-TW" sz="2800" dirty="0" smtClean="0">
              <a:latin typeface="標楷體" panose="03000509000000000000" pitchFamily="65" charset="-120"/>
              <a:ea typeface="標楷體" panose="03000509000000000000" pitchFamily="65" charset="-120"/>
            </a:endParaRPr>
          </a:p>
          <a:p>
            <a:pPr marL="0" indent="0">
              <a:buNone/>
            </a:pPr>
            <a:r>
              <a:rPr lang="zh-TW" altLang="en-US" sz="2800" dirty="0" smtClean="0">
                <a:latin typeface="標楷體" panose="03000509000000000000" pitchFamily="65" charset="-120"/>
                <a:ea typeface="標楷體" panose="03000509000000000000" pitchFamily="65" charset="-120"/>
              </a:rPr>
              <a:t> 翾辭影</a:t>
            </a:r>
            <a:r>
              <a:rPr lang="zh-TW" altLang="en-US" sz="2800" b="1" dirty="0" smtClean="0">
                <a:solidFill>
                  <a:srgbClr val="FF0000"/>
                </a:solidFill>
                <a:latin typeface="標楷體" panose="03000509000000000000" pitchFamily="65" charset="-120"/>
                <a:ea typeface="標楷體" panose="03000509000000000000" pitchFamily="65" charset="-120"/>
              </a:rPr>
              <a:t>骨</a:t>
            </a:r>
            <a:r>
              <a:rPr lang="zh-TW" altLang="en-US" sz="2800" dirty="0">
                <a:latin typeface="標楷體" panose="03000509000000000000" pitchFamily="65" charset="-120"/>
                <a:ea typeface="標楷體" panose="03000509000000000000" pitchFamily="65" charset="-120"/>
              </a:rPr>
              <a:t>旁，左</a:t>
            </a:r>
            <a:r>
              <a:rPr lang="zh-TW" altLang="en-US" sz="2800" dirty="0" smtClean="0">
                <a:latin typeface="標楷體" panose="03000509000000000000" pitchFamily="65" charset="-120"/>
                <a:ea typeface="標楷體" panose="03000509000000000000" pitchFamily="65" charset="-120"/>
              </a:rPr>
              <a:t>弱絲為</a:t>
            </a:r>
            <a:r>
              <a:rPr lang="zh-TW" altLang="en-US" sz="2800" b="1" dirty="0" smtClean="0">
                <a:solidFill>
                  <a:srgbClr val="FF0000"/>
                </a:solidFill>
                <a:latin typeface="標楷體" panose="03000509000000000000" pitchFamily="65" charset="-120"/>
                <a:ea typeface="標楷體" panose="03000509000000000000" pitchFamily="65" charset="-120"/>
              </a:rPr>
              <a:t>子</a:t>
            </a:r>
            <a:r>
              <a:rPr lang="zh-TW" altLang="en-US" sz="2800" dirty="0" smtClean="0">
                <a:latin typeface="標楷體" panose="03000509000000000000" pitchFamily="65" charset="-120"/>
                <a:ea typeface="標楷體" panose="03000509000000000000" pitchFamily="65" charset="-120"/>
              </a:rPr>
              <a:t>，</a:t>
            </a:r>
            <a:endParaRPr lang="en-US" altLang="zh-TW" sz="2800" dirty="0" smtClean="0">
              <a:latin typeface="標楷體" panose="03000509000000000000" pitchFamily="65" charset="-120"/>
              <a:ea typeface="標楷體" panose="03000509000000000000" pitchFamily="65" charset="-120"/>
            </a:endParaRPr>
          </a:p>
          <a:p>
            <a:pPr marL="0" indent="0">
              <a:buNone/>
            </a:pPr>
            <a:r>
              <a:rPr lang="zh-TW" altLang="en-US" sz="2800" dirty="0">
                <a:latin typeface="標楷體" panose="03000509000000000000" pitchFamily="65" charset="-120"/>
                <a:ea typeface="標楷體" panose="03000509000000000000" pitchFamily="65" charset="-120"/>
              </a:rPr>
              <a:t> </a:t>
            </a:r>
            <a:r>
              <a:rPr lang="zh-TW" altLang="en-US" sz="2800" b="1" dirty="0" smtClean="0">
                <a:solidFill>
                  <a:srgbClr val="FF0000"/>
                </a:solidFill>
                <a:latin typeface="標楷體" panose="03000509000000000000" pitchFamily="65" charset="-120"/>
                <a:ea typeface="標楷體" panose="03000509000000000000" pitchFamily="65" charset="-120"/>
              </a:rPr>
              <a:t>七</a:t>
            </a:r>
            <a:r>
              <a:rPr lang="zh-TW" altLang="en-US" sz="2800" dirty="0" smtClean="0">
                <a:latin typeface="標楷體" panose="03000509000000000000" pitchFamily="65" charset="-120"/>
                <a:ea typeface="標楷體" panose="03000509000000000000" pitchFamily="65" charset="-120"/>
              </a:rPr>
              <a:t>代甚和土，虛盧豦</a:t>
            </a:r>
            <a:r>
              <a:rPr lang="zh-TW" altLang="en-US" sz="2800" dirty="0">
                <a:latin typeface="標楷體" panose="03000509000000000000" pitchFamily="65" charset="-120"/>
                <a:ea typeface="標楷體" panose="03000509000000000000" pitchFamily="65" charset="-120"/>
              </a:rPr>
              <a:t>若</a:t>
            </a:r>
            <a:r>
              <a:rPr lang="zh-TW" altLang="en-US" sz="2800" b="1" dirty="0" smtClean="0">
                <a:solidFill>
                  <a:srgbClr val="FF0000"/>
                </a:solidFill>
                <a:latin typeface="標楷體" panose="03000509000000000000" pitchFamily="65" charset="-120"/>
                <a:ea typeface="標楷體" panose="03000509000000000000" pitchFamily="65" charset="-120"/>
              </a:rPr>
              <a:t>虎</a:t>
            </a:r>
            <a:r>
              <a:rPr lang="zh-TW" altLang="en-US" sz="2800" dirty="0" smtClean="0">
                <a:latin typeface="標楷體" panose="03000509000000000000" pitchFamily="65" charset="-120"/>
                <a:ea typeface="標楷體" panose="03000509000000000000" pitchFamily="65" charset="-120"/>
              </a:rPr>
              <a:t>，</a:t>
            </a:r>
            <a:endParaRPr lang="en-US" altLang="zh-TW" sz="2800" dirty="0" smtClean="0">
              <a:latin typeface="標楷體" panose="03000509000000000000" pitchFamily="65" charset="-120"/>
              <a:ea typeface="標楷體" panose="03000509000000000000" pitchFamily="65" charset="-120"/>
            </a:endParaRPr>
          </a:p>
          <a:p>
            <a:pPr marL="0" indent="0">
              <a:buNone/>
            </a:pPr>
            <a:r>
              <a:rPr lang="zh-TW" altLang="en-US" sz="2800" dirty="0" smtClean="0">
                <a:latin typeface="標楷體" panose="03000509000000000000" pitchFamily="65" charset="-120"/>
                <a:ea typeface="標楷體" panose="03000509000000000000" pitchFamily="65" charset="-120"/>
              </a:rPr>
              <a:t> </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立口</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音並作</a:t>
            </a:r>
            <a:r>
              <a:rPr lang="zh-TW" altLang="en-US" sz="2800" b="1" dirty="0" smtClean="0">
                <a:solidFill>
                  <a:srgbClr val="FF0000"/>
                </a:solidFill>
                <a:latin typeface="標楷體" panose="03000509000000000000" pitchFamily="65" charset="-120"/>
                <a:ea typeface="標楷體" panose="03000509000000000000" pitchFamily="65" charset="-120"/>
              </a:rPr>
              <a:t>音</a:t>
            </a:r>
            <a:r>
              <a:rPr lang="zh-TW" altLang="en-US" sz="2800" dirty="0" smtClean="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启</a:t>
            </a:r>
            <a:r>
              <a:rPr lang="zh-TW" altLang="en-US" sz="2800" dirty="0" smtClean="0">
                <a:latin typeface="標楷體" panose="03000509000000000000" pitchFamily="65" charset="-120"/>
                <a:ea typeface="標楷體" panose="03000509000000000000" pitchFamily="65" charset="-120"/>
              </a:rPr>
              <a:t>鹵由</a:t>
            </a:r>
            <a:r>
              <a:rPr lang="zh-TW" altLang="en-US" sz="2800" b="1" dirty="0" smtClean="0">
                <a:solidFill>
                  <a:srgbClr val="FF0000"/>
                </a:solidFill>
                <a:latin typeface="標楷體" panose="03000509000000000000" pitchFamily="65" charset="-120"/>
                <a:ea typeface="標楷體" panose="03000509000000000000" pitchFamily="65" charset="-120"/>
              </a:rPr>
              <a:t>酉</a:t>
            </a:r>
            <a:r>
              <a:rPr lang="zh-TW" altLang="en-US" sz="2800" dirty="0" smtClean="0">
                <a:latin typeface="標楷體" panose="03000509000000000000" pitchFamily="65" charset="-120"/>
                <a:ea typeface="標楷體" panose="03000509000000000000" pitchFamily="65" charset="-120"/>
              </a:rPr>
              <a:t>補，</a:t>
            </a:r>
            <a:endParaRPr lang="en-US" altLang="zh-TW" sz="2800" dirty="0">
              <a:latin typeface="標楷體" panose="03000509000000000000" pitchFamily="65" charset="-120"/>
              <a:ea typeface="標楷體" panose="03000509000000000000" pitchFamily="65" charset="-120"/>
            </a:endParaRPr>
          </a:p>
          <a:p>
            <a:pPr marL="0" indent="0">
              <a:buNone/>
            </a:pPr>
            <a:r>
              <a:rPr lang="zh-TW" altLang="en-US" sz="2800" dirty="0" smtClean="0">
                <a:latin typeface="標楷體" panose="03000509000000000000" pitchFamily="65" charset="-120"/>
                <a:ea typeface="標楷體" panose="03000509000000000000" pitchFamily="65" charset="-120"/>
              </a:rPr>
              <a:t>      </a:t>
            </a:r>
            <a:endParaRPr lang="zh-TW"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00777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flipH="1">
            <a:off x="9370244" y="274638"/>
            <a:ext cx="45719" cy="5851525"/>
          </a:xfrm>
        </p:spPr>
        <p:txBody>
          <a:bodyPr>
            <a:normAutofit fontScale="90000"/>
          </a:bodyPr>
          <a:lstStyle/>
          <a:p>
            <a:endParaRPr lang="zh-TW" altLang="en-US" dirty="0"/>
          </a:p>
        </p:txBody>
      </p:sp>
      <p:sp>
        <p:nvSpPr>
          <p:cNvPr id="3" name="直排文字版面配置區 2"/>
          <p:cNvSpPr>
            <a:spLocks noGrp="1"/>
          </p:cNvSpPr>
          <p:nvPr>
            <p:ph type="body" orient="vert" idx="1"/>
          </p:nvPr>
        </p:nvSpPr>
        <p:spPr>
          <a:xfrm>
            <a:off x="457200" y="274638"/>
            <a:ext cx="8291264" cy="5851525"/>
          </a:xfrm>
        </p:spPr>
        <p:txBody>
          <a:bodyPr>
            <a:normAutofit fontScale="92500" lnSpcReduction="10000"/>
          </a:bodyPr>
          <a:lstStyle/>
          <a:p>
            <a:r>
              <a:rPr lang="zh-TW" altLang="en-US" b="1" dirty="0" smtClean="0">
                <a:solidFill>
                  <a:srgbClr val="FF0000"/>
                </a:solidFill>
                <a:latin typeface="標楷體" panose="03000509000000000000" pitchFamily="65" charset="-120"/>
                <a:ea typeface="標楷體" panose="03000509000000000000" pitchFamily="65" charset="-120"/>
              </a:rPr>
              <a:t>又</a:t>
            </a:r>
            <a:r>
              <a:rPr lang="zh-TW" altLang="en-US" dirty="0">
                <a:latin typeface="標楷體" panose="03000509000000000000" pitchFamily="65" charset="-120"/>
                <a:ea typeface="標楷體" panose="03000509000000000000" pitchFamily="65" charset="-120"/>
              </a:rPr>
              <a:t>僭</a:t>
            </a:r>
            <a:r>
              <a:rPr lang="zh-TW" altLang="en-US" dirty="0" smtClean="0">
                <a:latin typeface="標楷體" panose="03000509000000000000" pitchFamily="65" charset="-120"/>
                <a:ea typeface="標楷體" panose="03000509000000000000" pitchFamily="65" charset="-120"/>
              </a:rPr>
              <a:t>殳攵久，右</a:t>
            </a:r>
            <a:r>
              <a:rPr lang="zh-TW" altLang="en-US" b="1" dirty="0" smtClean="0">
                <a:solidFill>
                  <a:srgbClr val="FF0000"/>
                </a:solidFill>
                <a:latin typeface="標楷體" panose="03000509000000000000" pitchFamily="65" charset="-120"/>
                <a:ea typeface="標楷體" panose="03000509000000000000" pitchFamily="65" charset="-120"/>
              </a:rPr>
              <a:t>刀</a:t>
            </a:r>
            <a:r>
              <a:rPr lang="zh-TW" altLang="en-US" dirty="0" smtClean="0">
                <a:latin typeface="標楷體" panose="03000509000000000000" pitchFamily="65" charset="-120"/>
                <a:ea typeface="標楷體" panose="03000509000000000000" pitchFamily="65" charset="-120"/>
              </a:rPr>
              <a:t>寸點彎，</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屬</a:t>
            </a:r>
            <a:r>
              <a:rPr lang="zh-TW" altLang="en-US" dirty="0">
                <a:latin typeface="標楷體" panose="03000509000000000000" pitchFamily="65" charset="-120"/>
                <a:ea typeface="標楷體" panose="03000509000000000000" pitchFamily="65" charset="-120"/>
              </a:rPr>
              <a:t>充</a:t>
            </a:r>
            <a:r>
              <a:rPr lang="zh-TW" altLang="en-US" dirty="0" smtClean="0">
                <a:latin typeface="標楷體" panose="03000509000000000000" pitchFamily="65" charset="-120"/>
                <a:ea typeface="標楷體" panose="03000509000000000000" pitchFamily="65" charset="-120"/>
              </a:rPr>
              <a:t>爯與</a:t>
            </a:r>
            <a:r>
              <a:rPr lang="zh-TW" altLang="en-US" dirty="0">
                <a:latin typeface="標楷體" panose="03000509000000000000" pitchFamily="65" charset="-120"/>
                <a:ea typeface="標楷體" panose="03000509000000000000" pitchFamily="65" charset="-120"/>
              </a:rPr>
              <a:t>聶</a:t>
            </a:r>
            <a:r>
              <a:rPr lang="zh-TW" altLang="en-US" dirty="0" smtClean="0">
                <a:latin typeface="標楷體" panose="03000509000000000000" pitchFamily="65" charset="-120"/>
                <a:ea typeface="標楷體" panose="03000509000000000000" pitchFamily="65" charset="-120"/>
              </a:rPr>
              <a:t>，</a:t>
            </a:r>
            <a:r>
              <a:rPr lang="zh-TW" altLang="en-US" b="1" dirty="0" smtClean="0">
                <a:solidFill>
                  <a:srgbClr val="FF0000"/>
                </a:solidFill>
                <a:latin typeface="標楷體" panose="03000509000000000000" pitchFamily="65" charset="-120"/>
                <a:ea typeface="標楷體" panose="03000509000000000000" pitchFamily="65" charset="-120"/>
              </a:rPr>
              <a:t>豆</a:t>
            </a:r>
            <a:r>
              <a:rPr lang="zh-TW" altLang="en-US" dirty="0">
                <a:latin typeface="標楷體" panose="03000509000000000000" pitchFamily="65" charset="-120"/>
                <a:ea typeface="標楷體" panose="03000509000000000000" pitchFamily="65" charset="-120"/>
              </a:rPr>
              <a:t>扮</a:t>
            </a:r>
            <a:r>
              <a:rPr lang="zh-TW" altLang="en-US" dirty="0" smtClean="0">
                <a:latin typeface="標楷體" panose="03000509000000000000" pitchFamily="65" charset="-120"/>
                <a:ea typeface="標楷體" panose="03000509000000000000" pitchFamily="65" charset="-120"/>
              </a:rPr>
              <a:t>亘亙顏，</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派</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右旁</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爪由</a:t>
            </a:r>
            <a:r>
              <a:rPr lang="zh-TW" altLang="en-US" b="1" dirty="0" smtClean="0">
                <a:solidFill>
                  <a:srgbClr val="FF0000"/>
                </a:solidFill>
                <a:latin typeface="標楷體" panose="03000509000000000000" pitchFamily="65" charset="-120"/>
                <a:ea typeface="標楷體" panose="03000509000000000000" pitchFamily="65" charset="-120"/>
              </a:rPr>
              <a:t>瓜</a:t>
            </a:r>
            <a:r>
              <a:rPr lang="zh-TW" altLang="en-US" dirty="0" smtClean="0">
                <a:latin typeface="標楷體" panose="03000509000000000000" pitchFamily="65" charset="-120"/>
                <a:ea typeface="標楷體" panose="03000509000000000000" pitchFamily="65" charset="-120"/>
              </a:rPr>
              <a:t>代，</a:t>
            </a:r>
            <a:r>
              <a:rPr lang="zh-TW" altLang="en-US" dirty="0">
                <a:latin typeface="標楷體" panose="03000509000000000000" pitchFamily="65" charset="-120"/>
                <a:ea typeface="標楷體" panose="03000509000000000000" pitchFamily="65" charset="-120"/>
              </a:rPr>
              <a:t>滲</a:t>
            </a:r>
            <a:r>
              <a:rPr lang="zh-TW" altLang="en-US" dirty="0" smtClean="0">
                <a:latin typeface="標楷體" panose="03000509000000000000" pitchFamily="65" charset="-120"/>
                <a:ea typeface="標楷體" panose="03000509000000000000" pitchFamily="65" charset="-120"/>
              </a:rPr>
              <a:t>操右作</a:t>
            </a:r>
            <a:r>
              <a:rPr lang="zh-TW" altLang="en-US" b="1" dirty="0" smtClean="0">
                <a:solidFill>
                  <a:srgbClr val="FF0000"/>
                </a:solidFill>
                <a:latin typeface="標楷體" panose="03000509000000000000" pitchFamily="65" charset="-120"/>
                <a:ea typeface="標楷體" panose="03000509000000000000" pitchFamily="65" charset="-120"/>
              </a:rPr>
              <a:t>參</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歸</a:t>
            </a:r>
            <a:r>
              <a:rPr lang="zh-TW" altLang="en-US" dirty="0" smtClean="0">
                <a:latin typeface="標楷體" panose="03000509000000000000" pitchFamily="65" charset="-120"/>
                <a:ea typeface="標楷體" panose="03000509000000000000" pitchFamily="65" charset="-120"/>
              </a:rPr>
              <a:t>侵</a:t>
            </a:r>
            <a:r>
              <a:rPr lang="zh-TW" altLang="en-US" dirty="0">
                <a:latin typeface="標楷體" panose="03000509000000000000" pitchFamily="65" charset="-120"/>
                <a:ea typeface="標楷體" panose="03000509000000000000" pitchFamily="65" charset="-120"/>
              </a:rPr>
              <a:t>將</a:t>
            </a:r>
            <a:r>
              <a:rPr lang="zh-TW" altLang="en-US" b="1" dirty="0" smtClean="0">
                <a:solidFill>
                  <a:srgbClr val="FF0000"/>
                </a:solidFill>
                <a:latin typeface="標楷體" panose="03000509000000000000" pitchFamily="65" charset="-120"/>
                <a:ea typeface="標楷體" panose="03000509000000000000" pitchFamily="65" charset="-120"/>
              </a:rPr>
              <a:t>帚</a:t>
            </a:r>
            <a:r>
              <a:rPr lang="zh-TW" altLang="en-US" dirty="0">
                <a:latin typeface="標楷體" panose="03000509000000000000" pitchFamily="65" charset="-120"/>
                <a:ea typeface="標楷體" panose="03000509000000000000" pitchFamily="65" charset="-120"/>
              </a:rPr>
              <a:t>倚</a:t>
            </a:r>
            <a:r>
              <a:rPr lang="zh-TW" altLang="en-US" dirty="0" smtClean="0">
                <a:latin typeface="標楷體" panose="03000509000000000000" pitchFamily="65" charset="-120"/>
                <a:ea typeface="標楷體" panose="03000509000000000000" pitchFamily="65" charset="-120"/>
              </a:rPr>
              <a:t>，</a:t>
            </a:r>
            <a:r>
              <a:rPr lang="zh-TW" altLang="en-US" b="1" dirty="0">
                <a:solidFill>
                  <a:srgbClr val="FF0000"/>
                </a:solidFill>
                <a:latin typeface="標楷體" panose="03000509000000000000" pitchFamily="65" charset="-120"/>
                <a:ea typeface="標楷體" panose="03000509000000000000" pitchFamily="65" charset="-120"/>
              </a:rPr>
              <a:t>頁</a:t>
            </a:r>
            <a:r>
              <a:rPr lang="zh-TW" altLang="en-US" dirty="0">
                <a:latin typeface="標楷體" panose="03000509000000000000" pitchFamily="65" charset="-120"/>
                <a:ea typeface="標楷體" panose="03000509000000000000" pitchFamily="65" charset="-120"/>
              </a:rPr>
              <a:t>替欠和</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丿丿丿</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夆</a:t>
            </a:r>
            <a:r>
              <a:rPr lang="zh-TW" altLang="en-US" dirty="0">
                <a:latin typeface="標楷體" panose="03000509000000000000" pitchFamily="65" charset="-120"/>
                <a:ea typeface="標楷體" panose="03000509000000000000" pitchFamily="65" charset="-120"/>
              </a:rPr>
              <a:t>即</a:t>
            </a:r>
            <a:r>
              <a:rPr lang="zh-TW" altLang="en-US" dirty="0" smtClean="0">
                <a:latin typeface="標楷體" panose="03000509000000000000" pitchFamily="65" charset="-120"/>
                <a:ea typeface="標楷體" panose="03000509000000000000" pitchFamily="65" charset="-120"/>
              </a:rPr>
              <a:t>夆和夅，</a:t>
            </a:r>
            <a:r>
              <a:rPr lang="zh-TW" altLang="en-US" b="1" dirty="0" smtClean="0">
                <a:solidFill>
                  <a:srgbClr val="FF0000"/>
                </a:solidFill>
                <a:latin typeface="標楷體" panose="03000509000000000000" pitchFamily="65" charset="-120"/>
                <a:ea typeface="標楷體" panose="03000509000000000000" pitchFamily="65" charset="-120"/>
              </a:rPr>
              <a:t>尤</a:t>
            </a:r>
            <a:r>
              <a:rPr lang="zh-TW" altLang="en-US" dirty="0" smtClean="0">
                <a:latin typeface="標楷體" panose="03000509000000000000" pitchFamily="65" charset="-120"/>
                <a:ea typeface="標楷體" panose="03000509000000000000" pitchFamily="65" charset="-120"/>
              </a:rPr>
              <a:t>潛龍</a:t>
            </a:r>
            <a:r>
              <a:rPr lang="zh-TW" altLang="en-US" dirty="0">
                <a:latin typeface="標楷體" panose="03000509000000000000" pitchFamily="65" charset="-120"/>
                <a:ea typeface="標楷體" panose="03000509000000000000" pitchFamily="65" charset="-120"/>
              </a:rPr>
              <a:t>傍</a:t>
            </a:r>
            <a:r>
              <a:rPr lang="zh-TW" altLang="en-US" dirty="0" smtClean="0">
                <a:latin typeface="標楷體" panose="03000509000000000000" pitchFamily="65" charset="-120"/>
                <a:ea typeface="標楷體" panose="03000509000000000000" pitchFamily="65" charset="-120"/>
              </a:rPr>
              <a:t>臧，</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辛</a:t>
            </a:r>
            <a:r>
              <a:rPr lang="zh-TW" altLang="en-US" dirty="0">
                <a:latin typeface="標楷體" panose="03000509000000000000" pitchFamily="65" charset="-120"/>
                <a:ea typeface="標楷體" panose="03000509000000000000" pitchFamily="65" charset="-120"/>
              </a:rPr>
              <a:t>成</a:t>
            </a:r>
            <a:r>
              <a:rPr lang="zh-TW" altLang="en-US" dirty="0" smtClean="0">
                <a:latin typeface="標楷體" panose="03000509000000000000" pitchFamily="65" charset="-120"/>
                <a:ea typeface="標楷體" panose="03000509000000000000" pitchFamily="65" charset="-120"/>
              </a:rPr>
              <a:t>余與堇，</a:t>
            </a:r>
            <a:r>
              <a:rPr lang="zh-TW" altLang="en-US" b="1" dirty="0" smtClean="0">
                <a:solidFill>
                  <a:srgbClr val="FF0000"/>
                </a:solidFill>
                <a:latin typeface="標楷體" panose="03000509000000000000" pitchFamily="65" charset="-120"/>
                <a:ea typeface="標楷體" panose="03000509000000000000" pitchFamily="65" charset="-120"/>
              </a:rPr>
              <a:t>易</a:t>
            </a:r>
            <a:r>
              <a:rPr lang="zh-TW" altLang="en-US" dirty="0" smtClean="0">
                <a:latin typeface="標楷體" panose="03000509000000000000" pitchFamily="65" charset="-120"/>
                <a:ea typeface="標楷體" panose="03000509000000000000" pitchFamily="65" charset="-120"/>
              </a:rPr>
              <a:t>是易</a:t>
            </a:r>
            <a:r>
              <a:rPr lang="zh-TW" altLang="en-US" dirty="0">
                <a:latin typeface="標楷體" panose="03000509000000000000" pitchFamily="65" charset="-120"/>
                <a:ea typeface="標楷體" panose="03000509000000000000" pitchFamily="65" charset="-120"/>
              </a:rPr>
              <a:t>和</a:t>
            </a:r>
            <a:r>
              <a:rPr lang="zh-TW" altLang="en-US" dirty="0" smtClean="0">
                <a:latin typeface="標楷體" panose="03000509000000000000" pitchFamily="65" charset="-120"/>
                <a:ea typeface="標楷體" panose="03000509000000000000" pitchFamily="65" charset="-120"/>
              </a:rPr>
              <a:t>昜，</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右</a:t>
            </a:r>
            <a:r>
              <a:rPr lang="zh-TW" altLang="en-US" b="1" dirty="0" smtClean="0">
                <a:solidFill>
                  <a:srgbClr val="FF0000"/>
                </a:solidFill>
                <a:latin typeface="標楷體" panose="03000509000000000000" pitchFamily="65" charset="-120"/>
                <a:ea typeface="標楷體" panose="03000509000000000000" pitchFamily="65" charset="-120"/>
              </a:rPr>
              <a:t>既</a:t>
            </a:r>
            <a:r>
              <a:rPr lang="zh-TW" altLang="en-US" dirty="0" smtClean="0">
                <a:latin typeface="標楷體" panose="03000509000000000000" pitchFamily="65" charset="-120"/>
                <a:ea typeface="標楷體" panose="03000509000000000000" pitchFamily="65" charset="-120"/>
              </a:rPr>
              <a:t>如同免，民和</a:t>
            </a:r>
            <a:r>
              <a:rPr lang="zh-TW" altLang="en-US" b="1" dirty="0" smtClean="0">
                <a:solidFill>
                  <a:srgbClr val="FF0000"/>
                </a:solidFill>
                <a:latin typeface="標楷體" panose="03000509000000000000" pitchFamily="65" charset="-120"/>
                <a:ea typeface="標楷體" panose="03000509000000000000" pitchFamily="65" charset="-120"/>
              </a:rPr>
              <a:t>氏</a:t>
            </a:r>
            <a:r>
              <a:rPr lang="zh-TW" altLang="en-US" dirty="0" smtClean="0">
                <a:latin typeface="標楷體" panose="03000509000000000000" pitchFamily="65" charset="-120"/>
                <a:ea typeface="標楷體" panose="03000509000000000000" pitchFamily="65" charset="-120"/>
              </a:rPr>
              <a:t>不</a:t>
            </a:r>
            <a:r>
              <a:rPr lang="zh-TW" altLang="en-US" dirty="0">
                <a:latin typeface="標楷體" panose="03000509000000000000" pitchFamily="65" charset="-120"/>
                <a:ea typeface="標楷體" panose="03000509000000000000" pitchFamily="65" charset="-120"/>
              </a:rPr>
              <a:t>分，</a:t>
            </a:r>
            <a:endParaRPr lang="en-US" altLang="zh-TW" dirty="0" smtClean="0">
              <a:latin typeface="標楷體" panose="03000509000000000000" pitchFamily="65" charset="-120"/>
              <a:ea typeface="標楷體" panose="03000509000000000000" pitchFamily="65" charset="-120"/>
            </a:endParaRPr>
          </a:p>
          <a:p>
            <a:r>
              <a:rPr lang="zh-TW" altLang="en-US" b="1" dirty="0">
                <a:solidFill>
                  <a:srgbClr val="FF0000"/>
                </a:solidFill>
                <a:latin typeface="標楷體" panose="03000509000000000000" pitchFamily="65" charset="-120"/>
                <a:ea typeface="標楷體" panose="03000509000000000000" pitchFamily="65" charset="-120"/>
              </a:rPr>
              <a:t>司</a:t>
            </a:r>
            <a:r>
              <a:rPr lang="zh-TW" altLang="en-US" dirty="0">
                <a:latin typeface="標楷體" panose="03000509000000000000" pitchFamily="65" charset="-120"/>
                <a:ea typeface="標楷體" panose="03000509000000000000" pitchFamily="65" charset="-120"/>
              </a:rPr>
              <a:t>匈</a:t>
            </a:r>
            <a:r>
              <a:rPr lang="zh-TW" altLang="en-US" dirty="0" smtClean="0">
                <a:latin typeface="標楷體" panose="03000509000000000000" pitchFamily="65" charset="-120"/>
                <a:ea typeface="標楷體" panose="03000509000000000000" pitchFamily="65" charset="-120"/>
              </a:rPr>
              <a:t>匋勻體，蝎獨</a:t>
            </a:r>
            <a:r>
              <a:rPr lang="zh-TW" altLang="en-US" b="1" dirty="0" smtClean="0">
                <a:solidFill>
                  <a:srgbClr val="FF0000"/>
                </a:solidFill>
                <a:latin typeface="標楷體" panose="03000509000000000000" pitchFamily="65" charset="-120"/>
                <a:ea typeface="標楷體" panose="03000509000000000000" pitchFamily="65" charset="-120"/>
              </a:rPr>
              <a:t>蜀</a:t>
            </a:r>
            <a:r>
              <a:rPr lang="zh-TW" altLang="en-US" dirty="0" smtClean="0">
                <a:latin typeface="標楷體" panose="03000509000000000000" pitchFamily="65" charset="-120"/>
                <a:ea typeface="標楷體" panose="03000509000000000000" pitchFamily="65" charset="-120"/>
              </a:rPr>
              <a:t>成群，</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漏薦皆從</a:t>
            </a:r>
            <a:r>
              <a:rPr lang="zh-TW" altLang="en-US" b="1" dirty="0" smtClean="0">
                <a:solidFill>
                  <a:srgbClr val="FF0000"/>
                </a:solidFill>
                <a:latin typeface="標楷體" panose="03000509000000000000" pitchFamily="65" charset="-120"/>
                <a:ea typeface="標楷體" panose="03000509000000000000" pitchFamily="65" charset="-120"/>
              </a:rPr>
              <a:t>辱</a:t>
            </a:r>
            <a:r>
              <a:rPr lang="zh-TW" altLang="en-US" dirty="0" smtClean="0">
                <a:latin typeface="標楷體" panose="03000509000000000000" pitchFamily="65" charset="-120"/>
                <a:ea typeface="標楷體" panose="03000509000000000000" pitchFamily="65" charset="-120"/>
              </a:rPr>
              <a:t>，</a:t>
            </a:r>
            <a:r>
              <a:rPr lang="zh-TW" altLang="en-US" b="1" dirty="0" smtClean="0">
                <a:solidFill>
                  <a:srgbClr val="FF0000"/>
                </a:solidFill>
                <a:latin typeface="標楷體" panose="03000509000000000000" pitchFamily="65" charset="-120"/>
                <a:ea typeface="標楷體" panose="03000509000000000000" pitchFamily="65" charset="-120"/>
              </a:rPr>
              <a:t>留</a:t>
            </a:r>
            <a:r>
              <a:rPr lang="zh-TW" altLang="en-US" dirty="0" smtClean="0">
                <a:latin typeface="標楷體" panose="03000509000000000000" pitchFamily="65" charset="-120"/>
                <a:ea typeface="標楷體" panose="03000509000000000000" pitchFamily="65" charset="-120"/>
              </a:rPr>
              <a:t>腦</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右旁</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甾一族，</a:t>
            </a:r>
            <a:endParaRPr lang="en-US" altLang="zh-TW" dirty="0" smtClean="0">
              <a:latin typeface="標楷體" panose="03000509000000000000" pitchFamily="65" charset="-120"/>
              <a:ea typeface="標楷體" panose="03000509000000000000" pitchFamily="65" charset="-120"/>
            </a:endParaRPr>
          </a:p>
          <a:p>
            <a:r>
              <a:rPr lang="zh-TW" altLang="en-US" b="1" dirty="0">
                <a:solidFill>
                  <a:srgbClr val="FF0000"/>
                </a:solidFill>
                <a:latin typeface="標楷體" panose="03000509000000000000" pitchFamily="65" charset="-120"/>
                <a:ea typeface="標楷體" panose="03000509000000000000" pitchFamily="65" charset="-120"/>
              </a:rPr>
              <a:t>笙</a:t>
            </a:r>
            <a:r>
              <a:rPr lang="zh-TW" altLang="en-US" dirty="0" smtClean="0">
                <a:latin typeface="標楷體" panose="03000509000000000000" pitchFamily="65" charset="-120"/>
                <a:ea typeface="標楷體" panose="03000509000000000000" pitchFamily="65" charset="-120"/>
              </a:rPr>
              <a:t>偏濯</a:t>
            </a:r>
            <a:r>
              <a:rPr lang="zh-TW" altLang="en-US" dirty="0">
                <a:latin typeface="標楷體" panose="03000509000000000000" pitchFamily="65" charset="-120"/>
                <a:ea typeface="標楷體" panose="03000509000000000000" pitchFamily="65" charset="-120"/>
              </a:rPr>
              <a:t>懼</a:t>
            </a:r>
            <a:r>
              <a:rPr lang="zh-TW" altLang="en-US" dirty="0" smtClean="0">
                <a:latin typeface="標楷體" panose="03000509000000000000" pitchFamily="65" charset="-120"/>
                <a:ea typeface="標楷體" panose="03000509000000000000" pitchFamily="65" charset="-120"/>
              </a:rPr>
              <a:t>催，</a:t>
            </a:r>
            <a:r>
              <a:rPr lang="zh-TW" altLang="en-US" b="1" dirty="0" smtClean="0">
                <a:solidFill>
                  <a:srgbClr val="FF0000"/>
                </a:solidFill>
                <a:latin typeface="標楷體" panose="03000509000000000000" pitchFamily="65" charset="-120"/>
                <a:ea typeface="標楷體" panose="03000509000000000000" pitchFamily="65" charset="-120"/>
              </a:rPr>
              <a:t>月</a:t>
            </a:r>
            <a:r>
              <a:rPr lang="zh-TW" altLang="en-US" dirty="0" smtClean="0">
                <a:latin typeface="標楷體" panose="03000509000000000000" pitchFamily="65" charset="-120"/>
                <a:ea typeface="標楷體" panose="03000509000000000000" pitchFamily="65" charset="-120"/>
              </a:rPr>
              <a:t>併鳥咼肉</a:t>
            </a:r>
            <a:r>
              <a:rPr lang="zh-TW" altLang="en-US" dirty="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坤</a:t>
            </a:r>
            <a:r>
              <a:rPr lang="zh-TW" altLang="en-US" dirty="0">
                <a:latin typeface="標楷體" panose="03000509000000000000" pitchFamily="65" charset="-120"/>
                <a:ea typeface="標楷體" panose="03000509000000000000" pitchFamily="65" charset="-120"/>
              </a:rPr>
              <a:t>神</a:t>
            </a:r>
            <a:r>
              <a:rPr lang="zh-TW" altLang="en-US" dirty="0" smtClean="0">
                <a:latin typeface="標楷體" panose="03000509000000000000" pitchFamily="65" charset="-120"/>
                <a:ea typeface="標楷體" panose="03000509000000000000" pitchFamily="65" charset="-120"/>
              </a:rPr>
              <a:t>仲傍</a:t>
            </a:r>
            <a:r>
              <a:rPr lang="zh-TW" altLang="en-US" b="1" dirty="0" smtClean="0">
                <a:solidFill>
                  <a:srgbClr val="FF0000"/>
                </a:solidFill>
                <a:latin typeface="標楷體" panose="03000509000000000000" pitchFamily="65" charset="-120"/>
                <a:ea typeface="標楷體" panose="03000509000000000000" pitchFamily="65" charset="-120"/>
              </a:rPr>
              <a:t>中</a:t>
            </a:r>
            <a:r>
              <a:rPr lang="zh-TW" altLang="en-US" dirty="0" smtClean="0">
                <a:latin typeface="標楷體" panose="03000509000000000000" pitchFamily="65" charset="-120"/>
                <a:ea typeface="標楷體" panose="03000509000000000000" pitchFamily="65" charset="-120"/>
              </a:rPr>
              <a:t>，沼</a:t>
            </a:r>
            <a:r>
              <a:rPr lang="zh-TW" altLang="en-US" dirty="0">
                <a:latin typeface="標楷體" panose="03000509000000000000" pitchFamily="65" charset="-120"/>
                <a:ea typeface="標楷體" panose="03000509000000000000" pitchFamily="65" charset="-120"/>
              </a:rPr>
              <a:t>訟</a:t>
            </a:r>
            <a:r>
              <a:rPr lang="zh-TW" altLang="en-US" dirty="0" smtClean="0">
                <a:latin typeface="標楷體" panose="03000509000000000000" pitchFamily="65" charset="-120"/>
                <a:ea typeface="標楷體" panose="03000509000000000000" pitchFamily="65" charset="-120"/>
              </a:rPr>
              <a:t>右從</a:t>
            </a:r>
            <a:r>
              <a:rPr lang="zh-TW" altLang="en-US" b="1" dirty="0" smtClean="0">
                <a:solidFill>
                  <a:srgbClr val="FF0000"/>
                </a:solidFill>
                <a:latin typeface="標楷體" panose="03000509000000000000" pitchFamily="65" charset="-120"/>
                <a:ea typeface="標楷體" panose="03000509000000000000" pitchFamily="65" charset="-120"/>
              </a:rPr>
              <a:t>公</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賦德皆隨</a:t>
            </a:r>
            <a:r>
              <a:rPr lang="zh-TW" altLang="en-US" b="1" dirty="0" smtClean="0">
                <a:solidFill>
                  <a:srgbClr val="FF0000"/>
                </a:solidFill>
                <a:latin typeface="標楷體" panose="03000509000000000000" pitchFamily="65" charset="-120"/>
                <a:ea typeface="標楷體" panose="03000509000000000000" pitchFamily="65" charset="-120"/>
              </a:rPr>
              <a:t>武</a:t>
            </a:r>
            <a:r>
              <a:rPr lang="zh-TW" altLang="en-US"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終疑輔以</a:t>
            </a:r>
            <a:r>
              <a:rPr lang="zh-TW" altLang="en-US" b="1" dirty="0" smtClean="0">
                <a:solidFill>
                  <a:srgbClr val="FF0000"/>
                </a:solidFill>
                <a:latin typeface="標楷體" panose="03000509000000000000" pitchFamily="65" charset="-120"/>
                <a:ea typeface="標楷體" panose="03000509000000000000" pitchFamily="65" charset="-120"/>
              </a:rPr>
              <a:t>冬</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句</a:t>
            </a:r>
            <a:r>
              <a:rPr lang="zh-TW" altLang="en-US" dirty="0" smtClean="0">
                <a:latin typeface="標楷體" panose="03000509000000000000" pitchFamily="65" charset="-120"/>
                <a:ea typeface="標楷體" panose="03000509000000000000" pitchFamily="65" charset="-120"/>
              </a:rPr>
              <a:t>內勾同</a:t>
            </a:r>
            <a:r>
              <a:rPr lang="zh-TW" altLang="en-US" b="1" dirty="0" smtClean="0">
                <a:solidFill>
                  <a:srgbClr val="FF0000"/>
                </a:solidFill>
                <a:latin typeface="標楷體" panose="03000509000000000000" pitchFamily="65" charset="-120"/>
                <a:ea typeface="標楷體" panose="03000509000000000000" pitchFamily="65" charset="-120"/>
              </a:rPr>
              <a:t>勿</a:t>
            </a:r>
            <a:r>
              <a:rPr lang="zh-TW" altLang="en-US" dirty="0">
                <a:latin typeface="標楷體" panose="03000509000000000000" pitchFamily="65" charset="-120"/>
                <a:ea typeface="標楷體" panose="03000509000000000000" pitchFamily="65" charset="-120"/>
              </a:rPr>
              <a:t>，</a:t>
            </a:r>
            <a:r>
              <a:rPr lang="zh-TW" altLang="en-US" b="1" dirty="0" smtClean="0">
                <a:solidFill>
                  <a:srgbClr val="FF0000"/>
                </a:solidFill>
                <a:latin typeface="標楷體" panose="03000509000000000000" pitchFamily="65" charset="-120"/>
                <a:ea typeface="標楷體" panose="03000509000000000000" pitchFamily="65" charset="-120"/>
              </a:rPr>
              <a:t>芻</a:t>
            </a:r>
            <a:r>
              <a:rPr lang="zh-TW" altLang="en-US" dirty="0" smtClean="0">
                <a:latin typeface="標楷體" panose="03000509000000000000" pitchFamily="65" charset="-120"/>
                <a:ea typeface="標楷體" panose="03000509000000000000" pitchFamily="65" charset="-120"/>
              </a:rPr>
              <a:t>承芻鬲畐，</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兩</a:t>
            </a:r>
            <a:r>
              <a:rPr lang="zh-TW" altLang="en-US" dirty="0" smtClean="0">
                <a:latin typeface="標楷體" panose="03000509000000000000" pitchFamily="65" charset="-120"/>
                <a:ea typeface="標楷體" panose="03000509000000000000" pitchFamily="65" charset="-120"/>
              </a:rPr>
              <a:t>登滿輛旁，祿鞠旁從</a:t>
            </a:r>
            <a:r>
              <a:rPr lang="zh-TW" altLang="en-US" b="1" dirty="0" smtClean="0">
                <a:solidFill>
                  <a:srgbClr val="FF0000"/>
                </a:solidFill>
                <a:latin typeface="標楷體" panose="03000509000000000000" pitchFamily="65" charset="-120"/>
                <a:ea typeface="標楷體" panose="03000509000000000000" pitchFamily="65" charset="-120"/>
              </a:rPr>
              <a:t>彔</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b="1" dirty="0">
                <a:solidFill>
                  <a:srgbClr val="FF0000"/>
                </a:solidFill>
                <a:latin typeface="標楷體" panose="03000509000000000000" pitchFamily="65" charset="-120"/>
                <a:ea typeface="標楷體" panose="03000509000000000000" pitchFamily="65" charset="-120"/>
              </a:rPr>
              <a:t>段</a:t>
            </a:r>
            <a:r>
              <a:rPr lang="zh-TW" altLang="en-US" dirty="0" smtClean="0">
                <a:latin typeface="標楷體" panose="03000509000000000000" pitchFamily="65" charset="-120"/>
                <a:ea typeface="標楷體" panose="03000509000000000000" pitchFamily="65" charset="-120"/>
              </a:rPr>
              <a:t>叚如同構，</a:t>
            </a:r>
            <a:r>
              <a:rPr lang="zh-TW" altLang="en-US" b="1" dirty="0" smtClean="0">
                <a:solidFill>
                  <a:srgbClr val="FF0000"/>
                </a:solidFill>
                <a:latin typeface="標楷體" panose="03000509000000000000" pitchFamily="65" charset="-120"/>
                <a:ea typeface="標楷體" panose="03000509000000000000" pitchFamily="65" charset="-120"/>
              </a:rPr>
              <a:t>交</a:t>
            </a:r>
            <a:r>
              <a:rPr lang="zh-TW" altLang="en-US" dirty="0" smtClean="0">
                <a:latin typeface="標楷體" panose="03000509000000000000" pitchFamily="65" charset="-120"/>
                <a:ea typeface="標楷體" panose="03000509000000000000" pitchFamily="65" charset="-120"/>
              </a:rPr>
              <a:t>居跤後右，</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七</a:t>
            </a:r>
            <a:r>
              <a:rPr lang="zh-TW" altLang="en-US" dirty="0">
                <a:latin typeface="標楷體" panose="03000509000000000000" pitchFamily="65" charset="-120"/>
                <a:ea typeface="標楷體" panose="03000509000000000000" pitchFamily="65" charset="-120"/>
              </a:rPr>
              <a:t>成</a:t>
            </a:r>
            <a:r>
              <a:rPr lang="zh-TW" altLang="en-US" dirty="0" smtClean="0">
                <a:latin typeface="標楷體" panose="03000509000000000000" pitchFamily="65" charset="-120"/>
                <a:ea typeface="標楷體" panose="03000509000000000000" pitchFamily="65" charset="-120"/>
              </a:rPr>
              <a:t>土火</a:t>
            </a:r>
            <a:r>
              <a:rPr lang="zh-TW" altLang="en-US" dirty="0">
                <a:latin typeface="標楷體" panose="03000509000000000000" pitchFamily="65" charset="-120"/>
                <a:ea typeface="標楷體" panose="03000509000000000000" pitchFamily="65" charset="-120"/>
              </a:rPr>
              <a:t>甚</a:t>
            </a:r>
            <a:r>
              <a:rPr lang="zh-TW" altLang="en-US" dirty="0" smtClean="0">
                <a:latin typeface="標楷體" panose="03000509000000000000" pitchFamily="65" charset="-120"/>
                <a:ea typeface="標楷體" panose="03000509000000000000" pitchFamily="65" charset="-120"/>
              </a:rPr>
              <a:t>，脩惰隨從</a:t>
            </a:r>
            <a:r>
              <a:rPr lang="zh-TW" altLang="en-US" b="1" dirty="0" smtClean="0">
                <a:solidFill>
                  <a:srgbClr val="FF0000"/>
                </a:solidFill>
                <a:latin typeface="標楷體" panose="03000509000000000000" pitchFamily="65" charset="-120"/>
                <a:ea typeface="標楷體" panose="03000509000000000000" pitchFamily="65" charset="-120"/>
              </a:rPr>
              <a:t>有</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70689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flipH="1" flipV="1">
            <a:off x="9782864" y="228917"/>
            <a:ext cx="45719" cy="5504337"/>
          </a:xfrm>
        </p:spPr>
        <p:txBody>
          <a:bodyPr>
            <a:normAutofit fontScale="90000"/>
          </a:bodyPr>
          <a:lstStyle/>
          <a:p>
            <a:endParaRPr lang="zh-TW" altLang="en-US" dirty="0"/>
          </a:p>
        </p:txBody>
      </p:sp>
      <p:sp>
        <p:nvSpPr>
          <p:cNvPr id="3" name="直排文字版面配置區 2"/>
          <p:cNvSpPr>
            <a:spLocks noGrp="1"/>
          </p:cNvSpPr>
          <p:nvPr>
            <p:ph type="body" orient="vert" idx="1"/>
          </p:nvPr>
        </p:nvSpPr>
        <p:spPr>
          <a:xfrm>
            <a:off x="611560" y="332656"/>
            <a:ext cx="8064896" cy="6192688"/>
          </a:xfrm>
        </p:spPr>
        <p:txBody>
          <a:bodyPr>
            <a:normAutofit fontScale="85000" lnSpcReduction="20000"/>
          </a:bodyPr>
          <a:lstStyle/>
          <a:p>
            <a:pPr marL="0" indent="0">
              <a:buNone/>
            </a:pPr>
            <a:r>
              <a:rPr lang="zh-TW" altLang="en-US" dirty="0" smtClean="0">
                <a:latin typeface="標楷體" panose="03000509000000000000" pitchFamily="65" charset="-120"/>
                <a:ea typeface="標楷體" panose="03000509000000000000" pitchFamily="65" charset="-120"/>
              </a:rPr>
              <a:t>  </a:t>
            </a:r>
            <a:r>
              <a:rPr lang="zh-TW" altLang="en-US" sz="3300" b="1" dirty="0" smtClean="0">
                <a:solidFill>
                  <a:srgbClr val="FF0000"/>
                </a:solidFill>
                <a:latin typeface="標楷體" panose="03000509000000000000" pitchFamily="65" charset="-120"/>
                <a:ea typeface="標楷體" panose="03000509000000000000" pitchFamily="65" charset="-120"/>
              </a:rPr>
              <a:t>虍</a:t>
            </a:r>
            <a:r>
              <a:rPr lang="zh-TW" altLang="en-US" sz="3300" dirty="0" smtClean="0">
                <a:latin typeface="標楷體" panose="03000509000000000000" pitchFamily="65" charset="-120"/>
                <a:ea typeface="標楷體" panose="03000509000000000000" pitchFamily="65" charset="-120"/>
              </a:rPr>
              <a:t>頭</a:t>
            </a:r>
            <a:r>
              <a:rPr lang="zh-TW" altLang="en-US" sz="3300" dirty="0">
                <a:latin typeface="標楷體" panose="03000509000000000000" pitchFamily="65" charset="-120"/>
                <a:ea typeface="標楷體" panose="03000509000000000000" pitchFamily="65" charset="-120"/>
              </a:rPr>
              <a:t>如上雨，</a:t>
            </a:r>
            <a:r>
              <a:rPr lang="zh-TW" altLang="en-US" sz="3300" b="1" dirty="0" smtClean="0">
                <a:solidFill>
                  <a:srgbClr val="FF0000"/>
                </a:solidFill>
                <a:latin typeface="標楷體" panose="03000509000000000000" pitchFamily="65" charset="-120"/>
                <a:ea typeface="標楷體" panose="03000509000000000000" pitchFamily="65" charset="-120"/>
              </a:rPr>
              <a:t>草</a:t>
            </a:r>
            <a:r>
              <a:rPr lang="zh-TW" altLang="en-US" sz="3300" dirty="0" smtClean="0">
                <a:latin typeface="標楷體" panose="03000509000000000000" pitchFamily="65" charset="-120"/>
                <a:ea typeface="標楷體" panose="03000509000000000000" pitchFamily="65" charset="-120"/>
              </a:rPr>
              <a:t>帽常</a:t>
            </a:r>
            <a:r>
              <a:rPr lang="zh-TW" altLang="en-US" sz="3300" dirty="0">
                <a:latin typeface="標楷體" panose="03000509000000000000" pitchFamily="65" charset="-120"/>
                <a:ea typeface="標楷體" panose="03000509000000000000" pitchFamily="65" charset="-120"/>
              </a:rPr>
              <a:t>編</a:t>
            </a:r>
            <a:r>
              <a:rPr lang="zh-TW" altLang="en-US" sz="3300" dirty="0" smtClean="0">
                <a:latin typeface="標楷體" panose="03000509000000000000" pitchFamily="65" charset="-120"/>
                <a:ea typeface="標楷體" panose="03000509000000000000" pitchFamily="65" charset="-120"/>
              </a:rPr>
              <a:t>竹，</a:t>
            </a:r>
            <a:endParaRPr lang="en-US" altLang="zh-TW" sz="3300" dirty="0" smtClean="0">
              <a:latin typeface="標楷體" panose="03000509000000000000" pitchFamily="65" charset="-120"/>
              <a:ea typeface="標楷體" panose="03000509000000000000" pitchFamily="65" charset="-120"/>
            </a:endParaRPr>
          </a:p>
          <a:p>
            <a:pPr marL="0" indent="0">
              <a:buNone/>
            </a:pPr>
            <a:r>
              <a:rPr lang="zh-TW" altLang="en-US" sz="3300" dirty="0" smtClean="0">
                <a:latin typeface="標楷體" panose="03000509000000000000" pitchFamily="65" charset="-120"/>
                <a:ea typeface="標楷體" panose="03000509000000000000" pitchFamily="65" charset="-120"/>
              </a:rPr>
              <a:t>  </a:t>
            </a:r>
            <a:r>
              <a:rPr lang="zh-TW" altLang="en-US" sz="3300" b="1" dirty="0" smtClean="0">
                <a:solidFill>
                  <a:srgbClr val="FF0000"/>
                </a:solidFill>
                <a:latin typeface="標楷體" panose="03000509000000000000" pitchFamily="65" charset="-120"/>
                <a:ea typeface="標楷體" panose="03000509000000000000" pitchFamily="65" charset="-120"/>
              </a:rPr>
              <a:t>找</a:t>
            </a:r>
            <a:r>
              <a:rPr lang="zh-TW" altLang="en-US" sz="3300" dirty="0">
                <a:latin typeface="標楷體" panose="03000509000000000000" pitchFamily="65" charset="-120"/>
                <a:ea typeface="標楷體" panose="03000509000000000000" pitchFamily="65" charset="-120"/>
              </a:rPr>
              <a:t>代</a:t>
            </a:r>
            <a:r>
              <a:rPr lang="zh-TW" altLang="en-US" sz="3300" dirty="0" smtClean="0">
                <a:latin typeface="標楷體" panose="03000509000000000000" pitchFamily="65" charset="-120"/>
                <a:ea typeface="標楷體" panose="03000509000000000000" pitchFamily="65" charset="-120"/>
              </a:rPr>
              <a:t>字</a:t>
            </a:r>
            <a:r>
              <a:rPr lang="zh-TW" altLang="en-US" sz="3300" dirty="0">
                <a:latin typeface="標楷體" panose="03000509000000000000" pitchFamily="65" charset="-120"/>
                <a:ea typeface="標楷體" panose="03000509000000000000" pitchFamily="65" charset="-120"/>
              </a:rPr>
              <a:t>頭</a:t>
            </a:r>
            <a:r>
              <a:rPr lang="zh-TW" altLang="en-US" sz="3300" dirty="0" smtClean="0">
                <a:latin typeface="標楷體" panose="03000509000000000000" pitchFamily="65" charset="-120"/>
                <a:ea typeface="標楷體" panose="03000509000000000000" pitchFamily="65" charset="-120"/>
              </a:rPr>
              <a:t>林，</a:t>
            </a:r>
            <a:r>
              <a:rPr lang="zh-TW" altLang="en-US" sz="3300" b="1" dirty="0" smtClean="0">
                <a:solidFill>
                  <a:srgbClr val="FF0000"/>
                </a:solidFill>
                <a:latin typeface="標楷體" panose="03000509000000000000" pitchFamily="65" charset="-120"/>
                <a:ea typeface="標楷體" panose="03000509000000000000" pitchFamily="65" charset="-120"/>
              </a:rPr>
              <a:t>厂</a:t>
            </a:r>
            <a:r>
              <a:rPr lang="zh-TW" altLang="en-US" sz="3300" dirty="0" smtClean="0">
                <a:latin typeface="標楷體" panose="03000509000000000000" pitchFamily="65" charset="-120"/>
                <a:ea typeface="標楷體" panose="03000509000000000000" pitchFamily="65" charset="-120"/>
              </a:rPr>
              <a:t>居房厥屋，</a:t>
            </a:r>
            <a:endParaRPr lang="en-US" altLang="zh-TW" sz="3300" dirty="0" smtClean="0">
              <a:latin typeface="標楷體" panose="03000509000000000000" pitchFamily="65" charset="-120"/>
              <a:ea typeface="標楷體" panose="03000509000000000000" pitchFamily="65" charset="-120"/>
            </a:endParaRPr>
          </a:p>
          <a:p>
            <a:r>
              <a:rPr lang="zh-TW" altLang="en-US" sz="3300" dirty="0">
                <a:latin typeface="標楷體" panose="03000509000000000000" pitchFamily="65" charset="-120"/>
                <a:ea typeface="標楷體" panose="03000509000000000000" pitchFamily="65" charset="-120"/>
              </a:rPr>
              <a:t>罒</a:t>
            </a:r>
            <a:r>
              <a:rPr lang="zh-TW" altLang="en-US" sz="3300" dirty="0" smtClean="0">
                <a:latin typeface="標楷體" panose="03000509000000000000" pitchFamily="65" charset="-120"/>
                <a:ea typeface="標楷體" panose="03000509000000000000" pitchFamily="65" charset="-120"/>
              </a:rPr>
              <a:t>鬥</a:t>
            </a:r>
            <a:r>
              <a:rPr lang="zh-TW" altLang="en-US" sz="3300" b="1" dirty="0" smtClean="0">
                <a:solidFill>
                  <a:srgbClr val="FF0000"/>
                </a:solidFill>
                <a:latin typeface="標楷體" panose="03000509000000000000" pitchFamily="65" charset="-120"/>
                <a:ea typeface="標楷體" panose="03000509000000000000" pitchFamily="65" charset="-120"/>
              </a:rPr>
              <a:t>門</a:t>
            </a:r>
            <a:r>
              <a:rPr lang="zh-TW" altLang="en-US" sz="3300" dirty="0" smtClean="0">
                <a:latin typeface="標楷體" panose="03000509000000000000" pitchFamily="65" charset="-120"/>
                <a:ea typeface="標楷體" panose="03000509000000000000" pitchFamily="65" charset="-120"/>
              </a:rPr>
              <a:t>如</a:t>
            </a:r>
            <a:r>
              <a:rPr lang="zh-TW" altLang="en-US" sz="3300" dirty="0">
                <a:latin typeface="標楷體" panose="03000509000000000000" pitchFamily="65" charset="-120"/>
                <a:ea typeface="標楷體" panose="03000509000000000000" pitchFamily="65" charset="-120"/>
              </a:rPr>
              <a:t>冖</a:t>
            </a:r>
            <a:r>
              <a:rPr lang="zh-TW" altLang="en-US" sz="3300" dirty="0" smtClean="0">
                <a:latin typeface="標楷體" panose="03000509000000000000" pitchFamily="65" charset="-120"/>
                <a:ea typeface="標楷體" panose="03000509000000000000" pitchFamily="65" charset="-120"/>
              </a:rPr>
              <a:t>，</a:t>
            </a:r>
            <a:r>
              <a:rPr lang="zh-TW" altLang="en-US" sz="3300" dirty="0">
                <a:latin typeface="標楷體" panose="03000509000000000000" pitchFamily="65" charset="-120"/>
                <a:ea typeface="標楷體" panose="03000509000000000000" pitchFamily="65" charset="-120"/>
              </a:rPr>
              <a:t>玨非癶作</a:t>
            </a:r>
            <a:r>
              <a:rPr lang="zh-TW" altLang="en-US" sz="3300" b="1" dirty="0" smtClean="0">
                <a:solidFill>
                  <a:srgbClr val="FF0000"/>
                </a:solidFill>
                <a:latin typeface="標楷體" panose="03000509000000000000" pitchFamily="65" charset="-120"/>
                <a:ea typeface="標楷體" panose="03000509000000000000" pitchFamily="65" charset="-120"/>
              </a:rPr>
              <a:t>北</a:t>
            </a:r>
            <a:r>
              <a:rPr lang="zh-TW" altLang="en-US" sz="3300" dirty="0" smtClean="0">
                <a:latin typeface="標楷體" panose="03000509000000000000" pitchFamily="65" charset="-120"/>
                <a:ea typeface="標楷體" panose="03000509000000000000" pitchFamily="65" charset="-120"/>
              </a:rPr>
              <a:t>，</a:t>
            </a:r>
            <a:endParaRPr lang="en-US" altLang="zh-TW" sz="3300" dirty="0" smtClean="0">
              <a:latin typeface="標楷體" panose="03000509000000000000" pitchFamily="65" charset="-120"/>
              <a:ea typeface="標楷體" panose="03000509000000000000" pitchFamily="65" charset="-120"/>
            </a:endParaRPr>
          </a:p>
          <a:p>
            <a:r>
              <a:rPr lang="zh-TW" altLang="en-US" sz="3300" b="1" dirty="0" smtClean="0">
                <a:solidFill>
                  <a:srgbClr val="FF0000"/>
                </a:solidFill>
                <a:latin typeface="標楷體" panose="03000509000000000000" pitchFamily="65" charset="-120"/>
                <a:ea typeface="標楷體" panose="03000509000000000000" pitchFamily="65" charset="-120"/>
              </a:rPr>
              <a:t>八</a:t>
            </a:r>
            <a:r>
              <a:rPr lang="zh-TW" altLang="en-US" sz="3300" dirty="0" smtClean="0">
                <a:latin typeface="標楷體" panose="03000509000000000000" pitchFamily="65" charset="-120"/>
                <a:ea typeface="標楷體" panose="03000509000000000000" pitchFamily="65" charset="-120"/>
              </a:rPr>
              <a:t>居</a:t>
            </a:r>
            <a:r>
              <a:rPr lang="zh-TW" altLang="en-US" sz="3300" dirty="0">
                <a:latin typeface="標楷體" panose="03000509000000000000" pitchFamily="65" charset="-120"/>
                <a:ea typeface="標楷體" panose="03000509000000000000" pitchFamily="65" charset="-120"/>
              </a:rPr>
              <a:t>婁</a:t>
            </a:r>
            <a:r>
              <a:rPr lang="zh-TW" altLang="en-US" sz="3300" dirty="0" smtClean="0">
                <a:latin typeface="標楷體" panose="03000509000000000000" pitchFamily="65" charset="-120"/>
                <a:ea typeface="標楷體" panose="03000509000000000000" pitchFamily="65" charset="-120"/>
              </a:rPr>
              <a:t>米</a:t>
            </a:r>
            <a:r>
              <a:rPr lang="zh-TW" altLang="en-US" sz="3300" dirty="0">
                <a:latin typeface="標楷體" panose="03000509000000000000" pitchFamily="65" charset="-120"/>
                <a:ea typeface="標楷體" panose="03000509000000000000" pitchFamily="65" charset="-120"/>
              </a:rPr>
              <a:t>頭，</a:t>
            </a:r>
            <a:r>
              <a:rPr lang="zh-TW" altLang="en-US" sz="3300" b="1" dirty="0" smtClean="0">
                <a:solidFill>
                  <a:srgbClr val="FF0000"/>
                </a:solidFill>
                <a:latin typeface="標楷體" panose="03000509000000000000" pitchFamily="65" charset="-120"/>
                <a:ea typeface="標楷體" panose="03000509000000000000" pitchFamily="65" charset="-120"/>
              </a:rPr>
              <a:t>日</a:t>
            </a:r>
            <a:r>
              <a:rPr lang="zh-TW" altLang="en-US" sz="3300" dirty="0" smtClean="0">
                <a:latin typeface="標楷體" panose="03000509000000000000" pitchFamily="65" charset="-120"/>
                <a:ea typeface="標楷體" panose="03000509000000000000" pitchFamily="65" charset="-120"/>
              </a:rPr>
              <a:t>首</a:t>
            </a:r>
            <a:r>
              <a:rPr lang="zh-TW" altLang="en-US" sz="3300" dirty="0">
                <a:latin typeface="標楷體" panose="03000509000000000000" pitchFamily="65" charset="-120"/>
                <a:ea typeface="標楷體" panose="03000509000000000000" pitchFamily="65" charset="-120"/>
              </a:rPr>
              <a:t>兼</a:t>
            </a:r>
            <a:r>
              <a:rPr lang="zh-TW" altLang="en-US" sz="3300" dirty="0" smtClean="0">
                <a:latin typeface="標楷體" panose="03000509000000000000" pitchFamily="65" charset="-120"/>
                <a:ea typeface="標楷體" panose="03000509000000000000" pitchFamily="65" charset="-120"/>
              </a:rPr>
              <a:t>多式，</a:t>
            </a:r>
            <a:endParaRPr lang="en-US" altLang="zh-TW" sz="3300" dirty="0" smtClean="0">
              <a:latin typeface="標楷體" panose="03000509000000000000" pitchFamily="65" charset="-120"/>
              <a:ea typeface="標楷體" panose="03000509000000000000" pitchFamily="65" charset="-120"/>
            </a:endParaRPr>
          </a:p>
          <a:p>
            <a:endParaRPr lang="en-US" altLang="zh-TW" sz="3300" dirty="0" smtClean="0">
              <a:latin typeface="標楷體" panose="03000509000000000000" pitchFamily="65" charset="-120"/>
              <a:ea typeface="標楷體" panose="03000509000000000000" pitchFamily="65" charset="-120"/>
            </a:endParaRPr>
          </a:p>
          <a:p>
            <a:pPr marL="0" indent="0">
              <a:buNone/>
            </a:pPr>
            <a:r>
              <a:rPr lang="zh-TW" altLang="en-US" sz="3300" dirty="0" smtClean="0">
                <a:latin typeface="標楷體" panose="03000509000000000000" pitchFamily="65" charset="-120"/>
                <a:ea typeface="標楷體" panose="03000509000000000000" pitchFamily="65" charset="-120"/>
              </a:rPr>
              <a:t>  </a:t>
            </a:r>
            <a:r>
              <a:rPr lang="zh-TW" altLang="en-US" sz="3300" b="1" dirty="0" smtClean="0">
                <a:solidFill>
                  <a:srgbClr val="FF0000"/>
                </a:solidFill>
                <a:latin typeface="標楷體" panose="03000509000000000000" pitchFamily="65" charset="-120"/>
                <a:ea typeface="標楷體" panose="03000509000000000000" pitchFamily="65" charset="-120"/>
              </a:rPr>
              <a:t>二</a:t>
            </a:r>
            <a:r>
              <a:rPr lang="zh-TW" altLang="en-US" sz="3300" dirty="0" smtClean="0">
                <a:latin typeface="標楷體" panose="03000509000000000000" pitchFamily="65" charset="-120"/>
                <a:ea typeface="標楷體" panose="03000509000000000000" pitchFamily="65" charset="-120"/>
              </a:rPr>
              <a:t>字符非少，形多難備表</a:t>
            </a:r>
            <a:r>
              <a:rPr lang="zh-TW" altLang="en-US" sz="3300" dirty="0">
                <a:latin typeface="標楷體" panose="03000509000000000000" pitchFamily="65" charset="-120"/>
                <a:ea typeface="標楷體" panose="03000509000000000000" pitchFamily="65" charset="-120"/>
              </a:rPr>
              <a:t>，</a:t>
            </a:r>
            <a:endParaRPr lang="en-US" altLang="zh-TW" sz="3300" dirty="0" smtClean="0">
              <a:latin typeface="標楷體" panose="03000509000000000000" pitchFamily="65" charset="-120"/>
              <a:ea typeface="標楷體" panose="03000509000000000000" pitchFamily="65" charset="-120"/>
            </a:endParaRPr>
          </a:p>
          <a:p>
            <a:r>
              <a:rPr lang="zh-TW" altLang="en-US" sz="3300" b="1" dirty="0" smtClean="0">
                <a:solidFill>
                  <a:srgbClr val="FF0000"/>
                </a:solidFill>
                <a:latin typeface="標楷體" panose="03000509000000000000" pitchFamily="65" charset="-120"/>
                <a:ea typeface="標楷體" panose="03000509000000000000" pitchFamily="65" charset="-120"/>
              </a:rPr>
              <a:t>大</a:t>
            </a:r>
            <a:r>
              <a:rPr lang="zh-TW" altLang="en-US" sz="3300" dirty="0" smtClean="0">
                <a:latin typeface="標楷體" panose="03000509000000000000" pitchFamily="65" charset="-120"/>
                <a:ea typeface="標楷體" panose="03000509000000000000" pitchFamily="65" charset="-120"/>
              </a:rPr>
              <a:t>充貝犬身，</a:t>
            </a:r>
            <a:r>
              <a:rPr lang="zh-TW" altLang="en-US" sz="3300" dirty="0">
                <a:latin typeface="標楷體" panose="03000509000000000000" pitchFamily="65" charset="-120"/>
                <a:ea typeface="標楷體" panose="03000509000000000000" pitchFamily="65" charset="-120"/>
              </a:rPr>
              <a:t>不糸示</a:t>
            </a:r>
            <a:r>
              <a:rPr lang="zh-TW" altLang="en-US" sz="3300" dirty="0" smtClean="0">
                <a:latin typeface="標楷體" panose="03000509000000000000" pitchFamily="65" charset="-120"/>
                <a:ea typeface="標楷體" panose="03000509000000000000" pitchFamily="65" charset="-120"/>
              </a:rPr>
              <a:t>如</a:t>
            </a:r>
            <a:r>
              <a:rPr lang="zh-TW" altLang="en-US" sz="3300" b="1" dirty="0" smtClean="0">
                <a:solidFill>
                  <a:srgbClr val="FF0000"/>
                </a:solidFill>
                <a:latin typeface="標楷體" panose="03000509000000000000" pitchFamily="65" charset="-120"/>
                <a:ea typeface="標楷體" panose="03000509000000000000" pitchFamily="65" charset="-120"/>
              </a:rPr>
              <a:t>小</a:t>
            </a:r>
            <a:r>
              <a:rPr lang="zh-TW" altLang="en-US" sz="3300" dirty="0">
                <a:latin typeface="標楷體" panose="03000509000000000000" pitchFamily="65" charset="-120"/>
                <a:ea typeface="標楷體" panose="03000509000000000000" pitchFamily="65" charset="-120"/>
              </a:rPr>
              <a:t>，</a:t>
            </a:r>
            <a:endParaRPr lang="en-US" altLang="zh-TW" sz="3300" dirty="0" smtClean="0">
              <a:latin typeface="標楷體" panose="03000509000000000000" pitchFamily="65" charset="-120"/>
              <a:ea typeface="標楷體" panose="03000509000000000000" pitchFamily="65" charset="-120"/>
            </a:endParaRPr>
          </a:p>
          <a:p>
            <a:r>
              <a:rPr lang="zh-TW" altLang="en-US" sz="3300" dirty="0" smtClean="0">
                <a:latin typeface="標楷體" panose="03000509000000000000" pitchFamily="65" charset="-120"/>
                <a:ea typeface="標楷體" panose="03000509000000000000" pitchFamily="65" charset="-120"/>
              </a:rPr>
              <a:t>高馬而成</a:t>
            </a:r>
            <a:r>
              <a:rPr lang="zh-TW" altLang="en-US" sz="3300" b="1" dirty="0" smtClean="0">
                <a:solidFill>
                  <a:srgbClr val="FF0000"/>
                </a:solidFill>
                <a:latin typeface="標楷體" panose="03000509000000000000" pitchFamily="65" charset="-120"/>
                <a:ea typeface="標楷體" panose="03000509000000000000" pitchFamily="65" charset="-120"/>
              </a:rPr>
              <a:t>寸</a:t>
            </a:r>
            <a:r>
              <a:rPr lang="zh-TW" altLang="en-US" sz="3300" dirty="0" smtClean="0">
                <a:latin typeface="標楷體" panose="03000509000000000000" pitchFamily="65" charset="-120"/>
                <a:ea typeface="標楷體" panose="03000509000000000000" pitchFamily="65" charset="-120"/>
              </a:rPr>
              <a:t>，</a:t>
            </a:r>
            <a:r>
              <a:rPr lang="zh-TW" altLang="en-US" sz="3300" b="1" dirty="0">
                <a:solidFill>
                  <a:srgbClr val="FF0000"/>
                </a:solidFill>
                <a:latin typeface="標楷體" panose="03000509000000000000" pitchFamily="65" charset="-120"/>
                <a:ea typeface="標楷體" panose="03000509000000000000" pitchFamily="65" charset="-120"/>
              </a:rPr>
              <a:t>之</a:t>
            </a:r>
            <a:r>
              <a:rPr lang="zh-TW" altLang="en-US" sz="3300" dirty="0" smtClean="0">
                <a:latin typeface="標楷體" panose="03000509000000000000" pitchFamily="65" charset="-120"/>
                <a:ea typeface="標楷體" panose="03000509000000000000" pitchFamily="65" charset="-120"/>
              </a:rPr>
              <a:t>符充疋足，</a:t>
            </a:r>
            <a:endParaRPr lang="en-US" altLang="zh-TW" sz="3300" dirty="0" smtClean="0">
              <a:latin typeface="標楷體" panose="03000509000000000000" pitchFamily="65" charset="-120"/>
              <a:ea typeface="標楷體" panose="03000509000000000000" pitchFamily="65" charset="-120"/>
            </a:endParaRPr>
          </a:p>
          <a:p>
            <a:r>
              <a:rPr lang="zh-TW" altLang="en-US" sz="3300" dirty="0" smtClean="0">
                <a:latin typeface="標楷體" panose="03000509000000000000" pitchFamily="65" charset="-120"/>
                <a:ea typeface="標楷體" panose="03000509000000000000" pitchFamily="65" charset="-120"/>
              </a:rPr>
              <a:t>經常呂作</a:t>
            </a:r>
            <a:r>
              <a:rPr lang="zh-TW" altLang="en-US" sz="3300" b="1" dirty="0" smtClean="0">
                <a:solidFill>
                  <a:srgbClr val="FF0000"/>
                </a:solidFill>
                <a:latin typeface="標楷體" panose="03000509000000000000" pitchFamily="65" charset="-120"/>
                <a:ea typeface="標楷體" panose="03000509000000000000" pitchFamily="65" charset="-120"/>
              </a:rPr>
              <a:t>巴</a:t>
            </a:r>
            <a:r>
              <a:rPr lang="zh-TW" altLang="en-US" sz="3300" dirty="0" smtClean="0">
                <a:latin typeface="標楷體" panose="03000509000000000000" pitchFamily="65" charset="-120"/>
                <a:ea typeface="標楷體" panose="03000509000000000000" pitchFamily="65" charset="-120"/>
              </a:rPr>
              <a:t>，</a:t>
            </a:r>
            <a:r>
              <a:rPr lang="zh-TW" altLang="en-US" sz="3300" b="1" dirty="0">
                <a:solidFill>
                  <a:srgbClr val="FF0000"/>
                </a:solidFill>
                <a:latin typeface="標楷體" panose="03000509000000000000" pitchFamily="65" charset="-120"/>
                <a:ea typeface="標楷體" panose="03000509000000000000" pitchFamily="65" charset="-120"/>
              </a:rPr>
              <a:t>辶</a:t>
            </a:r>
            <a:r>
              <a:rPr lang="zh-TW" altLang="en-US" sz="3300" dirty="0" smtClean="0">
                <a:latin typeface="標楷體" panose="03000509000000000000" pitchFamily="65" charset="-120"/>
                <a:ea typeface="標楷體" panose="03000509000000000000" pitchFamily="65" charset="-120"/>
              </a:rPr>
              <a:t>廴</a:t>
            </a:r>
            <a:r>
              <a:rPr lang="zh-TW" altLang="en-US" sz="3300" dirty="0">
                <a:latin typeface="標楷體" panose="03000509000000000000" pitchFamily="65" charset="-120"/>
                <a:ea typeface="標楷體" panose="03000509000000000000" pitchFamily="65" charset="-120"/>
              </a:rPr>
              <a:t>彎</a:t>
            </a:r>
            <a:r>
              <a:rPr lang="zh-TW" altLang="en-US" sz="3300" dirty="0" smtClean="0">
                <a:latin typeface="標楷體" panose="03000509000000000000" pitchFamily="65" charset="-120"/>
                <a:ea typeface="標楷體" panose="03000509000000000000" pitchFamily="65" charset="-120"/>
              </a:rPr>
              <a:t>單曲，</a:t>
            </a:r>
            <a:endParaRPr lang="en-US" altLang="zh-TW" sz="3300" b="1" dirty="0" smtClean="0">
              <a:solidFill>
                <a:srgbClr val="FF0000"/>
              </a:solidFill>
              <a:latin typeface="標楷體" panose="03000509000000000000" pitchFamily="65" charset="-120"/>
              <a:ea typeface="標楷體" panose="03000509000000000000" pitchFamily="65" charset="-120"/>
            </a:endParaRPr>
          </a:p>
          <a:p>
            <a:r>
              <a:rPr lang="zh-TW" altLang="en-US" sz="3300" dirty="0">
                <a:latin typeface="標楷體" panose="03000509000000000000" pitchFamily="65" charset="-120"/>
                <a:ea typeface="標楷體" panose="03000509000000000000" pitchFamily="65" charset="-120"/>
              </a:rPr>
              <a:t>字</a:t>
            </a:r>
            <a:r>
              <a:rPr lang="zh-TW" altLang="en-US" sz="3300" dirty="0" smtClean="0">
                <a:latin typeface="標楷體" panose="03000509000000000000" pitchFamily="65" charset="-120"/>
                <a:ea typeface="標楷體" panose="03000509000000000000" pitchFamily="65" charset="-120"/>
              </a:rPr>
              <a:t>下</a:t>
            </a:r>
            <a:r>
              <a:rPr lang="en-US" altLang="zh-TW" sz="3300" dirty="0" smtClean="0">
                <a:latin typeface="標楷體" panose="03000509000000000000" pitchFamily="65" charset="-120"/>
                <a:ea typeface="標楷體" panose="03000509000000000000" pitchFamily="65" charset="-120"/>
              </a:rPr>
              <a:t>｢</a:t>
            </a:r>
            <a:r>
              <a:rPr lang="zh-TW" altLang="en-US" sz="3300" dirty="0" smtClean="0">
                <a:latin typeface="標楷體" panose="03000509000000000000" pitchFamily="65" charset="-120"/>
                <a:ea typeface="標楷體" panose="03000509000000000000" pitchFamily="65" charset="-120"/>
              </a:rPr>
              <a:t>人丿丿丿</a:t>
            </a:r>
            <a:r>
              <a:rPr lang="en-US" altLang="zh-TW" sz="3300" dirty="0" smtClean="0">
                <a:latin typeface="標楷體" panose="03000509000000000000" pitchFamily="65" charset="-120"/>
                <a:ea typeface="標楷體" panose="03000509000000000000" pitchFamily="65" charset="-120"/>
              </a:rPr>
              <a:t>｣</a:t>
            </a:r>
            <a:r>
              <a:rPr lang="zh-TW" altLang="en-US" sz="3300" dirty="0">
                <a:latin typeface="標楷體" panose="03000509000000000000" pitchFamily="65" charset="-120"/>
                <a:ea typeface="標楷體" panose="03000509000000000000" pitchFamily="65" charset="-120"/>
              </a:rPr>
              <a:t>從</a:t>
            </a:r>
            <a:r>
              <a:rPr lang="zh-TW" altLang="en-US" sz="3300" b="1" dirty="0" smtClean="0">
                <a:solidFill>
                  <a:srgbClr val="FF0000"/>
                </a:solidFill>
                <a:latin typeface="標楷體" panose="03000509000000000000" pitchFamily="65" charset="-120"/>
                <a:ea typeface="標楷體" panose="03000509000000000000" pitchFamily="65" charset="-120"/>
              </a:rPr>
              <a:t>木</a:t>
            </a:r>
            <a:r>
              <a:rPr lang="zh-TW" altLang="en-US" sz="3300" dirty="0" smtClean="0">
                <a:latin typeface="標楷體" panose="03000509000000000000" pitchFamily="65" charset="-120"/>
                <a:ea typeface="標楷體" panose="03000509000000000000" pitchFamily="65" charset="-120"/>
              </a:rPr>
              <a:t>，</a:t>
            </a:r>
            <a:r>
              <a:rPr lang="zh-TW" altLang="en-US" sz="3300" b="1" dirty="0" smtClean="0">
                <a:solidFill>
                  <a:srgbClr val="FF0000"/>
                </a:solidFill>
                <a:latin typeface="標楷體" panose="03000509000000000000" pitchFamily="65" charset="-120"/>
                <a:ea typeface="標楷體" panose="03000509000000000000" pitchFamily="65" charset="-120"/>
              </a:rPr>
              <a:t>日</a:t>
            </a:r>
            <a:r>
              <a:rPr lang="zh-TW" altLang="en-US" sz="3300" dirty="0">
                <a:latin typeface="標楷體" panose="03000509000000000000" pitchFamily="65" charset="-120"/>
                <a:ea typeface="標楷體" panose="03000509000000000000" pitchFamily="65" charset="-120"/>
              </a:rPr>
              <a:t>充</a:t>
            </a:r>
            <a:r>
              <a:rPr lang="zh-TW" altLang="en-US" sz="3300" dirty="0" smtClean="0">
                <a:latin typeface="標楷體" panose="03000509000000000000" pitchFamily="65" charset="-120"/>
                <a:ea typeface="標楷體" panose="03000509000000000000" pitchFamily="65" charset="-120"/>
              </a:rPr>
              <a:t>田</a:t>
            </a:r>
            <a:r>
              <a:rPr lang="zh-TW" altLang="en-US" sz="3300" dirty="0">
                <a:latin typeface="標楷體" panose="03000509000000000000" pitchFamily="65" charset="-120"/>
                <a:ea typeface="標楷體" panose="03000509000000000000" pitchFamily="65" charset="-120"/>
              </a:rPr>
              <a:t>口</a:t>
            </a:r>
            <a:r>
              <a:rPr lang="zh-TW" altLang="en-US" sz="3300" dirty="0" smtClean="0">
                <a:latin typeface="標楷體" panose="03000509000000000000" pitchFamily="65" charset="-120"/>
                <a:ea typeface="標楷體" panose="03000509000000000000" pitchFamily="65" charset="-120"/>
              </a:rPr>
              <a:t>目</a:t>
            </a:r>
            <a:r>
              <a:rPr lang="zh-TW" altLang="en-US" sz="3300" dirty="0">
                <a:latin typeface="標楷體" panose="03000509000000000000" pitchFamily="65" charset="-120"/>
                <a:ea typeface="標楷體" panose="03000509000000000000" pitchFamily="65" charset="-120"/>
              </a:rPr>
              <a:t>，</a:t>
            </a:r>
            <a:endParaRPr lang="en-US" altLang="zh-TW" sz="3300" dirty="0" smtClean="0">
              <a:latin typeface="標楷體" panose="03000509000000000000" pitchFamily="65" charset="-120"/>
              <a:ea typeface="標楷體" panose="03000509000000000000" pitchFamily="65" charset="-120"/>
            </a:endParaRPr>
          </a:p>
          <a:p>
            <a:r>
              <a:rPr lang="zh-TW" altLang="en-US" sz="3300" dirty="0" smtClean="0">
                <a:latin typeface="標楷體" panose="03000509000000000000" pitchFamily="65" charset="-120"/>
                <a:ea typeface="標楷體" panose="03000509000000000000" pitchFamily="65" charset="-120"/>
              </a:rPr>
              <a:t>形如用</a:t>
            </a:r>
            <a:r>
              <a:rPr lang="zh-TW" altLang="en-US" sz="3300" b="1" dirty="0" smtClean="0">
                <a:solidFill>
                  <a:srgbClr val="FF0000"/>
                </a:solidFill>
                <a:latin typeface="標楷體" panose="03000509000000000000" pitchFamily="65" charset="-120"/>
                <a:ea typeface="標楷體" panose="03000509000000000000" pitchFamily="65" charset="-120"/>
              </a:rPr>
              <a:t>手</a:t>
            </a:r>
            <a:r>
              <a:rPr lang="zh-TW" altLang="en-US" sz="3300" dirty="0" smtClean="0">
                <a:latin typeface="標楷體" panose="03000509000000000000" pitchFamily="65" charset="-120"/>
                <a:ea typeface="標楷體" panose="03000509000000000000" pitchFamily="65" charset="-120"/>
              </a:rPr>
              <a:t>符，代豕禾同卒，</a:t>
            </a:r>
            <a:endParaRPr lang="en-US" altLang="zh-TW" sz="3300" dirty="0" smtClean="0">
              <a:latin typeface="標楷體" panose="03000509000000000000" pitchFamily="65" charset="-120"/>
              <a:ea typeface="標楷體" panose="03000509000000000000" pitchFamily="65" charset="-120"/>
            </a:endParaRPr>
          </a:p>
          <a:p>
            <a:r>
              <a:rPr lang="zh-TW" altLang="en-US" sz="3300" b="1" dirty="0" smtClean="0">
                <a:solidFill>
                  <a:srgbClr val="FF0000"/>
                </a:solidFill>
                <a:latin typeface="標楷體" panose="03000509000000000000" pitchFamily="65" charset="-120"/>
                <a:ea typeface="標楷體" panose="03000509000000000000" pitchFamily="65" charset="-120"/>
              </a:rPr>
              <a:t>巾</a:t>
            </a:r>
            <a:r>
              <a:rPr lang="zh-TW" altLang="en-US" sz="3300" dirty="0" smtClean="0">
                <a:latin typeface="標楷體" panose="03000509000000000000" pitchFamily="65" charset="-120"/>
                <a:ea typeface="標楷體" panose="03000509000000000000" pitchFamily="65" charset="-120"/>
              </a:rPr>
              <a:t>符居字下，萬壽步希禽，</a:t>
            </a:r>
            <a:endParaRPr lang="en-US" altLang="zh-TW" sz="3300" dirty="0" smtClean="0">
              <a:latin typeface="標楷體" panose="03000509000000000000" pitchFamily="65" charset="-120"/>
              <a:ea typeface="標楷體" panose="03000509000000000000" pitchFamily="65" charset="-120"/>
            </a:endParaRPr>
          </a:p>
          <a:p>
            <a:r>
              <a:rPr lang="zh-TW" altLang="en-US" sz="3300" dirty="0" smtClean="0">
                <a:latin typeface="標楷體" panose="03000509000000000000" pitchFamily="65" charset="-120"/>
                <a:ea typeface="標楷體" panose="03000509000000000000" pitchFamily="65" charset="-120"/>
              </a:rPr>
              <a:t>字</a:t>
            </a:r>
            <a:r>
              <a:rPr lang="zh-TW" altLang="en-US" sz="3300" dirty="0">
                <a:latin typeface="標楷體" panose="03000509000000000000" pitchFamily="65" charset="-120"/>
                <a:ea typeface="標楷體" panose="03000509000000000000" pitchFamily="65" charset="-120"/>
              </a:rPr>
              <a:t>以</a:t>
            </a:r>
            <a:r>
              <a:rPr lang="zh-TW" altLang="en-US" sz="3300" b="1" dirty="0" smtClean="0">
                <a:solidFill>
                  <a:srgbClr val="FF0000"/>
                </a:solidFill>
                <a:latin typeface="標楷體" panose="03000509000000000000" pitchFamily="65" charset="-120"/>
                <a:ea typeface="標楷體" panose="03000509000000000000" pitchFamily="65" charset="-120"/>
              </a:rPr>
              <a:t>生</a:t>
            </a:r>
            <a:r>
              <a:rPr lang="zh-TW" altLang="en-US" sz="3300" dirty="0">
                <a:latin typeface="標楷體" panose="03000509000000000000" pitchFamily="65" charset="-120"/>
                <a:ea typeface="標楷體" panose="03000509000000000000" pitchFamily="65" charset="-120"/>
              </a:rPr>
              <a:t>為</a:t>
            </a:r>
            <a:r>
              <a:rPr lang="zh-TW" altLang="en-US" sz="3300" dirty="0" smtClean="0">
                <a:latin typeface="標楷體" panose="03000509000000000000" pitchFamily="65" charset="-120"/>
                <a:ea typeface="標楷體" panose="03000509000000000000" pitchFamily="65" charset="-120"/>
              </a:rPr>
              <a:t>底，權充隹</a:t>
            </a:r>
            <a:r>
              <a:rPr lang="zh-TW" altLang="en-US" sz="3300" dirty="0">
                <a:latin typeface="標楷體" panose="03000509000000000000" pitchFamily="65" charset="-120"/>
                <a:ea typeface="標楷體" panose="03000509000000000000" pitchFamily="65" charset="-120"/>
              </a:rPr>
              <a:t>里金</a:t>
            </a:r>
            <a:r>
              <a:rPr lang="zh-TW" altLang="en-US" sz="3300" dirty="0" smtClean="0">
                <a:latin typeface="標楷體" panose="03000509000000000000" pitchFamily="65" charset="-120"/>
                <a:ea typeface="標楷體" panose="03000509000000000000" pitchFamily="65" charset="-120"/>
              </a:rPr>
              <a:t>。</a:t>
            </a:r>
            <a:endParaRPr lang="en-US" altLang="zh-TW" sz="3300" dirty="0" smtClean="0">
              <a:latin typeface="標楷體" panose="03000509000000000000" pitchFamily="65" charset="-120"/>
              <a:ea typeface="標楷體" panose="03000509000000000000" pitchFamily="65" charset="-120"/>
            </a:endParaRPr>
          </a:p>
          <a:p>
            <a:r>
              <a:rPr lang="zh-TW" altLang="en-US" sz="3300" dirty="0" smtClean="0">
                <a:latin typeface="標楷體" panose="03000509000000000000" pitchFamily="65" charset="-120"/>
                <a:ea typeface="標楷體" panose="03000509000000000000" pitchFamily="65" charset="-120"/>
              </a:rPr>
              <a:t>字</a:t>
            </a:r>
            <a:r>
              <a:rPr lang="zh-TW" altLang="en-US" sz="3300" dirty="0">
                <a:latin typeface="標楷體" panose="03000509000000000000" pitchFamily="65" charset="-120"/>
                <a:ea typeface="標楷體" panose="03000509000000000000" pitchFamily="65" charset="-120"/>
              </a:rPr>
              <a:t>中符有</a:t>
            </a:r>
            <a:r>
              <a:rPr lang="zh-TW" altLang="en-US" sz="3300" b="1" dirty="0">
                <a:solidFill>
                  <a:srgbClr val="FF0000"/>
                </a:solidFill>
                <a:latin typeface="標楷體" panose="03000509000000000000" pitchFamily="65" charset="-120"/>
                <a:ea typeface="標楷體" panose="03000509000000000000" pitchFamily="65" charset="-120"/>
              </a:rPr>
              <a:t>本</a:t>
            </a:r>
            <a:r>
              <a:rPr lang="zh-TW" altLang="en-US" sz="3300" dirty="0">
                <a:latin typeface="標楷體" panose="03000509000000000000" pitchFamily="65" charset="-120"/>
                <a:ea typeface="標楷體" panose="03000509000000000000" pitchFamily="65" charset="-120"/>
              </a:rPr>
              <a:t>，</a:t>
            </a:r>
            <a:r>
              <a:rPr lang="zh-TW" altLang="en-US" sz="3300" dirty="0" smtClean="0">
                <a:latin typeface="標楷體" panose="03000509000000000000" pitchFamily="65" charset="-120"/>
                <a:ea typeface="標楷體" panose="03000509000000000000" pitchFamily="65" charset="-120"/>
              </a:rPr>
              <a:t>泰歲奉車東，</a:t>
            </a:r>
            <a:endParaRPr lang="en-US" altLang="zh-TW" sz="3300" dirty="0" smtClean="0">
              <a:latin typeface="標楷體" panose="03000509000000000000" pitchFamily="65" charset="-120"/>
              <a:ea typeface="標楷體" panose="03000509000000000000" pitchFamily="65" charset="-120"/>
            </a:endParaRPr>
          </a:p>
          <a:p>
            <a:r>
              <a:rPr lang="zh-TW" altLang="en-US" sz="3300" b="1" dirty="0">
                <a:solidFill>
                  <a:srgbClr val="FF0000"/>
                </a:solidFill>
                <a:latin typeface="標楷體" panose="03000509000000000000" pitchFamily="65" charset="-120"/>
                <a:ea typeface="標楷體" panose="03000509000000000000" pitchFamily="65" charset="-120"/>
              </a:rPr>
              <a:t>水</a:t>
            </a:r>
            <a:r>
              <a:rPr lang="zh-TW" altLang="en-US" sz="3300" dirty="0" smtClean="0">
                <a:latin typeface="標楷體" panose="03000509000000000000" pitchFamily="65" charset="-120"/>
                <a:ea typeface="標楷體" panose="03000509000000000000" pitchFamily="65" charset="-120"/>
              </a:rPr>
              <a:t>字藏其內，</a:t>
            </a:r>
            <a:r>
              <a:rPr lang="zh-TW" altLang="en-US" sz="3300" dirty="0">
                <a:latin typeface="標楷體" panose="03000509000000000000" pitchFamily="65" charset="-120"/>
                <a:ea typeface="標楷體" panose="03000509000000000000" pitchFamily="65" charset="-120"/>
              </a:rPr>
              <a:t>察袁亟亥冰</a:t>
            </a:r>
            <a:r>
              <a:rPr lang="zh-TW" altLang="en-US" sz="3300" dirty="0" smtClean="0">
                <a:latin typeface="標楷體" panose="03000509000000000000" pitchFamily="65" charset="-120"/>
                <a:ea typeface="標楷體" panose="03000509000000000000" pitchFamily="65" charset="-120"/>
              </a:rPr>
              <a:t>，</a:t>
            </a:r>
            <a:endParaRPr lang="en-US" altLang="zh-TW" sz="3300" dirty="0">
              <a:latin typeface="標楷體" panose="03000509000000000000" pitchFamily="65" charset="-120"/>
              <a:ea typeface="標楷體" panose="03000509000000000000" pitchFamily="65" charset="-120"/>
            </a:endParaRPr>
          </a:p>
          <a:p>
            <a:r>
              <a:rPr lang="zh-TW" altLang="en-US" sz="3300" dirty="0" smtClean="0">
                <a:latin typeface="標楷體" panose="03000509000000000000" pitchFamily="65" charset="-120"/>
                <a:ea typeface="標楷體" panose="03000509000000000000" pitchFamily="65" charset="-120"/>
              </a:rPr>
              <a:t>橫排</a:t>
            </a:r>
            <a:r>
              <a:rPr lang="zh-TW" altLang="en-US" sz="3300" b="1" dirty="0" smtClean="0">
                <a:solidFill>
                  <a:srgbClr val="FF0000"/>
                </a:solidFill>
                <a:latin typeface="標楷體" panose="03000509000000000000" pitchFamily="65" charset="-120"/>
                <a:ea typeface="標楷體" panose="03000509000000000000" pitchFamily="65" charset="-120"/>
              </a:rPr>
              <a:t>三兩點</a:t>
            </a:r>
            <a:r>
              <a:rPr lang="zh-TW" altLang="en-US" sz="3300" dirty="0" smtClean="0">
                <a:latin typeface="標楷體" panose="03000509000000000000" pitchFamily="65" charset="-120"/>
                <a:ea typeface="標楷體" panose="03000509000000000000" pitchFamily="65" charset="-120"/>
              </a:rPr>
              <a:t>，對稱字當型</a:t>
            </a:r>
            <a:r>
              <a:rPr lang="zh-TW" altLang="en-US" sz="3300" dirty="0">
                <a:latin typeface="標楷體" panose="03000509000000000000" pitchFamily="65" charset="-120"/>
                <a:ea typeface="標楷體" panose="03000509000000000000" pitchFamily="65" charset="-120"/>
              </a:rPr>
              <a:t>，</a:t>
            </a:r>
            <a:endParaRPr lang="en-US" altLang="zh-TW" sz="3300" dirty="0" smtClean="0">
              <a:latin typeface="標楷體" panose="03000509000000000000" pitchFamily="65" charset="-120"/>
              <a:ea typeface="標楷體" panose="03000509000000000000" pitchFamily="65" charset="-120"/>
            </a:endParaRPr>
          </a:p>
          <a:p>
            <a:r>
              <a:rPr lang="zh-TW" altLang="en-US" sz="3300" dirty="0">
                <a:latin typeface="標楷體" panose="03000509000000000000" pitchFamily="65" charset="-120"/>
                <a:ea typeface="標楷體" panose="03000509000000000000" pitchFamily="65" charset="-120"/>
              </a:rPr>
              <a:t>交</a:t>
            </a:r>
            <a:r>
              <a:rPr lang="zh-TW" altLang="en-US" sz="3300" dirty="0" smtClean="0">
                <a:latin typeface="標楷體" panose="03000509000000000000" pitchFamily="65" charset="-120"/>
                <a:ea typeface="標楷體" panose="03000509000000000000" pitchFamily="65" charset="-120"/>
              </a:rPr>
              <a:t>筆</a:t>
            </a:r>
            <a:r>
              <a:rPr lang="zh-TW" altLang="en-US" sz="3300" b="1" dirty="0">
                <a:solidFill>
                  <a:srgbClr val="FF0000"/>
                </a:solidFill>
                <a:latin typeface="標楷體" panose="03000509000000000000" pitchFamily="65" charset="-120"/>
                <a:ea typeface="標楷體" panose="03000509000000000000" pitchFamily="65" charset="-120"/>
              </a:rPr>
              <a:t>戈</a:t>
            </a:r>
            <a:r>
              <a:rPr lang="zh-TW" altLang="en-US" sz="3300" dirty="0" smtClean="0">
                <a:latin typeface="標楷體" panose="03000509000000000000" pitchFamily="65" charset="-120"/>
                <a:ea typeface="標楷體" panose="03000509000000000000" pitchFamily="65" charset="-120"/>
              </a:rPr>
              <a:t>符代，</a:t>
            </a:r>
            <a:r>
              <a:rPr lang="zh-TW" altLang="en-US" sz="3300" dirty="0">
                <a:latin typeface="標楷體" panose="03000509000000000000" pitchFamily="65" charset="-120"/>
                <a:ea typeface="標楷體" panose="03000509000000000000" pitchFamily="65" charset="-120"/>
              </a:rPr>
              <a:t>標</a:t>
            </a:r>
            <a:r>
              <a:rPr lang="zh-TW" altLang="en-US" sz="3300" dirty="0" smtClean="0">
                <a:latin typeface="標楷體" panose="03000509000000000000" pitchFamily="65" charset="-120"/>
                <a:ea typeface="標楷體" panose="03000509000000000000" pitchFamily="65" charset="-120"/>
              </a:rPr>
              <a:t>符至此成。</a:t>
            </a:r>
            <a:endParaRPr lang="en-US" altLang="zh-TW" sz="3300" dirty="0" smtClean="0">
              <a:latin typeface="標楷體" panose="03000509000000000000" pitchFamily="65" charset="-120"/>
              <a:ea typeface="標楷體" panose="03000509000000000000" pitchFamily="65" charset="-120"/>
            </a:endParaRPr>
          </a:p>
          <a:p>
            <a:endParaRPr lang="zh-TW" altLang="en-US" sz="3300" dirty="0"/>
          </a:p>
        </p:txBody>
      </p:sp>
    </p:spTree>
    <p:extLst>
      <p:ext uri="{BB962C8B-B14F-4D97-AF65-F5344CB8AC3E}">
        <p14:creationId xmlns:p14="http://schemas.microsoft.com/office/powerpoint/2010/main" val="1380139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9756576" y="274638"/>
            <a:ext cx="72008" cy="5851525"/>
          </a:xfrm>
        </p:spPr>
        <p:txBody>
          <a:bodyPr>
            <a:normAutofit fontScale="90000"/>
          </a:bodyPr>
          <a:lstStyle/>
          <a:p>
            <a:endParaRPr lang="zh-TW" altLang="en-US" dirty="0"/>
          </a:p>
        </p:txBody>
      </p:sp>
      <p:sp>
        <p:nvSpPr>
          <p:cNvPr id="3" name="直排文字版面配置區 2"/>
          <p:cNvSpPr>
            <a:spLocks noGrp="1"/>
          </p:cNvSpPr>
          <p:nvPr>
            <p:ph type="body" orient="vert" idx="1"/>
          </p:nvPr>
        </p:nvSpPr>
        <p:spPr>
          <a:xfrm>
            <a:off x="457200" y="274638"/>
            <a:ext cx="8075240" cy="5851525"/>
          </a:xfrm>
        </p:spPr>
        <p:txBody>
          <a:bodyPr/>
          <a:lstStyle/>
          <a:p>
            <a:r>
              <a:rPr lang="zh-TW" altLang="en-US" b="1" dirty="0" smtClean="0">
                <a:solidFill>
                  <a:srgbClr val="FF0000"/>
                </a:solidFill>
                <a:latin typeface="標楷體" panose="03000509000000000000" pitchFamily="65" charset="-120"/>
                <a:ea typeface="標楷體" panose="03000509000000000000" pitchFamily="65" charset="-120"/>
              </a:rPr>
              <a:t>女</a:t>
            </a:r>
            <a:r>
              <a:rPr lang="zh-TW" altLang="en-US" dirty="0" smtClean="0">
                <a:latin typeface="標楷體" panose="03000509000000000000" pitchFamily="65" charset="-120"/>
                <a:ea typeface="標楷體" panose="03000509000000000000" pitchFamily="65" charset="-120"/>
              </a:rPr>
              <a:t>臂橫彎短，</a:t>
            </a:r>
            <a:r>
              <a:rPr lang="zh-TW" altLang="en-US" b="1" dirty="0">
                <a:solidFill>
                  <a:srgbClr val="FF0000"/>
                </a:solidFill>
                <a:latin typeface="標楷體" panose="03000509000000000000" pitchFamily="65" charset="-120"/>
                <a:ea typeface="標楷體" panose="03000509000000000000" pitchFamily="65" charset="-120"/>
              </a:rPr>
              <a:t>如</a:t>
            </a:r>
            <a:r>
              <a:rPr lang="zh-TW" altLang="en-US" dirty="0" smtClean="0">
                <a:latin typeface="標楷體" panose="03000509000000000000" pitchFamily="65" charset="-120"/>
                <a:ea typeface="標楷體" panose="03000509000000000000" pitchFamily="65" charset="-120"/>
              </a:rPr>
              <a:t>伸</a:t>
            </a:r>
            <a:r>
              <a:rPr lang="zh-TW" altLang="en-US" dirty="0">
                <a:latin typeface="標楷體" panose="03000509000000000000" pitchFamily="65" charset="-120"/>
                <a:ea typeface="標楷體" panose="03000509000000000000" pitchFamily="65" charset="-120"/>
              </a:rPr>
              <a:t>右口</a:t>
            </a:r>
            <a:r>
              <a:rPr lang="zh-TW" altLang="en-US" dirty="0" smtClean="0">
                <a:latin typeface="標楷體" panose="03000509000000000000" pitchFamily="65" charset="-120"/>
                <a:ea typeface="標楷體" panose="03000509000000000000" pitchFamily="65" charset="-120"/>
              </a:rPr>
              <a:t>長，</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身寬</a:t>
            </a:r>
            <a:r>
              <a:rPr lang="zh-TW" altLang="en-US" b="1" dirty="0" smtClean="0">
                <a:solidFill>
                  <a:srgbClr val="FF0000"/>
                </a:solidFill>
                <a:latin typeface="標楷體" panose="03000509000000000000" pitchFamily="65" charset="-120"/>
                <a:ea typeface="標楷體" panose="03000509000000000000" pitchFamily="65" charset="-120"/>
              </a:rPr>
              <a:t>知</a:t>
            </a:r>
            <a:r>
              <a:rPr lang="zh-TW" altLang="en-US" dirty="0">
                <a:latin typeface="標楷體" panose="03000509000000000000" pitchFamily="65" charset="-120"/>
                <a:ea typeface="標楷體" panose="03000509000000000000" pitchFamily="65" charset="-120"/>
              </a:rPr>
              <a:t>逾</a:t>
            </a:r>
            <a:r>
              <a:rPr lang="zh-TW" altLang="en-US" b="1" dirty="0" smtClean="0">
                <a:solidFill>
                  <a:srgbClr val="FF0000"/>
                </a:solidFill>
                <a:latin typeface="標楷體" panose="03000509000000000000" pitchFamily="65" charset="-120"/>
                <a:ea typeface="標楷體" panose="03000509000000000000" pitchFamily="65" charset="-120"/>
              </a:rPr>
              <a:t>去</a:t>
            </a:r>
            <a:r>
              <a:rPr lang="zh-TW" altLang="en-US" dirty="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縮脹辨</a:t>
            </a:r>
            <a:r>
              <a:rPr lang="zh-TW" altLang="en-US" b="1" dirty="0" smtClean="0">
                <a:solidFill>
                  <a:srgbClr val="FF0000"/>
                </a:solidFill>
                <a:latin typeface="標楷體" panose="03000509000000000000" pitchFamily="65" charset="-120"/>
                <a:ea typeface="標楷體" panose="03000509000000000000" pitchFamily="65" charset="-120"/>
              </a:rPr>
              <a:t>岡剛</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b="1" dirty="0">
                <a:solidFill>
                  <a:srgbClr val="FF0000"/>
                </a:solidFill>
                <a:latin typeface="標楷體" panose="03000509000000000000" pitchFamily="65" charset="-120"/>
                <a:ea typeface="標楷體" panose="03000509000000000000" pitchFamily="65" charset="-120"/>
              </a:rPr>
              <a:t>水</a:t>
            </a:r>
            <a:r>
              <a:rPr lang="zh-TW" altLang="en-US" b="1" dirty="0" smtClean="0">
                <a:solidFill>
                  <a:srgbClr val="FF0000"/>
                </a:solidFill>
                <a:latin typeface="標楷體" panose="03000509000000000000" pitchFamily="65" charset="-120"/>
                <a:ea typeface="標楷體" panose="03000509000000000000" pitchFamily="65" charset="-120"/>
              </a:rPr>
              <a:t>各</a:t>
            </a:r>
            <a:r>
              <a:rPr lang="zh-TW" altLang="en-US" dirty="0" smtClean="0">
                <a:latin typeface="標楷體" panose="03000509000000000000" pitchFamily="65" charset="-120"/>
                <a:ea typeface="標楷體" panose="03000509000000000000" pitchFamily="65" charset="-120"/>
              </a:rPr>
              <a:t>分寬窄，</a:t>
            </a:r>
            <a:r>
              <a:rPr lang="zh-TW" altLang="en-US" b="1" dirty="0">
                <a:solidFill>
                  <a:srgbClr val="FF0000"/>
                </a:solidFill>
                <a:latin typeface="標楷體" panose="03000509000000000000" pitchFamily="65" charset="-120"/>
                <a:ea typeface="標楷體" panose="03000509000000000000" pitchFamily="65" charset="-120"/>
              </a:rPr>
              <a:t>怡</a:t>
            </a:r>
            <a:r>
              <a:rPr lang="zh-TW" altLang="en-US" dirty="0">
                <a:latin typeface="標楷體" panose="03000509000000000000" pitchFamily="65" charset="-120"/>
                <a:ea typeface="標楷體" panose="03000509000000000000" pitchFamily="65" charset="-120"/>
              </a:rPr>
              <a:t>羸</a:t>
            </a:r>
            <a:r>
              <a:rPr lang="zh-TW" altLang="en-US" b="1" dirty="0" smtClean="0">
                <a:solidFill>
                  <a:srgbClr val="FF0000"/>
                </a:solidFill>
                <a:latin typeface="標楷體" panose="03000509000000000000" pitchFamily="65" charset="-120"/>
                <a:ea typeface="標楷體" panose="03000509000000000000" pitchFamily="65" charset="-120"/>
              </a:rPr>
              <a:t>惻</a:t>
            </a:r>
            <a:r>
              <a:rPr lang="zh-TW" altLang="en-US" dirty="0" smtClean="0">
                <a:latin typeface="標楷體" panose="03000509000000000000" pitchFamily="65" charset="-120"/>
                <a:ea typeface="標楷體" panose="03000509000000000000" pitchFamily="65" charset="-120"/>
              </a:rPr>
              <a:t>廣胖，</a:t>
            </a:r>
            <a:endParaRPr lang="en-US" altLang="zh-TW" dirty="0" smtClean="0">
              <a:latin typeface="標楷體" panose="03000509000000000000" pitchFamily="65" charset="-120"/>
              <a:ea typeface="標楷體" panose="03000509000000000000" pitchFamily="65" charset="-120"/>
            </a:endParaRPr>
          </a:p>
          <a:p>
            <a:r>
              <a:rPr lang="zh-TW" altLang="en-US" b="1" dirty="0">
                <a:solidFill>
                  <a:srgbClr val="FF0000"/>
                </a:solidFill>
                <a:latin typeface="標楷體" panose="03000509000000000000" pitchFamily="65" charset="-120"/>
                <a:ea typeface="標楷體" panose="03000509000000000000" pitchFamily="65" charset="-120"/>
              </a:rPr>
              <a:t>負</a:t>
            </a:r>
            <a:r>
              <a:rPr lang="zh-TW" altLang="en-US" b="1" dirty="0" smtClean="0">
                <a:solidFill>
                  <a:srgbClr val="FF0000"/>
                </a:solidFill>
                <a:latin typeface="標楷體" panose="03000509000000000000" pitchFamily="65" charset="-120"/>
                <a:ea typeface="標楷體" panose="03000509000000000000" pitchFamily="65" charset="-120"/>
              </a:rPr>
              <a:t>員</a:t>
            </a:r>
            <a:r>
              <a:rPr lang="zh-TW" altLang="en-US" dirty="0" smtClean="0">
                <a:latin typeface="標楷體" panose="03000509000000000000" pitchFamily="65" charset="-120"/>
                <a:ea typeface="標楷體" panose="03000509000000000000" pitchFamily="65" charset="-120"/>
              </a:rPr>
              <a:t>身</a:t>
            </a:r>
            <a:r>
              <a:rPr lang="zh-TW" altLang="en-US" dirty="0">
                <a:latin typeface="標楷體" panose="03000509000000000000" pitchFamily="65" charset="-120"/>
                <a:ea typeface="標楷體" panose="03000509000000000000" pitchFamily="65" charset="-120"/>
              </a:rPr>
              <a:t>類似，</a:t>
            </a:r>
            <a:r>
              <a:rPr lang="zh-TW" altLang="en-US" b="1" dirty="0" smtClean="0">
                <a:solidFill>
                  <a:srgbClr val="FF0000"/>
                </a:solidFill>
                <a:latin typeface="標楷體" panose="03000509000000000000" pitchFamily="65" charset="-120"/>
                <a:ea typeface="標楷體" panose="03000509000000000000" pitchFamily="65" charset="-120"/>
              </a:rPr>
              <a:t>泰歲</a:t>
            </a:r>
            <a:r>
              <a:rPr lang="zh-TW" altLang="en-US" dirty="0" smtClean="0">
                <a:latin typeface="標楷體" panose="03000509000000000000" pitchFamily="65" charset="-120"/>
                <a:ea typeface="標楷體" panose="03000509000000000000" pitchFamily="65" charset="-120"/>
              </a:rPr>
              <a:t>首同觀，</a:t>
            </a:r>
            <a:endParaRPr lang="en-US" altLang="zh-TW" dirty="0" smtClean="0">
              <a:latin typeface="標楷體" panose="03000509000000000000" pitchFamily="65" charset="-120"/>
              <a:ea typeface="標楷體" panose="03000509000000000000" pitchFamily="65" charset="-120"/>
            </a:endParaRPr>
          </a:p>
          <a:p>
            <a:r>
              <a:rPr lang="zh-TW" altLang="en-US" b="1" dirty="0">
                <a:solidFill>
                  <a:srgbClr val="FF0000"/>
                </a:solidFill>
                <a:latin typeface="標楷體" panose="03000509000000000000" pitchFamily="65" charset="-120"/>
                <a:ea typeface="標楷體" panose="03000509000000000000" pitchFamily="65" charset="-120"/>
              </a:rPr>
              <a:t>領</a:t>
            </a:r>
            <a:r>
              <a:rPr lang="zh-TW" altLang="en-US" b="1" dirty="0" smtClean="0">
                <a:solidFill>
                  <a:srgbClr val="FF0000"/>
                </a:solidFill>
                <a:latin typeface="標楷體" panose="03000509000000000000" pitchFamily="65" charset="-120"/>
                <a:ea typeface="標楷體" panose="03000509000000000000" pitchFamily="65" charset="-120"/>
              </a:rPr>
              <a:t>飲</a:t>
            </a:r>
            <a:r>
              <a:rPr lang="zh-TW" altLang="en-US" dirty="0" smtClean="0">
                <a:latin typeface="標楷體" panose="03000509000000000000" pitchFamily="65" charset="-120"/>
                <a:ea typeface="標楷體" panose="03000509000000000000" pitchFamily="65" charset="-120"/>
              </a:rPr>
              <a:t>常相混，難端</a:t>
            </a:r>
            <a:r>
              <a:rPr lang="zh-TW" altLang="en-US" b="1" dirty="0" smtClean="0">
                <a:solidFill>
                  <a:srgbClr val="FF0000"/>
                </a:solidFill>
                <a:latin typeface="標楷體" panose="03000509000000000000" pitchFamily="65" charset="-120"/>
                <a:ea typeface="標楷體" panose="03000509000000000000" pitchFamily="65" charset="-120"/>
              </a:rPr>
              <a:t>鬬冠</a:t>
            </a:r>
            <a:r>
              <a:rPr lang="zh-TW" altLang="en-US" dirty="0" smtClean="0">
                <a:latin typeface="標楷體" panose="03000509000000000000" pitchFamily="65" charset="-120"/>
                <a:ea typeface="標楷體" panose="03000509000000000000" pitchFamily="65" charset="-120"/>
              </a:rPr>
              <a:t>詳，</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毛奄</a:t>
            </a:r>
            <a:r>
              <a:rPr lang="zh-TW" altLang="en-US" dirty="0" smtClean="0">
                <a:latin typeface="標楷體" panose="03000509000000000000" pitchFamily="65" charset="-120"/>
                <a:ea typeface="標楷體" panose="03000509000000000000" pitchFamily="65" charset="-120"/>
              </a:rPr>
              <a:t>頭略異，</a:t>
            </a:r>
            <a:r>
              <a:rPr lang="zh-TW" altLang="en-US" b="1" dirty="0" smtClean="0">
                <a:solidFill>
                  <a:srgbClr val="FF0000"/>
                </a:solidFill>
                <a:latin typeface="標楷體" panose="03000509000000000000" pitchFamily="65" charset="-120"/>
                <a:ea typeface="標楷體" panose="03000509000000000000" pitchFamily="65" charset="-120"/>
              </a:rPr>
              <a:t>才幸</a:t>
            </a:r>
            <a:r>
              <a:rPr lang="zh-TW" altLang="en-US" dirty="0" smtClean="0">
                <a:latin typeface="標楷體" panose="03000509000000000000" pitchFamily="65" charset="-120"/>
                <a:ea typeface="標楷體" panose="03000509000000000000" pitchFamily="65" charset="-120"/>
              </a:rPr>
              <a:t>首分昂，</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毋將</a:t>
            </a:r>
            <a:r>
              <a:rPr lang="zh-TW" altLang="en-US" b="1" dirty="0" smtClean="0">
                <a:solidFill>
                  <a:srgbClr val="FF0000"/>
                </a:solidFill>
                <a:latin typeface="標楷體" panose="03000509000000000000" pitchFamily="65" charset="-120"/>
                <a:ea typeface="標楷體" panose="03000509000000000000" pitchFamily="65" charset="-120"/>
              </a:rPr>
              <a:t>后</a:t>
            </a:r>
            <a:r>
              <a:rPr lang="zh-TW" altLang="en-US" dirty="0" smtClean="0">
                <a:latin typeface="標楷體" panose="03000509000000000000" pitchFamily="65" charset="-120"/>
                <a:ea typeface="標楷體" panose="03000509000000000000" pitchFamily="65" charset="-120"/>
              </a:rPr>
              <a:t>作</a:t>
            </a:r>
            <a:r>
              <a:rPr lang="zh-TW" altLang="en-US" b="1" dirty="0" smtClean="0">
                <a:solidFill>
                  <a:srgbClr val="FF0000"/>
                </a:solidFill>
                <a:latin typeface="標楷體" panose="03000509000000000000" pitchFamily="65" charset="-120"/>
                <a:ea typeface="標楷體" panose="03000509000000000000" pitchFamily="65" charset="-120"/>
              </a:rPr>
              <a:t>願</a:t>
            </a:r>
            <a:r>
              <a:rPr lang="zh-TW" altLang="en-US" dirty="0" smtClean="0">
                <a:latin typeface="標楷體" panose="03000509000000000000" pitchFamily="65" charset="-120"/>
                <a:ea typeface="標楷體" panose="03000509000000000000" pitchFamily="65" charset="-120"/>
              </a:rPr>
              <a:t>，莫把</a:t>
            </a:r>
            <a:r>
              <a:rPr lang="zh-TW" altLang="en-US" b="1" dirty="0" smtClean="0">
                <a:solidFill>
                  <a:srgbClr val="FF0000"/>
                </a:solidFill>
                <a:latin typeface="標楷體" panose="03000509000000000000" pitchFamily="65" charset="-120"/>
                <a:ea typeface="標楷體" panose="03000509000000000000" pitchFamily="65" charset="-120"/>
              </a:rPr>
              <a:t>玉</a:t>
            </a:r>
            <a:r>
              <a:rPr lang="zh-TW" altLang="en-US" dirty="0" smtClean="0">
                <a:latin typeface="標楷體" panose="03000509000000000000" pitchFamily="65" charset="-120"/>
                <a:ea typeface="標楷體" panose="03000509000000000000" pitchFamily="65" charset="-120"/>
              </a:rPr>
              <a:t>當</a:t>
            </a:r>
            <a:r>
              <a:rPr lang="zh-TW" altLang="en-US" b="1" dirty="0" smtClean="0">
                <a:solidFill>
                  <a:srgbClr val="FF0000"/>
                </a:solidFill>
                <a:latin typeface="標楷體" panose="03000509000000000000" pitchFamily="65" charset="-120"/>
                <a:ea typeface="標楷體" panose="03000509000000000000" pitchFamily="65" charset="-120"/>
              </a:rPr>
              <a:t>昌</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慰賦</a:t>
            </a:r>
            <a:r>
              <a:rPr lang="zh-TW" altLang="en-US" dirty="0" smtClean="0">
                <a:latin typeface="標楷體" panose="03000509000000000000" pitchFamily="65" charset="-120"/>
                <a:ea typeface="標楷體" panose="03000509000000000000" pitchFamily="65" charset="-120"/>
              </a:rPr>
              <a:t>觀圈點，窺知</a:t>
            </a:r>
            <a:r>
              <a:rPr lang="zh-TW" altLang="en-US" b="1" dirty="0" smtClean="0">
                <a:solidFill>
                  <a:srgbClr val="FF0000"/>
                </a:solidFill>
                <a:latin typeface="標楷體" panose="03000509000000000000" pitchFamily="65" charset="-120"/>
                <a:ea typeface="標楷體" panose="03000509000000000000" pitchFamily="65" charset="-120"/>
              </a:rPr>
              <a:t>守宙</a:t>
            </a:r>
            <a:r>
              <a:rPr lang="zh-TW" altLang="en-US" dirty="0">
                <a:latin typeface="標楷體" panose="03000509000000000000" pitchFamily="65" charset="-120"/>
                <a:ea typeface="標楷體" panose="03000509000000000000" pitchFamily="65" charset="-120"/>
              </a:rPr>
              <a:t>腸</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b="1" dirty="0">
                <a:solidFill>
                  <a:srgbClr val="FF0000"/>
                </a:solidFill>
                <a:latin typeface="標楷體" panose="03000509000000000000" pitchFamily="65" charset="-120"/>
                <a:ea typeface="標楷體" panose="03000509000000000000" pitchFamily="65" charset="-120"/>
              </a:rPr>
              <a:t>兵</a:t>
            </a:r>
            <a:r>
              <a:rPr lang="zh-TW" altLang="en-US" b="1" dirty="0" smtClean="0">
                <a:solidFill>
                  <a:srgbClr val="FF0000"/>
                </a:solidFill>
                <a:latin typeface="標楷體" panose="03000509000000000000" pitchFamily="65" charset="-120"/>
                <a:ea typeface="標楷體" panose="03000509000000000000" pitchFamily="65" charset="-120"/>
              </a:rPr>
              <a:t>賢</a:t>
            </a:r>
            <a:r>
              <a:rPr lang="zh-TW" altLang="en-US" dirty="0">
                <a:latin typeface="標楷體" panose="03000509000000000000" pitchFamily="65" charset="-120"/>
                <a:ea typeface="標楷體" panose="03000509000000000000" pitchFamily="65" charset="-120"/>
              </a:rPr>
              <a:t>頭</a:t>
            </a:r>
            <a:r>
              <a:rPr lang="zh-TW" altLang="en-US" dirty="0" smtClean="0">
                <a:latin typeface="標楷體" panose="03000509000000000000" pitchFamily="65" charset="-120"/>
                <a:ea typeface="標楷體" panose="03000509000000000000" pitchFamily="65" charset="-120"/>
              </a:rPr>
              <a:t>足異，</a:t>
            </a:r>
            <a:r>
              <a:rPr lang="zh-TW" altLang="en-US" b="1" dirty="0" smtClean="0">
                <a:solidFill>
                  <a:srgbClr val="FF0000"/>
                </a:solidFill>
                <a:latin typeface="標楷體" panose="03000509000000000000" pitchFamily="65" charset="-120"/>
                <a:ea typeface="標楷體" panose="03000509000000000000" pitchFamily="65" charset="-120"/>
              </a:rPr>
              <a:t>查愛</a:t>
            </a:r>
            <a:r>
              <a:rPr lang="zh-TW" altLang="en-US" dirty="0" smtClean="0">
                <a:latin typeface="標楷體" panose="03000509000000000000" pitchFamily="65" charset="-120"/>
                <a:ea typeface="標楷體" panose="03000509000000000000" pitchFamily="65" charset="-120"/>
              </a:rPr>
              <a:t>首旋眈，</a:t>
            </a:r>
            <a:endParaRPr lang="en-US" altLang="zh-TW" dirty="0" smtClean="0">
              <a:latin typeface="標楷體" panose="03000509000000000000" pitchFamily="65" charset="-120"/>
              <a:ea typeface="標楷體" panose="03000509000000000000" pitchFamily="65" charset="-120"/>
            </a:endParaRPr>
          </a:p>
          <a:p>
            <a:r>
              <a:rPr lang="zh-TW" altLang="en-US" b="1" dirty="0">
                <a:solidFill>
                  <a:srgbClr val="FF0000"/>
                </a:solidFill>
                <a:latin typeface="標楷體" panose="03000509000000000000" pitchFamily="65" charset="-120"/>
                <a:ea typeface="標楷體" panose="03000509000000000000" pitchFamily="65" charset="-120"/>
              </a:rPr>
              <a:t>默點</a:t>
            </a:r>
            <a:r>
              <a:rPr lang="zh-TW" altLang="en-US" dirty="0" smtClean="0">
                <a:latin typeface="標楷體" panose="03000509000000000000" pitchFamily="65" charset="-120"/>
                <a:ea typeface="標楷體" panose="03000509000000000000" pitchFamily="65" charset="-120"/>
              </a:rPr>
              <a:t>差么滴，</a:t>
            </a:r>
            <a:r>
              <a:rPr lang="zh-TW" altLang="en-US" b="1" dirty="0" smtClean="0">
                <a:solidFill>
                  <a:srgbClr val="FF0000"/>
                </a:solidFill>
                <a:latin typeface="標楷體" panose="03000509000000000000" pitchFamily="65" charset="-120"/>
                <a:ea typeface="標楷體" panose="03000509000000000000" pitchFamily="65" charset="-120"/>
              </a:rPr>
              <a:t>器囂</a:t>
            </a:r>
            <a:r>
              <a:rPr lang="zh-TW" altLang="en-US" dirty="0" smtClean="0">
                <a:latin typeface="標楷體" panose="03000509000000000000" pitchFamily="65" charset="-120"/>
                <a:ea typeface="標楷體" panose="03000509000000000000" pitchFamily="65" charset="-120"/>
              </a:rPr>
              <a:t>夾二三，</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眉尖</a:t>
            </a:r>
            <a:r>
              <a:rPr lang="zh-TW" altLang="en-US" b="1" dirty="0" smtClean="0">
                <a:solidFill>
                  <a:srgbClr val="FF0000"/>
                </a:solidFill>
                <a:latin typeface="標楷體" panose="03000509000000000000" pitchFamily="65" charset="-120"/>
                <a:ea typeface="標楷體" panose="03000509000000000000" pitchFamily="65" charset="-120"/>
              </a:rPr>
              <a:t>深</a:t>
            </a:r>
            <a:r>
              <a:rPr lang="zh-TW" altLang="en-US" dirty="0" smtClean="0">
                <a:latin typeface="標楷體" panose="03000509000000000000" pitchFamily="65" charset="-120"/>
                <a:ea typeface="標楷體" panose="03000509000000000000" pitchFamily="65" charset="-120"/>
              </a:rPr>
              <a:t>異</a:t>
            </a:r>
            <a:r>
              <a:rPr lang="zh-TW" altLang="en-US" b="1" dirty="0" smtClean="0">
                <a:solidFill>
                  <a:srgbClr val="FF0000"/>
                </a:solidFill>
                <a:latin typeface="標楷體" panose="03000509000000000000" pitchFamily="65" charset="-120"/>
                <a:ea typeface="標楷體" panose="03000509000000000000" pitchFamily="65" charset="-120"/>
              </a:rPr>
              <a:t>淥</a:t>
            </a:r>
            <a:r>
              <a:rPr lang="zh-TW" altLang="en-US" dirty="0" smtClean="0">
                <a:latin typeface="標楷體" panose="03000509000000000000" pitchFamily="65" charset="-120"/>
                <a:ea typeface="標楷體" panose="03000509000000000000" pitchFamily="65" charset="-120"/>
              </a:rPr>
              <a:t>，</a:t>
            </a:r>
            <a:r>
              <a:rPr lang="zh-TW" altLang="en-US" b="1" dirty="0" smtClean="0">
                <a:solidFill>
                  <a:srgbClr val="FF0000"/>
                </a:solidFill>
                <a:latin typeface="標楷體" panose="03000509000000000000" pitchFamily="65" charset="-120"/>
                <a:ea typeface="標楷體" panose="03000509000000000000" pitchFamily="65" charset="-120"/>
              </a:rPr>
              <a:t>後</a:t>
            </a:r>
            <a:r>
              <a:rPr lang="zh-TW" altLang="en-US" dirty="0">
                <a:latin typeface="標楷體" panose="03000509000000000000" pitchFamily="65" charset="-120"/>
                <a:ea typeface="標楷體" panose="03000509000000000000" pitchFamily="65" charset="-120"/>
              </a:rPr>
              <a:t>較</a:t>
            </a:r>
            <a:r>
              <a:rPr lang="zh-TW" altLang="en-US" b="1" dirty="0" smtClean="0">
                <a:solidFill>
                  <a:srgbClr val="FF0000"/>
                </a:solidFill>
                <a:latin typeface="標楷體" panose="03000509000000000000" pitchFamily="65" charset="-120"/>
                <a:ea typeface="標楷體" panose="03000509000000000000" pitchFamily="65" charset="-120"/>
              </a:rPr>
              <a:t>復</a:t>
            </a:r>
            <a:r>
              <a:rPr lang="zh-TW" altLang="en-US" dirty="0" smtClean="0">
                <a:latin typeface="標楷體" panose="03000509000000000000" pitchFamily="65" charset="-120"/>
                <a:ea typeface="標楷體" panose="03000509000000000000" pitchFamily="65" charset="-120"/>
              </a:rPr>
              <a:t>多彎，</a:t>
            </a:r>
            <a:endParaRPr lang="en-US" altLang="zh-TW" dirty="0" smtClean="0">
              <a:latin typeface="標楷體" panose="03000509000000000000" pitchFamily="65" charset="-120"/>
              <a:ea typeface="標楷體" panose="03000509000000000000" pitchFamily="65" charset="-120"/>
            </a:endParaRPr>
          </a:p>
          <a:p>
            <a:r>
              <a:rPr lang="zh-TW" altLang="en-US" b="1" dirty="0">
                <a:solidFill>
                  <a:srgbClr val="FF0000"/>
                </a:solidFill>
                <a:latin typeface="標楷體" panose="03000509000000000000" pitchFamily="65" charset="-120"/>
                <a:ea typeface="標楷體" panose="03000509000000000000" pitchFamily="65" charset="-120"/>
              </a:rPr>
              <a:t>集</a:t>
            </a:r>
            <a:r>
              <a:rPr lang="zh-TW" altLang="en-US" b="1" dirty="0" smtClean="0">
                <a:solidFill>
                  <a:srgbClr val="FF0000"/>
                </a:solidFill>
                <a:latin typeface="標楷體" panose="03000509000000000000" pitchFamily="65" charset="-120"/>
                <a:ea typeface="標楷體" panose="03000509000000000000" pitchFamily="65" charset="-120"/>
              </a:rPr>
              <a:t>舉</a:t>
            </a:r>
            <a:r>
              <a:rPr lang="zh-TW" altLang="en-US" dirty="0" smtClean="0">
                <a:latin typeface="標楷體" panose="03000509000000000000" pitchFamily="65" charset="-120"/>
                <a:ea typeface="標楷體" panose="03000509000000000000" pitchFamily="65" charset="-120"/>
              </a:rPr>
              <a:t>腰間別，</a:t>
            </a:r>
            <a:r>
              <a:rPr lang="zh-TW" altLang="en-US" b="1" dirty="0">
                <a:solidFill>
                  <a:srgbClr val="FF0000"/>
                </a:solidFill>
                <a:latin typeface="標楷體" panose="03000509000000000000" pitchFamily="65" charset="-120"/>
                <a:ea typeface="標楷體" panose="03000509000000000000" pitchFamily="65" charset="-120"/>
              </a:rPr>
              <a:t>同</a:t>
            </a:r>
            <a:r>
              <a:rPr lang="zh-TW" altLang="en-US" b="1" dirty="0" smtClean="0">
                <a:solidFill>
                  <a:srgbClr val="FF0000"/>
                </a:solidFill>
                <a:latin typeface="標楷體" panose="03000509000000000000" pitchFamily="65" charset="-120"/>
                <a:ea typeface="標楷體" panose="03000509000000000000" pitchFamily="65" charset="-120"/>
              </a:rPr>
              <a:t>詞</a:t>
            </a:r>
            <a:r>
              <a:rPr lang="zh-TW" altLang="en-US" dirty="0" smtClean="0">
                <a:latin typeface="標楷體" panose="03000509000000000000" pitchFamily="65" charset="-120"/>
                <a:ea typeface="標楷體" panose="03000509000000000000" pitchFamily="65" charset="-120"/>
              </a:rPr>
              <a:t>辨窄寬，</a:t>
            </a:r>
            <a:endParaRPr lang="en-US" altLang="zh-TW" dirty="0" smtClean="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40884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flipH="1">
            <a:off x="9396535" y="274638"/>
            <a:ext cx="45719" cy="5851525"/>
          </a:xfrm>
        </p:spPr>
        <p:txBody>
          <a:bodyPr>
            <a:normAutofit fontScale="90000"/>
          </a:bodyPr>
          <a:lstStyle/>
          <a:p>
            <a:endParaRPr lang="zh-TW" altLang="en-US" dirty="0"/>
          </a:p>
        </p:txBody>
      </p:sp>
      <p:sp>
        <p:nvSpPr>
          <p:cNvPr id="3" name="直排文字版面配置區 2"/>
          <p:cNvSpPr>
            <a:spLocks noGrp="1"/>
          </p:cNvSpPr>
          <p:nvPr>
            <p:ph type="body" orient="vert" idx="1"/>
          </p:nvPr>
        </p:nvSpPr>
        <p:spPr>
          <a:xfrm>
            <a:off x="755576" y="404664"/>
            <a:ext cx="8003232" cy="5851525"/>
          </a:xfrm>
        </p:spPr>
        <p:txBody>
          <a:bodyPr>
            <a:normAutofit lnSpcReduction="10000"/>
          </a:bodyPr>
          <a:lstStyle/>
          <a:p>
            <a:r>
              <a:rPr lang="zh-TW" altLang="en-US" b="1" dirty="0">
                <a:solidFill>
                  <a:srgbClr val="FF0000"/>
                </a:solidFill>
                <a:latin typeface="標楷體" panose="03000509000000000000" pitchFamily="65" charset="-120"/>
                <a:ea typeface="標楷體" panose="03000509000000000000" pitchFamily="65" charset="-120"/>
              </a:rPr>
              <a:t>以比</a:t>
            </a:r>
            <a:r>
              <a:rPr lang="zh-TW" altLang="en-US" dirty="0" smtClean="0">
                <a:latin typeface="標楷體" panose="03000509000000000000" pitchFamily="65" charset="-120"/>
                <a:ea typeface="標楷體" panose="03000509000000000000" pitchFamily="65" charset="-120"/>
              </a:rPr>
              <a:t>渾</a:t>
            </a:r>
            <a:r>
              <a:rPr lang="zh-TW" altLang="en-US" dirty="0">
                <a:latin typeface="標楷體" panose="03000509000000000000" pitchFamily="65" charset="-120"/>
                <a:ea typeface="標楷體" panose="03000509000000000000" pitchFamily="65" charset="-120"/>
              </a:rPr>
              <a:t>如</a:t>
            </a:r>
            <a:r>
              <a:rPr lang="zh-TW" altLang="en-US" b="1" dirty="0" smtClean="0">
                <a:solidFill>
                  <a:srgbClr val="FF0000"/>
                </a:solidFill>
                <a:latin typeface="標楷體" panose="03000509000000000000" pitchFamily="65" charset="-120"/>
                <a:ea typeface="標楷體" panose="03000509000000000000" pitchFamily="65" charset="-120"/>
              </a:rPr>
              <a:t>此</a:t>
            </a:r>
            <a:r>
              <a:rPr lang="zh-TW" altLang="en-US" dirty="0" smtClean="0">
                <a:latin typeface="標楷體" panose="03000509000000000000" pitchFamily="65" charset="-120"/>
                <a:ea typeface="標楷體" panose="03000509000000000000" pitchFamily="65" charset="-120"/>
              </a:rPr>
              <a:t>，</a:t>
            </a:r>
            <a:r>
              <a:rPr lang="zh-TW" altLang="en-US" b="1" dirty="0" smtClean="0">
                <a:solidFill>
                  <a:srgbClr val="FF0000"/>
                </a:solidFill>
                <a:latin typeface="標楷體" panose="03000509000000000000" pitchFamily="65" charset="-120"/>
                <a:ea typeface="標楷體" panose="03000509000000000000" pitchFamily="65" charset="-120"/>
              </a:rPr>
              <a:t>予爭矛</a:t>
            </a:r>
            <a:r>
              <a:rPr lang="zh-TW" altLang="en-US" dirty="0" smtClean="0">
                <a:latin typeface="標楷體" panose="03000509000000000000" pitchFamily="65" charset="-120"/>
                <a:ea typeface="標楷體" panose="03000509000000000000" pitchFamily="65" charset="-120"/>
              </a:rPr>
              <a:t>若</a:t>
            </a:r>
            <a:r>
              <a:rPr lang="zh-TW" altLang="en-US" b="1" dirty="0" smtClean="0">
                <a:solidFill>
                  <a:srgbClr val="FF0000"/>
                </a:solidFill>
                <a:latin typeface="標楷體" panose="03000509000000000000" pitchFamily="65" charset="-120"/>
                <a:ea typeface="標楷體" panose="03000509000000000000" pitchFamily="65" charset="-120"/>
              </a:rPr>
              <a:t>柔</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b="1" dirty="0">
                <a:solidFill>
                  <a:srgbClr val="FF0000"/>
                </a:solidFill>
                <a:latin typeface="標楷體" panose="03000509000000000000" pitchFamily="65" charset="-120"/>
                <a:ea typeface="標楷體" panose="03000509000000000000" pitchFamily="65" charset="-120"/>
              </a:rPr>
              <a:t>惠思</a:t>
            </a:r>
            <a:r>
              <a:rPr lang="zh-TW" altLang="en-US" b="1" dirty="0" smtClean="0">
                <a:solidFill>
                  <a:srgbClr val="FF0000"/>
                </a:solidFill>
                <a:latin typeface="標楷體" panose="03000509000000000000" pitchFamily="65" charset="-120"/>
                <a:ea typeface="標楷體" panose="03000509000000000000" pitchFamily="65" charset="-120"/>
              </a:rPr>
              <a:t>魚</a:t>
            </a:r>
            <a:r>
              <a:rPr lang="zh-TW" altLang="en-US" dirty="0" smtClean="0">
                <a:latin typeface="標楷體" panose="03000509000000000000" pitchFamily="65" charset="-120"/>
                <a:ea typeface="標楷體" panose="03000509000000000000" pitchFamily="65" charset="-120"/>
              </a:rPr>
              <a:t>彷</a:t>
            </a:r>
            <a:r>
              <a:rPr lang="zh-TW" altLang="en-US" b="1" dirty="0" smtClean="0">
                <a:solidFill>
                  <a:srgbClr val="FF0000"/>
                </a:solidFill>
                <a:latin typeface="標楷體" panose="03000509000000000000" pitchFamily="65" charset="-120"/>
                <a:ea typeface="標楷體" panose="03000509000000000000" pitchFamily="65" charset="-120"/>
              </a:rPr>
              <a:t>畫</a:t>
            </a:r>
            <a:r>
              <a:rPr lang="zh-TW" altLang="en-US" dirty="0" smtClean="0">
                <a:latin typeface="標楷體" panose="03000509000000000000" pitchFamily="65" charset="-120"/>
                <a:ea typeface="標楷體" panose="03000509000000000000" pitchFamily="65" charset="-120"/>
              </a:rPr>
              <a:t>，</a:t>
            </a:r>
            <a:r>
              <a:rPr lang="zh-TW" altLang="en-US" b="1" dirty="0" smtClean="0">
                <a:solidFill>
                  <a:srgbClr val="FF0000"/>
                </a:solidFill>
                <a:latin typeface="標楷體" panose="03000509000000000000" pitchFamily="65" charset="-120"/>
                <a:ea typeface="標楷體" panose="03000509000000000000" pitchFamily="65" charset="-120"/>
              </a:rPr>
              <a:t>彥</a:t>
            </a:r>
            <a:r>
              <a:rPr lang="zh-TW" altLang="en-US" b="1" dirty="0">
                <a:solidFill>
                  <a:srgbClr val="FF0000"/>
                </a:solidFill>
                <a:latin typeface="標楷體" panose="03000509000000000000" pitchFamily="65" charset="-120"/>
                <a:ea typeface="標楷體" panose="03000509000000000000" pitchFamily="65" charset="-120"/>
              </a:rPr>
              <a:t>疾</a:t>
            </a:r>
            <a:r>
              <a:rPr lang="zh-TW" altLang="en-US" dirty="0">
                <a:latin typeface="標楷體" panose="03000509000000000000" pitchFamily="65" charset="-120"/>
                <a:ea typeface="標楷體" panose="03000509000000000000" pitchFamily="65" charset="-120"/>
              </a:rPr>
              <a:t>彿</a:t>
            </a:r>
            <a:r>
              <a:rPr lang="zh-TW" altLang="en-US" b="1" dirty="0">
                <a:solidFill>
                  <a:srgbClr val="FF0000"/>
                </a:solidFill>
                <a:latin typeface="標楷體" panose="03000509000000000000" pitchFamily="65" charset="-120"/>
                <a:ea typeface="標楷體" panose="03000509000000000000" pitchFamily="65" charset="-120"/>
              </a:rPr>
              <a:t>詹侯</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悲韭</a:t>
            </a:r>
            <a:r>
              <a:rPr lang="zh-TW" altLang="en-US" dirty="0" smtClean="0">
                <a:latin typeface="標楷體" panose="03000509000000000000" pitchFamily="65" charset="-120"/>
                <a:ea typeface="標楷體" panose="03000509000000000000" pitchFamily="65" charset="-120"/>
              </a:rPr>
              <a:t>毋相混，</a:t>
            </a:r>
            <a:r>
              <a:rPr lang="zh-TW" altLang="en-US" b="1" dirty="0" smtClean="0">
                <a:solidFill>
                  <a:srgbClr val="FF0000"/>
                </a:solidFill>
                <a:latin typeface="標楷體" panose="03000509000000000000" pitchFamily="65" charset="-120"/>
                <a:ea typeface="標楷體" panose="03000509000000000000" pitchFamily="65" charset="-120"/>
              </a:rPr>
              <a:t>平牙</a:t>
            </a:r>
            <a:r>
              <a:rPr lang="zh-TW" altLang="en-US" dirty="0" smtClean="0">
                <a:latin typeface="標楷體" panose="03000509000000000000" pitchFamily="65" charset="-120"/>
                <a:ea typeface="標楷體" panose="03000509000000000000" pitchFamily="65" charset="-120"/>
              </a:rPr>
              <a:t>不易分，</a:t>
            </a:r>
            <a:endParaRPr lang="en-US" altLang="zh-TW" dirty="0" smtClean="0">
              <a:latin typeface="標楷體" panose="03000509000000000000" pitchFamily="65" charset="-120"/>
              <a:ea typeface="標楷體" panose="03000509000000000000" pitchFamily="65" charset="-120"/>
            </a:endParaRPr>
          </a:p>
          <a:p>
            <a:r>
              <a:rPr lang="zh-TW" altLang="en-US" b="1" dirty="0">
                <a:solidFill>
                  <a:srgbClr val="FF0000"/>
                </a:solidFill>
                <a:latin typeface="標楷體" panose="03000509000000000000" pitchFamily="65" charset="-120"/>
                <a:ea typeface="標楷體" panose="03000509000000000000" pitchFamily="65" charset="-120"/>
              </a:rPr>
              <a:t>改</a:t>
            </a:r>
            <a:r>
              <a:rPr lang="zh-TW" altLang="en-US" b="1" dirty="0" smtClean="0">
                <a:solidFill>
                  <a:srgbClr val="FF0000"/>
                </a:solidFill>
                <a:latin typeface="標楷體" panose="03000509000000000000" pitchFamily="65" charset="-120"/>
                <a:ea typeface="標楷體" panose="03000509000000000000" pitchFamily="65" charset="-120"/>
              </a:rPr>
              <a:t>攻</a:t>
            </a:r>
            <a:r>
              <a:rPr lang="zh-TW" altLang="en-US" dirty="0" smtClean="0">
                <a:latin typeface="標楷體" panose="03000509000000000000" pitchFamily="65" charset="-120"/>
                <a:ea typeface="標楷體" panose="03000509000000000000" pitchFamily="65" charset="-120"/>
              </a:rPr>
              <a:t>疑</a:t>
            </a:r>
            <a:r>
              <a:rPr lang="zh-TW" altLang="en-US" b="1" dirty="0" smtClean="0">
                <a:solidFill>
                  <a:srgbClr val="FF0000"/>
                </a:solidFill>
                <a:latin typeface="標楷體" panose="03000509000000000000" pitchFamily="65" charset="-120"/>
                <a:ea typeface="標楷體" panose="03000509000000000000" pitchFamily="65" charset="-120"/>
              </a:rPr>
              <a:t>敗政</a:t>
            </a:r>
            <a:r>
              <a:rPr lang="zh-TW" altLang="en-US" dirty="0" smtClean="0">
                <a:latin typeface="標楷體" panose="03000509000000000000" pitchFamily="65" charset="-120"/>
                <a:ea typeface="標楷體" panose="03000509000000000000" pitchFamily="65" charset="-120"/>
              </a:rPr>
              <a:t>，</a:t>
            </a:r>
            <a:r>
              <a:rPr lang="zh-TW" altLang="en-US" b="1" dirty="0">
                <a:solidFill>
                  <a:srgbClr val="FF0000"/>
                </a:solidFill>
                <a:latin typeface="標楷體" panose="03000509000000000000" pitchFamily="65" charset="-120"/>
                <a:ea typeface="標楷體" panose="03000509000000000000" pitchFamily="65" charset="-120"/>
              </a:rPr>
              <a:t>敲</a:t>
            </a:r>
            <a:r>
              <a:rPr lang="zh-TW" altLang="en-US" b="1" dirty="0" smtClean="0">
                <a:solidFill>
                  <a:srgbClr val="FF0000"/>
                </a:solidFill>
                <a:latin typeface="標楷體" panose="03000509000000000000" pitchFamily="65" charset="-120"/>
                <a:ea typeface="標楷體" panose="03000509000000000000" pitchFamily="65" charset="-120"/>
              </a:rPr>
              <a:t>敵</a:t>
            </a:r>
            <a:r>
              <a:rPr lang="zh-TW" altLang="en-US" dirty="0" smtClean="0">
                <a:latin typeface="標楷體" panose="03000509000000000000" pitchFamily="65" charset="-120"/>
                <a:ea typeface="標楷體" panose="03000509000000000000" pitchFamily="65" charset="-120"/>
              </a:rPr>
              <a:t>惑</a:t>
            </a:r>
            <a:r>
              <a:rPr lang="zh-TW" altLang="en-US" b="1" dirty="0" smtClean="0">
                <a:solidFill>
                  <a:srgbClr val="FF0000"/>
                </a:solidFill>
                <a:latin typeface="標楷體" panose="03000509000000000000" pitchFamily="65" charset="-120"/>
                <a:ea typeface="標楷體" panose="03000509000000000000" pitchFamily="65" charset="-120"/>
              </a:rPr>
              <a:t>敦殷</a:t>
            </a:r>
            <a:r>
              <a:rPr lang="zh-TW" altLang="en-US"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marL="0" indent="0">
              <a:buNone/>
            </a:pPr>
            <a:r>
              <a:rPr lang="zh-TW" altLang="en-US" dirty="0">
                <a:latin typeface="標楷體" panose="03000509000000000000" pitchFamily="65" charset="-120"/>
                <a:ea typeface="標楷體" panose="03000509000000000000" pitchFamily="65" charset="-120"/>
              </a:rPr>
              <a:t> </a:t>
            </a:r>
            <a:r>
              <a:rPr lang="zh-TW" altLang="en-US" dirty="0" smtClean="0">
                <a:latin typeface="標楷體" panose="03000509000000000000" pitchFamily="65" charset="-120"/>
                <a:ea typeface="標楷體" panose="03000509000000000000" pitchFamily="65" charset="-120"/>
              </a:rPr>
              <a:t> 若</a:t>
            </a:r>
            <a:r>
              <a:rPr lang="zh-TW" altLang="en-US" b="1" dirty="0" smtClean="0">
                <a:solidFill>
                  <a:srgbClr val="FF0000"/>
                </a:solidFill>
                <a:latin typeface="標楷體" panose="03000509000000000000" pitchFamily="65" charset="-120"/>
                <a:ea typeface="標楷體" panose="03000509000000000000" pitchFamily="65" charset="-120"/>
              </a:rPr>
              <a:t>簡</a:t>
            </a:r>
            <a:r>
              <a:rPr lang="zh-TW" altLang="en-US" dirty="0" smtClean="0">
                <a:latin typeface="標楷體" panose="03000509000000000000" pitchFamily="65" charset="-120"/>
                <a:ea typeface="標楷體" panose="03000509000000000000" pitchFamily="65" charset="-120"/>
              </a:rPr>
              <a:t>疑為</a:t>
            </a:r>
            <a:r>
              <a:rPr lang="zh-TW" altLang="en-US" b="1" dirty="0" smtClean="0">
                <a:solidFill>
                  <a:srgbClr val="FF0000"/>
                </a:solidFill>
                <a:latin typeface="標楷體" panose="03000509000000000000" pitchFamily="65" charset="-120"/>
                <a:ea typeface="標楷體" panose="03000509000000000000" pitchFamily="65" charset="-120"/>
              </a:rPr>
              <a:t>夢</a:t>
            </a:r>
            <a:r>
              <a:rPr lang="zh-TW" altLang="en-US" dirty="0" smtClean="0">
                <a:latin typeface="標楷體" panose="03000509000000000000" pitchFamily="65" charset="-120"/>
                <a:ea typeface="標楷體" panose="03000509000000000000" pitchFamily="65" charset="-120"/>
              </a:rPr>
              <a:t>，猶</a:t>
            </a:r>
            <a:r>
              <a:rPr lang="zh-TW" altLang="en-US" b="1" dirty="0" smtClean="0">
                <a:solidFill>
                  <a:srgbClr val="FF0000"/>
                </a:solidFill>
                <a:latin typeface="標楷體" panose="03000509000000000000" pitchFamily="65" charset="-120"/>
                <a:ea typeface="標楷體" panose="03000509000000000000" pitchFamily="65" charset="-120"/>
              </a:rPr>
              <a:t>伶</a:t>
            </a:r>
            <a:r>
              <a:rPr lang="zh-TW" altLang="en-US" dirty="0" smtClean="0">
                <a:latin typeface="標楷體" panose="03000509000000000000" pitchFamily="65" charset="-120"/>
                <a:ea typeface="標楷體" panose="03000509000000000000" pitchFamily="65" charset="-120"/>
              </a:rPr>
              <a:t>認作</a:t>
            </a:r>
            <a:r>
              <a:rPr lang="zh-TW" altLang="en-US" b="1" dirty="0" smtClean="0">
                <a:solidFill>
                  <a:srgbClr val="FF0000"/>
                </a:solidFill>
                <a:latin typeface="標楷體" panose="03000509000000000000" pitchFamily="65" charset="-120"/>
                <a:ea typeface="標楷體" panose="03000509000000000000" pitchFamily="65" charset="-120"/>
              </a:rPr>
              <a:t>倫</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希奇</a:t>
            </a:r>
            <a:r>
              <a:rPr lang="zh-TW" altLang="en-US" dirty="0" smtClean="0">
                <a:latin typeface="標楷體" panose="03000509000000000000" pitchFamily="65" charset="-120"/>
                <a:ea typeface="標楷體" panose="03000509000000000000" pitchFamily="65" charset="-120"/>
              </a:rPr>
              <a:t>如撞臉，</a:t>
            </a:r>
            <a:r>
              <a:rPr lang="zh-TW" altLang="en-US" b="1" dirty="0" smtClean="0">
                <a:solidFill>
                  <a:srgbClr val="FF0000"/>
                </a:solidFill>
                <a:latin typeface="標楷體" panose="03000509000000000000" pitchFamily="65" charset="-120"/>
                <a:ea typeface="標楷體" panose="03000509000000000000" pitchFamily="65" charset="-120"/>
              </a:rPr>
              <a:t>霜覇</a:t>
            </a:r>
            <a:r>
              <a:rPr lang="zh-TW" altLang="en-US" dirty="0" smtClean="0">
                <a:latin typeface="標楷體" panose="03000509000000000000" pitchFamily="65" charset="-120"/>
                <a:ea typeface="標楷體" panose="03000509000000000000" pitchFamily="65" charset="-120"/>
              </a:rPr>
              <a:t>似</a:t>
            </a:r>
            <a:r>
              <a:rPr lang="zh-TW" altLang="en-US" dirty="0">
                <a:latin typeface="標楷體" panose="03000509000000000000" pitchFamily="65" charset="-120"/>
                <a:ea typeface="標楷體" panose="03000509000000000000" pitchFamily="65" charset="-120"/>
              </a:rPr>
              <a:t>同</a:t>
            </a:r>
            <a:r>
              <a:rPr lang="zh-TW" altLang="en-US" dirty="0" smtClean="0">
                <a:latin typeface="標楷體" panose="03000509000000000000" pitchFamily="65" charset="-120"/>
                <a:ea typeface="標楷體" panose="03000509000000000000" pitchFamily="65" charset="-120"/>
              </a:rPr>
              <a:t>身，，</a:t>
            </a:r>
            <a:endParaRPr lang="en-US" altLang="zh-TW" dirty="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克充</a:t>
            </a:r>
            <a:r>
              <a:rPr lang="zh-TW" altLang="en-US" dirty="0" smtClean="0">
                <a:latin typeface="標楷體" panose="03000509000000000000" pitchFamily="65" charset="-120"/>
                <a:ea typeface="標楷體" panose="03000509000000000000" pitchFamily="65" charset="-120"/>
              </a:rPr>
              <a:t>差一點，</a:t>
            </a:r>
            <a:r>
              <a:rPr lang="zh-TW" altLang="en-US" b="1" dirty="0" smtClean="0">
                <a:solidFill>
                  <a:srgbClr val="FF0000"/>
                </a:solidFill>
                <a:latin typeface="標楷體" panose="03000509000000000000" pitchFamily="65" charset="-120"/>
                <a:ea typeface="標楷體" panose="03000509000000000000" pitchFamily="65" charset="-120"/>
              </a:rPr>
              <a:t>局面</a:t>
            </a:r>
            <a:r>
              <a:rPr lang="zh-TW" altLang="en-US" dirty="0" smtClean="0">
                <a:latin typeface="標楷體" panose="03000509000000000000" pitchFamily="65" charset="-120"/>
                <a:ea typeface="標楷體" panose="03000509000000000000" pitchFamily="65" charset="-120"/>
              </a:rPr>
              <a:t>易相渾，</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莫</a:t>
            </a:r>
            <a:r>
              <a:rPr lang="zh-TW" altLang="en-US" dirty="0">
                <a:latin typeface="標楷體" panose="03000509000000000000" pitchFamily="65" charset="-120"/>
                <a:ea typeface="標楷體" panose="03000509000000000000" pitchFamily="65" charset="-120"/>
              </a:rPr>
              <a:t>誤</a:t>
            </a:r>
            <a:r>
              <a:rPr lang="zh-TW" altLang="en-US" b="1" dirty="0" smtClean="0">
                <a:solidFill>
                  <a:srgbClr val="FF0000"/>
                </a:solidFill>
                <a:latin typeface="標楷體" panose="03000509000000000000" pitchFamily="65" charset="-120"/>
                <a:ea typeface="標楷體" panose="03000509000000000000" pitchFamily="65" charset="-120"/>
              </a:rPr>
              <a:t>微徵</a:t>
            </a:r>
            <a:r>
              <a:rPr lang="zh-TW" altLang="en-US" dirty="0" smtClean="0">
                <a:latin typeface="標楷體" panose="03000509000000000000" pitchFamily="65" charset="-120"/>
                <a:ea typeface="標楷體" panose="03000509000000000000" pitchFamily="65" charset="-120"/>
              </a:rPr>
              <a:t>認，</a:t>
            </a:r>
            <a:r>
              <a:rPr lang="zh-TW" altLang="en-US" dirty="0">
                <a:latin typeface="標楷體" panose="03000509000000000000" pitchFamily="65" charset="-120"/>
                <a:ea typeface="標楷體" panose="03000509000000000000" pitchFamily="65" charset="-120"/>
              </a:rPr>
              <a:t>奚容</a:t>
            </a:r>
            <a:r>
              <a:rPr lang="zh-TW" altLang="en-US" b="1" dirty="0">
                <a:solidFill>
                  <a:srgbClr val="FF0000"/>
                </a:solidFill>
                <a:latin typeface="標楷體" panose="03000509000000000000" pitchFamily="65" charset="-120"/>
                <a:ea typeface="標楷體" panose="03000509000000000000" pitchFamily="65" charset="-120"/>
              </a:rPr>
              <a:t>篤</a:t>
            </a:r>
            <a:r>
              <a:rPr lang="zh-TW" altLang="en-US" dirty="0">
                <a:latin typeface="標楷體" panose="03000509000000000000" pitchFamily="65" charset="-120"/>
                <a:ea typeface="標楷體" panose="03000509000000000000" pitchFamily="65" charset="-120"/>
              </a:rPr>
              <a:t>作</a:t>
            </a:r>
            <a:r>
              <a:rPr lang="zh-TW" altLang="en-US" b="1" dirty="0">
                <a:solidFill>
                  <a:srgbClr val="FF0000"/>
                </a:solidFill>
                <a:latin typeface="標楷體" panose="03000509000000000000" pitchFamily="65" charset="-120"/>
                <a:ea typeface="標楷體" panose="03000509000000000000" pitchFamily="65" charset="-120"/>
              </a:rPr>
              <a:t>尊</a:t>
            </a:r>
            <a:r>
              <a:rPr lang="zh-TW" altLang="en-US"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它宮</a:t>
            </a:r>
            <a:r>
              <a:rPr lang="zh-TW" altLang="en-US" dirty="0">
                <a:latin typeface="標楷體" panose="03000509000000000000" pitchFamily="65" charset="-120"/>
                <a:ea typeface="標楷體" panose="03000509000000000000" pitchFamily="65" charset="-120"/>
              </a:rPr>
              <a:t>模</a:t>
            </a:r>
            <a:r>
              <a:rPr lang="zh-TW" altLang="en-US" dirty="0" smtClean="0">
                <a:latin typeface="標楷體" panose="03000509000000000000" pitchFamily="65" charset="-120"/>
                <a:ea typeface="標楷體" panose="03000509000000000000" pitchFamily="65" charset="-120"/>
              </a:rPr>
              <a:t>似</a:t>
            </a:r>
            <a:r>
              <a:rPr lang="zh-TW" altLang="en-US" b="1" dirty="0" smtClean="0">
                <a:solidFill>
                  <a:srgbClr val="FF0000"/>
                </a:solidFill>
                <a:latin typeface="標楷體" panose="03000509000000000000" pitchFamily="65" charset="-120"/>
                <a:ea typeface="標楷體" panose="03000509000000000000" pitchFamily="65" charset="-120"/>
              </a:rPr>
              <a:t>宅</a:t>
            </a:r>
            <a:r>
              <a:rPr lang="zh-TW" altLang="en-US" dirty="0" smtClean="0">
                <a:latin typeface="標楷體" panose="03000509000000000000" pitchFamily="65" charset="-120"/>
                <a:ea typeface="標楷體" panose="03000509000000000000" pitchFamily="65" charset="-120"/>
              </a:rPr>
              <a:t>，</a:t>
            </a:r>
            <a:r>
              <a:rPr lang="zh-TW" altLang="en-US" b="1" dirty="0" smtClean="0">
                <a:solidFill>
                  <a:srgbClr val="FF0000"/>
                </a:solidFill>
                <a:latin typeface="標楷體" panose="03000509000000000000" pitchFamily="65" charset="-120"/>
                <a:ea typeface="標楷體" panose="03000509000000000000" pitchFamily="65" charset="-120"/>
              </a:rPr>
              <a:t>教</a:t>
            </a:r>
            <a:r>
              <a:rPr lang="zh-TW" altLang="en-US" b="1" dirty="0">
                <a:solidFill>
                  <a:srgbClr val="FF0000"/>
                </a:solidFill>
                <a:latin typeface="標楷體" panose="03000509000000000000" pitchFamily="65" charset="-120"/>
                <a:ea typeface="標楷體" panose="03000509000000000000" pitchFamily="65" charset="-120"/>
              </a:rPr>
              <a:t>殺</a:t>
            </a:r>
            <a:r>
              <a:rPr lang="zh-TW" altLang="en-US" dirty="0" smtClean="0">
                <a:latin typeface="標楷體" panose="03000509000000000000" pitchFamily="65" charset="-120"/>
                <a:ea typeface="標楷體" panose="03000509000000000000" pitchFamily="65" charset="-120"/>
              </a:rPr>
              <a:t>類同</a:t>
            </a:r>
            <a:r>
              <a:rPr lang="zh-TW" altLang="en-US" b="1" dirty="0" smtClean="0">
                <a:solidFill>
                  <a:srgbClr val="FF0000"/>
                </a:solidFill>
                <a:latin typeface="標楷體" panose="03000509000000000000" pitchFamily="65" charset="-120"/>
                <a:ea typeface="標楷體" panose="03000509000000000000" pitchFamily="65" charset="-120"/>
              </a:rPr>
              <a:t>奔</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漏</a:t>
            </a:r>
            <a:r>
              <a:rPr lang="zh-TW" altLang="en-US" dirty="0" smtClean="0">
                <a:latin typeface="標楷體" panose="03000509000000000000" pitchFamily="65" charset="-120"/>
                <a:ea typeface="標楷體" panose="03000509000000000000" pitchFamily="65" charset="-120"/>
              </a:rPr>
              <a:t>相幾如</a:t>
            </a:r>
            <a:r>
              <a:rPr lang="zh-TW" altLang="en-US" b="1" dirty="0" smtClean="0">
                <a:solidFill>
                  <a:srgbClr val="FF0000"/>
                </a:solidFill>
                <a:latin typeface="標楷體" panose="03000509000000000000" pitchFamily="65" charset="-120"/>
                <a:ea typeface="標楷體" panose="03000509000000000000" pitchFamily="65" charset="-120"/>
              </a:rPr>
              <a:t>溽</a:t>
            </a:r>
            <a:r>
              <a:rPr lang="zh-TW" altLang="en-US" dirty="0" smtClean="0">
                <a:latin typeface="標楷體" panose="03000509000000000000" pitchFamily="65" charset="-120"/>
                <a:ea typeface="標楷體" panose="03000509000000000000" pitchFamily="65" charset="-120"/>
              </a:rPr>
              <a:t>，</a:t>
            </a:r>
            <a:r>
              <a:rPr lang="zh-TW" altLang="en-US" b="1" dirty="0" smtClean="0">
                <a:solidFill>
                  <a:srgbClr val="FF0000"/>
                </a:solidFill>
                <a:latin typeface="標楷體" panose="03000509000000000000" pitchFamily="65" charset="-120"/>
                <a:ea typeface="標楷體" panose="03000509000000000000" pitchFamily="65" charset="-120"/>
              </a:rPr>
              <a:t>洨</a:t>
            </a:r>
            <a:r>
              <a:rPr lang="zh-TW" altLang="en-US" dirty="0" smtClean="0">
                <a:latin typeface="標楷體" panose="03000509000000000000" pitchFamily="65" charset="-120"/>
                <a:ea typeface="標楷體" panose="03000509000000000000" pitchFamily="65" charset="-120"/>
              </a:rPr>
              <a:t>形</a:t>
            </a:r>
            <a:r>
              <a:rPr lang="zh-TW" altLang="en-US" dirty="0">
                <a:latin typeface="標楷體" panose="03000509000000000000" pitchFamily="65" charset="-120"/>
                <a:ea typeface="標楷體" panose="03000509000000000000" pitchFamily="65" charset="-120"/>
              </a:rPr>
              <a:t>仿</a:t>
            </a:r>
            <a:r>
              <a:rPr lang="zh-TW" altLang="en-US" b="1" dirty="0" smtClean="0">
                <a:solidFill>
                  <a:srgbClr val="FF0000"/>
                </a:solidFill>
                <a:latin typeface="標楷體" panose="03000509000000000000" pitchFamily="65" charset="-120"/>
                <a:ea typeface="標楷體" panose="03000509000000000000" pitchFamily="65" charset="-120"/>
              </a:rPr>
              <a:t>浚</a:t>
            </a:r>
            <a:r>
              <a:rPr lang="zh-TW" altLang="en-US" b="1" dirty="0">
                <a:solidFill>
                  <a:srgbClr val="FF0000"/>
                </a:solidFill>
                <a:latin typeface="標楷體" panose="03000509000000000000" pitchFamily="65" charset="-120"/>
                <a:ea typeface="標楷體" panose="03000509000000000000" pitchFamily="65" charset="-120"/>
              </a:rPr>
              <a:t>湲</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載</a:t>
            </a:r>
            <a:r>
              <a:rPr lang="zh-TW" altLang="en-US" dirty="0" smtClean="0">
                <a:latin typeface="標楷體" panose="03000509000000000000" pitchFamily="65" charset="-120"/>
                <a:ea typeface="標楷體" panose="03000509000000000000" pitchFamily="65" charset="-120"/>
              </a:rPr>
              <a:t>似</a:t>
            </a:r>
            <a:r>
              <a:rPr lang="zh-TW" altLang="en-US" b="1" dirty="0">
                <a:solidFill>
                  <a:srgbClr val="FF0000"/>
                </a:solidFill>
                <a:latin typeface="標楷體" panose="03000509000000000000" pitchFamily="65" charset="-120"/>
                <a:ea typeface="標楷體" panose="03000509000000000000" pitchFamily="65" charset="-120"/>
              </a:rPr>
              <a:t>栽</a:t>
            </a:r>
            <a:r>
              <a:rPr lang="zh-TW" altLang="en-US" b="1" dirty="0" smtClean="0">
                <a:solidFill>
                  <a:srgbClr val="FF0000"/>
                </a:solidFill>
                <a:latin typeface="標楷體" panose="03000509000000000000" pitchFamily="65" charset="-120"/>
                <a:ea typeface="標楷體" panose="03000509000000000000" pitchFamily="65" charset="-120"/>
              </a:rPr>
              <a:t>裁戴</a:t>
            </a:r>
            <a:r>
              <a:rPr lang="zh-TW" altLang="en-US" dirty="0" smtClean="0">
                <a:latin typeface="標楷體" panose="03000509000000000000" pitchFamily="65" charset="-120"/>
                <a:ea typeface="標楷體" panose="03000509000000000000" pitchFamily="65" charset="-120"/>
              </a:rPr>
              <a:t>，</a:t>
            </a:r>
            <a:r>
              <a:rPr lang="zh-TW" altLang="en-US" b="1" dirty="0" smtClean="0">
                <a:solidFill>
                  <a:srgbClr val="FF0000"/>
                </a:solidFill>
                <a:latin typeface="標楷體" panose="03000509000000000000" pitchFamily="65" charset="-120"/>
                <a:ea typeface="標楷體" panose="03000509000000000000" pitchFamily="65" charset="-120"/>
              </a:rPr>
              <a:t>咸</a:t>
            </a:r>
            <a:r>
              <a:rPr lang="zh-TW" altLang="en-US" dirty="0" smtClean="0">
                <a:latin typeface="標楷體" panose="03000509000000000000" pitchFamily="65" charset="-120"/>
                <a:ea typeface="標楷體" panose="03000509000000000000" pitchFamily="65" charset="-120"/>
              </a:rPr>
              <a:t>如</a:t>
            </a:r>
            <a:r>
              <a:rPr lang="zh-TW" altLang="en-US" b="1" dirty="0" smtClean="0">
                <a:solidFill>
                  <a:srgbClr val="FF0000"/>
                </a:solidFill>
                <a:latin typeface="標楷體" panose="03000509000000000000" pitchFamily="65" charset="-120"/>
                <a:ea typeface="標楷體" panose="03000509000000000000" pitchFamily="65" charset="-120"/>
              </a:rPr>
              <a:t>威感戎</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僅</a:t>
            </a:r>
            <a:r>
              <a:rPr lang="zh-TW" altLang="en-US" dirty="0" smtClean="0">
                <a:latin typeface="標楷體" panose="03000509000000000000" pitchFamily="65" charset="-120"/>
                <a:ea typeface="標楷體" panose="03000509000000000000" pitchFamily="65" charset="-120"/>
              </a:rPr>
              <a:t>形</a:t>
            </a:r>
            <a:r>
              <a:rPr lang="zh-TW" altLang="en-US" b="1" dirty="0" smtClean="0">
                <a:solidFill>
                  <a:srgbClr val="FF0000"/>
                </a:solidFill>
                <a:latin typeface="標楷體" panose="03000509000000000000" pitchFamily="65" charset="-120"/>
                <a:ea typeface="標楷體" panose="03000509000000000000" pitchFamily="65" charset="-120"/>
              </a:rPr>
              <a:t>餘謹漢</a:t>
            </a:r>
            <a:r>
              <a:rPr lang="zh-TW" altLang="en-US" dirty="0" smtClean="0">
                <a:latin typeface="標楷體" panose="03000509000000000000" pitchFamily="65" charset="-120"/>
                <a:ea typeface="標楷體" panose="03000509000000000000" pitchFamily="65" charset="-120"/>
              </a:rPr>
              <a:t>，</a:t>
            </a:r>
            <a:r>
              <a:rPr lang="zh-TW" altLang="en-US" b="1" dirty="0" smtClean="0">
                <a:solidFill>
                  <a:srgbClr val="FF0000"/>
                </a:solidFill>
                <a:latin typeface="標楷體" panose="03000509000000000000" pitchFamily="65" charset="-120"/>
                <a:ea typeface="標楷體" panose="03000509000000000000" pitchFamily="65" charset="-120"/>
              </a:rPr>
              <a:t>歲泰柬</a:t>
            </a:r>
            <a:r>
              <a:rPr lang="zh-TW" altLang="en-US" dirty="0" smtClean="0">
                <a:latin typeface="標楷體" panose="03000509000000000000" pitchFamily="65" charset="-120"/>
                <a:ea typeface="標楷體" panose="03000509000000000000" pitchFamily="65" charset="-120"/>
              </a:rPr>
              <a:t>猶</a:t>
            </a:r>
            <a:r>
              <a:rPr lang="zh-TW" altLang="en-US" b="1" dirty="0" smtClean="0">
                <a:solidFill>
                  <a:srgbClr val="FF0000"/>
                </a:solidFill>
                <a:latin typeface="標楷體" panose="03000509000000000000" pitchFamily="65" charset="-120"/>
                <a:ea typeface="標楷體" panose="03000509000000000000" pitchFamily="65" charset="-120"/>
              </a:rPr>
              <a:t>東</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既慮</a:t>
            </a:r>
            <a:r>
              <a:rPr lang="zh-TW" altLang="en-US" b="1" dirty="0" smtClean="0">
                <a:solidFill>
                  <a:srgbClr val="FF0000"/>
                </a:solidFill>
                <a:latin typeface="標楷體" panose="03000509000000000000" pitchFamily="65" charset="-120"/>
                <a:ea typeface="標楷體" panose="03000509000000000000" pitchFamily="65" charset="-120"/>
              </a:rPr>
              <a:t>哀</a:t>
            </a:r>
            <a:r>
              <a:rPr lang="zh-TW" altLang="en-US" dirty="0" smtClean="0">
                <a:latin typeface="標楷體" panose="03000509000000000000" pitchFamily="65" charset="-120"/>
                <a:ea typeface="標楷體" panose="03000509000000000000" pitchFamily="65" charset="-120"/>
              </a:rPr>
              <a:t>如</a:t>
            </a:r>
            <a:r>
              <a:rPr lang="zh-TW" altLang="en-US" b="1" dirty="0" smtClean="0">
                <a:solidFill>
                  <a:srgbClr val="FF0000"/>
                </a:solidFill>
                <a:latin typeface="標楷體" panose="03000509000000000000" pitchFamily="65" charset="-120"/>
                <a:ea typeface="標楷體" panose="03000509000000000000" pitchFamily="65" charset="-120"/>
              </a:rPr>
              <a:t>衾</a:t>
            </a:r>
            <a:r>
              <a:rPr lang="zh-TW" altLang="en-US" dirty="0" smtClean="0">
                <a:latin typeface="標楷體" panose="03000509000000000000" pitchFamily="65" charset="-120"/>
                <a:ea typeface="標楷體" panose="03000509000000000000" pitchFamily="65" charset="-120"/>
              </a:rPr>
              <a:t>，當防</a:t>
            </a:r>
            <a:r>
              <a:rPr lang="zh-TW" altLang="en-US" b="1" dirty="0" smtClean="0">
                <a:solidFill>
                  <a:srgbClr val="FF0000"/>
                </a:solidFill>
                <a:latin typeface="標楷體" panose="03000509000000000000" pitchFamily="65" charset="-120"/>
                <a:ea typeface="標楷體" panose="03000509000000000000" pitchFamily="65" charset="-120"/>
              </a:rPr>
              <a:t>偪</a:t>
            </a:r>
            <a:r>
              <a:rPr lang="zh-TW" altLang="en-US" dirty="0">
                <a:latin typeface="標楷體" panose="03000509000000000000" pitchFamily="65" charset="-120"/>
                <a:ea typeface="標楷體" panose="03000509000000000000" pitchFamily="65" charset="-120"/>
              </a:rPr>
              <a:t>作</a:t>
            </a:r>
            <a:r>
              <a:rPr lang="zh-TW" altLang="en-US" b="1" dirty="0" smtClean="0">
                <a:solidFill>
                  <a:srgbClr val="FF0000"/>
                </a:solidFill>
                <a:latin typeface="標楷體" panose="03000509000000000000" pitchFamily="65" charset="-120"/>
                <a:ea typeface="標楷體" panose="03000509000000000000" pitchFamily="65" charset="-120"/>
              </a:rPr>
              <a:t>侵</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幾乎渾</a:t>
            </a:r>
            <a:r>
              <a:rPr lang="zh-TW" altLang="en-US" b="1" dirty="0" smtClean="0">
                <a:solidFill>
                  <a:srgbClr val="FF0000"/>
                </a:solidFill>
                <a:latin typeface="標楷體" panose="03000509000000000000" pitchFamily="65" charset="-120"/>
                <a:ea typeface="標楷體" panose="03000509000000000000" pitchFamily="65" charset="-120"/>
              </a:rPr>
              <a:t>染</a:t>
            </a:r>
            <a:r>
              <a:rPr lang="zh-TW" altLang="en-US" b="1" dirty="0">
                <a:solidFill>
                  <a:srgbClr val="FF0000"/>
                </a:solidFill>
                <a:latin typeface="標楷體" panose="03000509000000000000" pitchFamily="65" charset="-120"/>
                <a:ea typeface="標楷體" panose="03000509000000000000" pitchFamily="65" charset="-120"/>
              </a:rPr>
              <a:t>淬</a:t>
            </a:r>
            <a:r>
              <a:rPr lang="zh-TW" altLang="en-US" dirty="0">
                <a:latin typeface="標楷體" panose="03000509000000000000" pitchFamily="65" charset="-120"/>
                <a:ea typeface="標楷體" panose="03000509000000000000" pitchFamily="65" charset="-120"/>
              </a:rPr>
              <a:t>，勿誤</a:t>
            </a:r>
            <a:r>
              <a:rPr lang="zh-TW" altLang="en-US" b="1" dirty="0">
                <a:solidFill>
                  <a:srgbClr val="FF0000"/>
                </a:solidFill>
                <a:latin typeface="標楷體" panose="03000509000000000000" pitchFamily="65" charset="-120"/>
                <a:ea typeface="標楷體" panose="03000509000000000000" pitchFamily="65" charset="-120"/>
              </a:rPr>
              <a:t>渌</a:t>
            </a:r>
            <a:r>
              <a:rPr lang="zh-TW" altLang="en-US" dirty="0">
                <a:latin typeface="標楷體" panose="03000509000000000000" pitchFamily="65" charset="-120"/>
                <a:ea typeface="標楷體" panose="03000509000000000000" pitchFamily="65" charset="-120"/>
              </a:rPr>
              <a:t>與</a:t>
            </a:r>
            <a:r>
              <a:rPr lang="zh-TW" altLang="en-US" b="1" dirty="0">
                <a:solidFill>
                  <a:srgbClr val="FF0000"/>
                </a:solidFill>
                <a:latin typeface="標楷體" panose="03000509000000000000" pitchFamily="65" charset="-120"/>
                <a:ea typeface="標楷體" panose="03000509000000000000" pitchFamily="65" charset="-120"/>
              </a:rPr>
              <a:t>深</a:t>
            </a:r>
            <a:r>
              <a:rPr lang="zh-TW" altLang="en-US"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endParaRPr lang="zh-TW" altLang="en-US" dirty="0"/>
          </a:p>
        </p:txBody>
      </p:sp>
    </p:spTree>
    <p:extLst>
      <p:ext uri="{BB962C8B-B14F-4D97-AF65-F5344CB8AC3E}">
        <p14:creationId xmlns:p14="http://schemas.microsoft.com/office/powerpoint/2010/main" val="4377027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flipH="1">
            <a:off x="9684568" y="274638"/>
            <a:ext cx="72008" cy="5851525"/>
          </a:xfrm>
        </p:spPr>
        <p:txBody>
          <a:bodyPr>
            <a:normAutofit fontScale="90000"/>
          </a:bodyPr>
          <a:lstStyle/>
          <a:p>
            <a:endParaRPr lang="zh-TW" altLang="en-US" dirty="0"/>
          </a:p>
        </p:txBody>
      </p:sp>
      <p:sp>
        <p:nvSpPr>
          <p:cNvPr id="3" name="直排文字版面配置區 2"/>
          <p:cNvSpPr>
            <a:spLocks noGrp="1"/>
          </p:cNvSpPr>
          <p:nvPr>
            <p:ph type="body" orient="vert" idx="1"/>
          </p:nvPr>
        </p:nvSpPr>
        <p:spPr>
          <a:xfrm>
            <a:off x="457200" y="274638"/>
            <a:ext cx="8003232" cy="5851525"/>
          </a:xfrm>
        </p:spPr>
        <p:txBody>
          <a:bodyPr/>
          <a:lstStyle/>
          <a:p>
            <a:r>
              <a:rPr lang="zh-TW" altLang="en-US" dirty="0" smtClean="0">
                <a:latin typeface="標楷體" panose="03000509000000000000" pitchFamily="65" charset="-120"/>
                <a:ea typeface="標楷體" panose="03000509000000000000" pitchFamily="65" charset="-120"/>
              </a:rPr>
              <a:t>要辨</a:t>
            </a:r>
            <a:r>
              <a:rPr lang="zh-TW" altLang="en-US" b="1" dirty="0" smtClean="0">
                <a:solidFill>
                  <a:srgbClr val="FF0000"/>
                </a:solidFill>
                <a:latin typeface="標楷體" panose="03000509000000000000" pitchFamily="65" charset="-120"/>
                <a:ea typeface="標楷體" panose="03000509000000000000" pitchFamily="65" charset="-120"/>
              </a:rPr>
              <a:t>高亭帝</a:t>
            </a:r>
            <a:r>
              <a:rPr lang="zh-TW" altLang="en-US" dirty="0" smtClean="0">
                <a:latin typeface="標楷體" panose="03000509000000000000" pitchFamily="65" charset="-120"/>
                <a:ea typeface="標楷體" panose="03000509000000000000" pitchFamily="65" charset="-120"/>
              </a:rPr>
              <a:t>，須知</a:t>
            </a:r>
            <a:r>
              <a:rPr lang="zh-TW" altLang="en-US" b="1" dirty="0">
                <a:solidFill>
                  <a:srgbClr val="FF0000"/>
                </a:solidFill>
                <a:latin typeface="標楷體" panose="03000509000000000000" pitchFamily="65" charset="-120"/>
                <a:ea typeface="標楷體" panose="03000509000000000000" pitchFamily="65" charset="-120"/>
              </a:rPr>
              <a:t>齋齌齊</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傳傅</a:t>
            </a:r>
            <a:r>
              <a:rPr lang="zh-TW" altLang="en-US" dirty="0" smtClean="0">
                <a:latin typeface="標楷體" panose="03000509000000000000" pitchFamily="65" charset="-120"/>
                <a:ea typeface="標楷體" panose="03000509000000000000" pitchFamily="65" charset="-120"/>
              </a:rPr>
              <a:t>差一點，</a:t>
            </a:r>
            <a:r>
              <a:rPr lang="zh-TW" altLang="en-US" dirty="0" smtClean="0">
                <a:solidFill>
                  <a:srgbClr val="FF0000"/>
                </a:solidFill>
                <a:latin typeface="標楷體" panose="03000509000000000000" pitchFamily="65" charset="-120"/>
                <a:ea typeface="標楷體" panose="03000509000000000000" pitchFamily="65" charset="-120"/>
              </a:rPr>
              <a:t>拒捉</a:t>
            </a:r>
            <a:r>
              <a:rPr lang="zh-TW" altLang="en-US" dirty="0" smtClean="0">
                <a:latin typeface="標楷體" panose="03000509000000000000" pitchFamily="65" charset="-120"/>
                <a:ea typeface="標楷體" panose="03000509000000000000" pitchFamily="65" charset="-120"/>
              </a:rPr>
              <a:t>也依稀，</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矣吳</a:t>
            </a:r>
            <a:r>
              <a:rPr lang="zh-TW" altLang="en-US" dirty="0" smtClean="0">
                <a:latin typeface="標楷體" panose="03000509000000000000" pitchFamily="65" charset="-120"/>
                <a:ea typeface="標楷體" panose="03000509000000000000" pitchFamily="65" charset="-120"/>
              </a:rPr>
              <a:t>頭臉</a:t>
            </a:r>
            <a:r>
              <a:rPr lang="zh-TW" altLang="en-US" dirty="0">
                <a:latin typeface="標楷體" panose="03000509000000000000" pitchFamily="65" charset="-120"/>
                <a:ea typeface="標楷體" panose="03000509000000000000" pitchFamily="65" charset="-120"/>
              </a:rPr>
              <a:t>異</a:t>
            </a:r>
            <a:r>
              <a:rPr lang="zh-TW" altLang="en-US" dirty="0" smtClean="0">
                <a:latin typeface="標楷體" panose="03000509000000000000" pitchFamily="65" charset="-120"/>
                <a:ea typeface="標楷體" panose="03000509000000000000" pitchFamily="65" charset="-120"/>
              </a:rPr>
              <a:t>，</a:t>
            </a:r>
            <a:r>
              <a:rPr lang="zh-TW" altLang="en-US" b="1" dirty="0" smtClean="0">
                <a:solidFill>
                  <a:srgbClr val="FF0000"/>
                </a:solidFill>
                <a:latin typeface="標楷體" panose="03000509000000000000" pitchFamily="65" charset="-120"/>
                <a:ea typeface="標楷體" panose="03000509000000000000" pitchFamily="65" charset="-120"/>
              </a:rPr>
              <a:t>倆備</a:t>
            </a:r>
            <a:r>
              <a:rPr lang="zh-TW" altLang="en-US" dirty="0">
                <a:latin typeface="標楷體" panose="03000509000000000000" pitchFamily="65" charset="-120"/>
                <a:ea typeface="標楷體" panose="03000509000000000000" pitchFamily="65" charset="-120"/>
              </a:rPr>
              <a:t>體因基</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一</a:t>
            </a:r>
            <a:r>
              <a:rPr lang="zh-TW" altLang="en-US" dirty="0" smtClean="0">
                <a:latin typeface="標楷體" panose="03000509000000000000" pitchFamily="65" charset="-120"/>
                <a:ea typeface="標楷體" panose="03000509000000000000" pitchFamily="65" charset="-120"/>
              </a:rPr>
              <a:t>點分</a:t>
            </a:r>
            <a:r>
              <a:rPr lang="zh-TW" altLang="en-US" b="1" dirty="0" smtClean="0">
                <a:solidFill>
                  <a:srgbClr val="FF0000"/>
                </a:solidFill>
                <a:latin typeface="標楷體" panose="03000509000000000000" pitchFamily="65" charset="-120"/>
                <a:ea typeface="標楷體" panose="03000509000000000000" pitchFamily="65" charset="-120"/>
              </a:rPr>
              <a:t>師</a:t>
            </a:r>
            <a:r>
              <a:rPr lang="zh-TW" altLang="en-US" b="1" dirty="0">
                <a:solidFill>
                  <a:srgbClr val="FF0000"/>
                </a:solidFill>
                <a:latin typeface="標楷體" panose="03000509000000000000" pitchFamily="65" charset="-120"/>
                <a:ea typeface="標楷體" panose="03000509000000000000" pitchFamily="65" charset="-120"/>
              </a:rPr>
              <a:t>賤</a:t>
            </a:r>
            <a:r>
              <a:rPr lang="zh-TW" altLang="en-US"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參差</a:t>
            </a:r>
            <a:r>
              <a:rPr lang="zh-TW" altLang="en-US" b="1" dirty="0">
                <a:solidFill>
                  <a:srgbClr val="FF0000"/>
                </a:solidFill>
                <a:latin typeface="標楷體" panose="03000509000000000000" pitchFamily="65" charset="-120"/>
                <a:ea typeface="標楷體" panose="03000509000000000000" pitchFamily="65" charset="-120"/>
              </a:rPr>
              <a:t>沛</a:t>
            </a:r>
            <a:r>
              <a:rPr lang="zh-TW" altLang="en-US" b="1" dirty="0" smtClean="0">
                <a:solidFill>
                  <a:srgbClr val="FF0000"/>
                </a:solidFill>
                <a:latin typeface="標楷體" panose="03000509000000000000" pitchFamily="65" charset="-120"/>
                <a:ea typeface="標楷體" panose="03000509000000000000" pitchFamily="65" charset="-120"/>
              </a:rPr>
              <a:t>淺</a:t>
            </a:r>
            <a:r>
              <a:rPr lang="zh-TW" altLang="en-US" dirty="0" smtClean="0">
                <a:latin typeface="標楷體" panose="03000509000000000000" pitchFamily="65" charset="-120"/>
                <a:ea typeface="標楷體" panose="03000509000000000000" pitchFamily="65" charset="-120"/>
              </a:rPr>
              <a:t>疑，</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段</a:t>
            </a:r>
            <a:r>
              <a:rPr lang="zh-TW" altLang="en-US" dirty="0" smtClean="0">
                <a:latin typeface="標楷體" panose="03000509000000000000" pitchFamily="65" charset="-120"/>
                <a:ea typeface="標楷體" panose="03000509000000000000" pitchFamily="65" charset="-120"/>
              </a:rPr>
              <a:t>若交纏</a:t>
            </a:r>
            <a:r>
              <a:rPr lang="zh-TW" altLang="en-US" b="1" dirty="0" smtClean="0">
                <a:solidFill>
                  <a:srgbClr val="FF0000"/>
                </a:solidFill>
                <a:latin typeface="標楷體" panose="03000509000000000000" pitchFamily="65" charset="-120"/>
                <a:ea typeface="標楷體" panose="03000509000000000000" pitchFamily="65" charset="-120"/>
              </a:rPr>
              <a:t>數</a:t>
            </a:r>
            <a:r>
              <a:rPr lang="zh-TW" altLang="en-US" dirty="0">
                <a:latin typeface="標楷體" panose="03000509000000000000" pitchFamily="65" charset="-120"/>
                <a:ea typeface="標楷體" panose="03000509000000000000" pitchFamily="65" charset="-120"/>
              </a:rPr>
              <a:t>，分岐</a:t>
            </a:r>
            <a:r>
              <a:rPr lang="zh-TW" altLang="en-US" b="1" dirty="0" smtClean="0">
                <a:solidFill>
                  <a:srgbClr val="FF0000"/>
                </a:solidFill>
                <a:latin typeface="標楷體" panose="03000509000000000000" pitchFamily="65" charset="-120"/>
                <a:ea typeface="標楷體" panose="03000509000000000000" pitchFamily="65" charset="-120"/>
              </a:rPr>
              <a:t>欲會</a:t>
            </a:r>
            <a:r>
              <a:rPr lang="zh-TW" altLang="en-US" dirty="0" smtClean="0">
                <a:latin typeface="標楷體" panose="03000509000000000000" pitchFamily="65" charset="-120"/>
                <a:ea typeface="標楷體" panose="03000509000000000000" pitchFamily="65" charset="-120"/>
              </a:rPr>
              <a:t>難，</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因</a:t>
            </a:r>
            <a:r>
              <a:rPr lang="zh-TW" altLang="en-US" b="1" dirty="0" smtClean="0">
                <a:solidFill>
                  <a:srgbClr val="FF0000"/>
                </a:solidFill>
                <a:latin typeface="標楷體" panose="03000509000000000000" pitchFamily="65" charset="-120"/>
                <a:ea typeface="標楷體" panose="03000509000000000000" pitchFamily="65" charset="-120"/>
              </a:rPr>
              <a:t>羔</a:t>
            </a:r>
            <a:r>
              <a:rPr lang="zh-TW" altLang="en-US" dirty="0" smtClean="0">
                <a:latin typeface="標楷體" panose="03000509000000000000" pitchFamily="65" charset="-120"/>
                <a:ea typeface="標楷體" panose="03000509000000000000" pitchFamily="65" charset="-120"/>
              </a:rPr>
              <a:t>微似</a:t>
            </a:r>
            <a:r>
              <a:rPr lang="zh-TW" altLang="en-US" b="1" dirty="0" smtClean="0">
                <a:solidFill>
                  <a:srgbClr val="FF0000"/>
                </a:solidFill>
                <a:latin typeface="標楷體" panose="03000509000000000000" pitchFamily="65" charset="-120"/>
                <a:ea typeface="標楷體" panose="03000509000000000000" pitchFamily="65" charset="-120"/>
              </a:rPr>
              <a:t>恙</a:t>
            </a:r>
            <a:r>
              <a:rPr lang="zh-TW" altLang="en-US" dirty="0" smtClean="0">
                <a:latin typeface="標楷體" panose="03000509000000000000" pitchFamily="65" charset="-120"/>
                <a:ea typeface="標楷體" panose="03000509000000000000" pitchFamily="65" charset="-120"/>
              </a:rPr>
              <a:t>！</a:t>
            </a:r>
            <a:r>
              <a:rPr lang="zh-TW" altLang="en-US" b="1" dirty="0" smtClean="0">
                <a:solidFill>
                  <a:srgbClr val="FF0000"/>
                </a:solidFill>
                <a:latin typeface="標楷體" panose="03000509000000000000" pitchFamily="65" charset="-120"/>
                <a:ea typeface="標楷體" panose="03000509000000000000" pitchFamily="65" charset="-120"/>
              </a:rPr>
              <a:t>熊態</a:t>
            </a:r>
            <a:r>
              <a:rPr lang="zh-TW" altLang="en-US" dirty="0" smtClean="0">
                <a:latin typeface="標楷體" panose="03000509000000000000" pitchFamily="65" charset="-120"/>
                <a:ea typeface="標楷體" panose="03000509000000000000" pitchFamily="65" charset="-120"/>
              </a:rPr>
              <a:t>相倪端？</a:t>
            </a:r>
            <a:endParaRPr lang="en-US" altLang="zh-TW" dirty="0" smtClean="0">
              <a:latin typeface="標楷體" panose="03000509000000000000" pitchFamily="65" charset="-120"/>
              <a:ea typeface="標楷體" panose="03000509000000000000" pitchFamily="65" charset="-120"/>
            </a:endParaRPr>
          </a:p>
          <a:p>
            <a:r>
              <a:rPr lang="zh-TW" altLang="en-US" b="1" dirty="0">
                <a:solidFill>
                  <a:srgbClr val="FF0000"/>
                </a:solidFill>
                <a:latin typeface="標楷體" panose="03000509000000000000" pitchFamily="65" charset="-120"/>
                <a:ea typeface="標楷體" panose="03000509000000000000" pitchFamily="65" charset="-120"/>
              </a:rPr>
              <a:t>賊成</a:t>
            </a:r>
            <a:r>
              <a:rPr lang="zh-TW" altLang="en-US" dirty="0">
                <a:latin typeface="標楷體" panose="03000509000000000000" pitchFamily="65" charset="-120"/>
                <a:ea typeface="標楷體" panose="03000509000000000000" pitchFamily="65" charset="-120"/>
              </a:rPr>
              <a:t>常</a:t>
            </a:r>
            <a:r>
              <a:rPr lang="zh-TW" altLang="en-US" dirty="0" smtClean="0">
                <a:latin typeface="標楷體" panose="03000509000000000000" pitchFamily="65" charset="-120"/>
                <a:ea typeface="標楷體" panose="03000509000000000000" pitchFamily="65" charset="-120"/>
              </a:rPr>
              <a:t>易混，</a:t>
            </a:r>
            <a:r>
              <a:rPr lang="zh-TW" altLang="en-US" b="1" dirty="0" smtClean="0">
                <a:solidFill>
                  <a:srgbClr val="FF0000"/>
                </a:solidFill>
                <a:latin typeface="標楷體" panose="03000509000000000000" pitchFamily="65" charset="-120"/>
                <a:ea typeface="標楷體" panose="03000509000000000000" pitchFamily="65" charset="-120"/>
              </a:rPr>
              <a:t>辨辯</a:t>
            </a:r>
            <a:r>
              <a:rPr lang="zh-TW" altLang="en-US" dirty="0" smtClean="0">
                <a:latin typeface="標楷體" panose="03000509000000000000" pitchFamily="65" charset="-120"/>
                <a:ea typeface="標楷體" panose="03000509000000000000" pitchFamily="65" charset="-120"/>
              </a:rPr>
              <a:t>卜言</a:t>
            </a:r>
            <a:r>
              <a:rPr lang="zh-TW" altLang="en-US" dirty="0" smtClean="0">
                <a:latin typeface="標楷體" panose="03000509000000000000" pitchFamily="65" charset="-120"/>
                <a:ea typeface="標楷體" panose="03000509000000000000" pitchFamily="65" charset="-120"/>
              </a:rPr>
              <a:t>知，</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難辨</a:t>
            </a:r>
            <a:r>
              <a:rPr lang="zh-TW" altLang="en-US" b="1" dirty="0">
                <a:solidFill>
                  <a:srgbClr val="FF0000"/>
                </a:solidFill>
                <a:latin typeface="標楷體" panose="03000509000000000000" pitchFamily="65" charset="-120"/>
                <a:ea typeface="標楷體" panose="03000509000000000000" pitchFamily="65" charset="-120"/>
              </a:rPr>
              <a:t>雯虔處</a:t>
            </a:r>
            <a:r>
              <a:rPr lang="zh-TW" altLang="en-US" dirty="0" smtClean="0">
                <a:latin typeface="標楷體" panose="03000509000000000000" pitchFamily="65" charset="-120"/>
                <a:ea typeface="標楷體" panose="03000509000000000000" pitchFamily="65" charset="-120"/>
              </a:rPr>
              <a:t>，</a:t>
            </a:r>
            <a:r>
              <a:rPr lang="zh-TW" altLang="en-US" b="1" dirty="0" smtClean="0">
                <a:solidFill>
                  <a:srgbClr val="FF0000"/>
                </a:solidFill>
                <a:latin typeface="標楷體" panose="03000509000000000000" pitchFamily="65" charset="-120"/>
                <a:ea typeface="標楷體" panose="03000509000000000000" pitchFamily="65" charset="-120"/>
              </a:rPr>
              <a:t>叟臾</a:t>
            </a:r>
            <a:r>
              <a:rPr lang="zh-TW" altLang="en-US" dirty="0" smtClean="0">
                <a:latin typeface="標楷體" panose="03000509000000000000" pitchFamily="65" charset="-120"/>
                <a:ea typeface="標楷體" panose="03000509000000000000" pitchFamily="65" charset="-120"/>
              </a:rPr>
              <a:t>亦似</a:t>
            </a:r>
            <a:r>
              <a:rPr lang="zh-TW" altLang="en-US" b="1" dirty="0" smtClean="0">
                <a:solidFill>
                  <a:srgbClr val="FF0000"/>
                </a:solidFill>
                <a:latin typeface="標楷體" panose="03000509000000000000" pitchFamily="65" charset="-120"/>
                <a:ea typeface="標楷體" panose="03000509000000000000" pitchFamily="65" charset="-120"/>
              </a:rPr>
              <a:t>皮</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b="1" dirty="0">
                <a:solidFill>
                  <a:srgbClr val="FF0000"/>
                </a:solidFill>
                <a:latin typeface="標楷體" panose="03000509000000000000" pitchFamily="65" charset="-120"/>
                <a:ea typeface="標楷體" panose="03000509000000000000" pitchFamily="65" charset="-120"/>
              </a:rPr>
              <a:t>叔</a:t>
            </a:r>
            <a:r>
              <a:rPr lang="zh-TW" altLang="en-US" b="1" dirty="0" smtClean="0">
                <a:solidFill>
                  <a:srgbClr val="FF0000"/>
                </a:solidFill>
                <a:latin typeface="標楷體" panose="03000509000000000000" pitchFamily="65" charset="-120"/>
                <a:ea typeface="標楷體" panose="03000509000000000000" pitchFamily="65" charset="-120"/>
              </a:rPr>
              <a:t>甚</a:t>
            </a:r>
            <a:r>
              <a:rPr lang="zh-TW" altLang="en-US" dirty="0" smtClean="0">
                <a:latin typeface="標楷體" panose="03000509000000000000" pitchFamily="65" charset="-120"/>
                <a:ea typeface="標楷體" panose="03000509000000000000" pitchFamily="65" charset="-120"/>
              </a:rPr>
              <a:t>倫</a:t>
            </a:r>
            <a:r>
              <a:rPr lang="zh-TW" altLang="en-US" dirty="0" smtClean="0">
                <a:latin typeface="標楷體" panose="03000509000000000000" pitchFamily="65" charset="-120"/>
                <a:ea typeface="標楷體" panose="03000509000000000000" pitchFamily="65" charset="-120"/>
              </a:rPr>
              <a:t>長短，胸襟</a:t>
            </a:r>
            <a:r>
              <a:rPr lang="zh-TW" altLang="en-US" dirty="0" smtClean="0">
                <a:latin typeface="標楷體" panose="03000509000000000000" pitchFamily="65" charset="-120"/>
                <a:ea typeface="標楷體" panose="03000509000000000000" pitchFamily="65" charset="-120"/>
              </a:rPr>
              <a:t>識</a:t>
            </a:r>
            <a:r>
              <a:rPr lang="zh-TW" altLang="en-US" b="1" dirty="0" smtClean="0">
                <a:solidFill>
                  <a:srgbClr val="FF0000"/>
                </a:solidFill>
                <a:latin typeface="標楷體" panose="03000509000000000000" pitchFamily="65" charset="-120"/>
                <a:ea typeface="標楷體" panose="03000509000000000000" pitchFamily="65" charset="-120"/>
              </a:rPr>
              <a:t>謝衡</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手</a:t>
            </a:r>
            <a:r>
              <a:rPr lang="zh-TW" altLang="en-US" b="1" dirty="0">
                <a:solidFill>
                  <a:srgbClr val="FF0000"/>
                </a:solidFill>
                <a:latin typeface="標楷體" panose="03000509000000000000" pitchFamily="65" charset="-120"/>
                <a:ea typeface="標楷體" panose="03000509000000000000" pitchFamily="65" charset="-120"/>
              </a:rPr>
              <a:t>禾</a:t>
            </a:r>
            <a:r>
              <a:rPr lang="zh-TW" altLang="en-US" b="1" dirty="0" smtClean="0">
                <a:solidFill>
                  <a:srgbClr val="FF0000"/>
                </a:solidFill>
                <a:latin typeface="標楷體" panose="03000509000000000000" pitchFamily="65" charset="-120"/>
                <a:ea typeface="標楷體" panose="03000509000000000000" pitchFamily="65" charset="-120"/>
              </a:rPr>
              <a:t>余</a:t>
            </a:r>
            <a:r>
              <a:rPr lang="zh-TW" altLang="en-US" dirty="0" smtClean="0">
                <a:latin typeface="標楷體" panose="03000509000000000000" pitchFamily="65" charset="-120"/>
                <a:ea typeface="標楷體" panose="03000509000000000000" pitchFamily="65" charset="-120"/>
              </a:rPr>
              <a:t>接近，</a:t>
            </a:r>
            <a:r>
              <a:rPr lang="zh-TW" altLang="en-US" b="1" dirty="0">
                <a:solidFill>
                  <a:srgbClr val="FF0000"/>
                </a:solidFill>
                <a:latin typeface="標楷體" panose="03000509000000000000" pitchFamily="65" charset="-120"/>
                <a:ea typeface="標楷體" panose="03000509000000000000" pitchFamily="65" charset="-120"/>
              </a:rPr>
              <a:t>旁</a:t>
            </a:r>
            <a:r>
              <a:rPr lang="zh-TW" altLang="en-US" dirty="0" smtClean="0">
                <a:latin typeface="標楷體" panose="03000509000000000000" pitchFamily="65" charset="-120"/>
                <a:ea typeface="標楷體" panose="03000509000000000000" pitchFamily="65" charset="-120"/>
              </a:rPr>
              <a:t>力</a:t>
            </a:r>
            <a:r>
              <a:rPr lang="zh-TW" altLang="en-US" b="1" dirty="0">
                <a:solidFill>
                  <a:srgbClr val="FF0000"/>
                </a:solidFill>
                <a:latin typeface="標楷體" panose="03000509000000000000" pitchFamily="65" charset="-120"/>
                <a:ea typeface="標楷體" panose="03000509000000000000" pitchFamily="65" charset="-120"/>
              </a:rPr>
              <a:t>勞</a:t>
            </a:r>
            <a:r>
              <a:rPr lang="zh-TW" altLang="en-US" b="1" dirty="0" smtClean="0">
                <a:solidFill>
                  <a:srgbClr val="FF0000"/>
                </a:solidFill>
                <a:latin typeface="標楷體" panose="03000509000000000000" pitchFamily="65" charset="-120"/>
                <a:ea typeface="標楷體" panose="03000509000000000000" pitchFamily="65" charset="-120"/>
              </a:rPr>
              <a:t>功</a:t>
            </a:r>
            <a:r>
              <a:rPr lang="zh-TW" altLang="en-US" dirty="0" smtClean="0">
                <a:latin typeface="標楷體" panose="03000509000000000000" pitchFamily="65" charset="-120"/>
                <a:ea typeface="標楷體" panose="03000509000000000000" pitchFamily="65" charset="-120"/>
              </a:rPr>
              <a:t>成，</a:t>
            </a:r>
            <a:endParaRPr lang="en-US" altLang="zh-TW" dirty="0" smtClean="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71424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flipH="1">
            <a:off x="9278808" y="274638"/>
            <a:ext cx="45719" cy="5851525"/>
          </a:xfrm>
        </p:spPr>
        <p:txBody>
          <a:bodyPr>
            <a:normAutofit fontScale="90000"/>
          </a:bodyPr>
          <a:lstStyle/>
          <a:p>
            <a:endParaRPr lang="zh-TW" altLang="en-US" dirty="0"/>
          </a:p>
        </p:txBody>
      </p:sp>
      <p:sp>
        <p:nvSpPr>
          <p:cNvPr id="3" name="直排文字版面配置區 2"/>
          <p:cNvSpPr>
            <a:spLocks noGrp="1"/>
          </p:cNvSpPr>
          <p:nvPr>
            <p:ph type="body" orient="vert" idx="1"/>
          </p:nvPr>
        </p:nvSpPr>
        <p:spPr>
          <a:xfrm>
            <a:off x="457200" y="274638"/>
            <a:ext cx="8435280" cy="5851525"/>
          </a:xfrm>
        </p:spPr>
        <p:txBody>
          <a:bodyPr>
            <a:normAutofit fontScale="92500" lnSpcReduction="10000"/>
          </a:bodyPr>
          <a:lstStyle/>
          <a:p>
            <a:r>
              <a:rPr lang="zh-TW" altLang="en-US" b="1" dirty="0" smtClean="0">
                <a:solidFill>
                  <a:srgbClr val="FF0000"/>
                </a:solidFill>
                <a:latin typeface="標楷體" panose="03000509000000000000" pitchFamily="65" charset="-120"/>
                <a:ea typeface="標楷體" panose="03000509000000000000" pitchFamily="65" charset="-120"/>
              </a:rPr>
              <a:t>步</a:t>
            </a:r>
            <a:r>
              <a:rPr lang="zh-TW" altLang="en-US" dirty="0" smtClean="0">
                <a:latin typeface="標楷體" panose="03000509000000000000" pitchFamily="65" charset="-120"/>
                <a:ea typeface="標楷體" panose="03000509000000000000" pitchFamily="65" charset="-120"/>
              </a:rPr>
              <a:t>如</a:t>
            </a:r>
            <a:r>
              <a:rPr lang="zh-TW" altLang="en-US" b="1" dirty="0" smtClean="0">
                <a:solidFill>
                  <a:srgbClr val="FF0000"/>
                </a:solidFill>
                <a:latin typeface="標楷體" panose="03000509000000000000" pitchFamily="65" charset="-120"/>
                <a:ea typeface="標楷體" panose="03000509000000000000" pitchFamily="65" charset="-120"/>
              </a:rPr>
              <a:t>牛</a:t>
            </a:r>
            <a:r>
              <a:rPr lang="zh-TW" altLang="en-US" dirty="0" smtClean="0">
                <a:latin typeface="標楷體" panose="03000509000000000000" pitchFamily="65" charset="-120"/>
                <a:ea typeface="標楷體" panose="03000509000000000000" pitchFamily="65" charset="-120"/>
              </a:rPr>
              <a:t>展</a:t>
            </a:r>
            <a:r>
              <a:rPr lang="zh-TW" altLang="en-US" b="1" dirty="0" smtClean="0">
                <a:solidFill>
                  <a:srgbClr val="FF0000"/>
                </a:solidFill>
                <a:latin typeface="標楷體" panose="03000509000000000000" pitchFamily="65" charset="-120"/>
                <a:ea typeface="標楷體" panose="03000509000000000000" pitchFamily="65" charset="-120"/>
              </a:rPr>
              <a:t>足</a:t>
            </a:r>
            <a:r>
              <a:rPr lang="zh-TW" altLang="en-US" dirty="0" smtClean="0">
                <a:latin typeface="標楷體" panose="03000509000000000000" pitchFamily="65" charset="-120"/>
                <a:ea typeface="標楷體" panose="03000509000000000000" pitchFamily="65" charset="-120"/>
              </a:rPr>
              <a:t>，</a:t>
            </a:r>
            <a:r>
              <a:rPr lang="zh-TW" altLang="en-US" b="1" dirty="0" smtClean="0">
                <a:solidFill>
                  <a:srgbClr val="FF0000"/>
                </a:solidFill>
                <a:latin typeface="標楷體" panose="03000509000000000000" pitchFamily="65" charset="-120"/>
                <a:ea typeface="標楷體" panose="03000509000000000000" pitchFamily="65" charset="-120"/>
              </a:rPr>
              <a:t>羞</a:t>
            </a:r>
            <a:r>
              <a:rPr lang="zh-TW" altLang="en-US" dirty="0" smtClean="0">
                <a:latin typeface="標楷體" panose="03000509000000000000" pitchFamily="65" charset="-120"/>
                <a:ea typeface="標楷體" panose="03000509000000000000" pitchFamily="65" charset="-120"/>
              </a:rPr>
              <a:t>用</a:t>
            </a:r>
            <a:r>
              <a:rPr lang="zh-TW" altLang="en-US" b="1" dirty="0" smtClean="0">
                <a:solidFill>
                  <a:srgbClr val="FF0000"/>
                </a:solidFill>
                <a:latin typeface="標楷體" panose="03000509000000000000" pitchFamily="65" charset="-120"/>
                <a:ea typeface="標楷體" panose="03000509000000000000" pitchFamily="65" charset="-120"/>
              </a:rPr>
              <a:t>羊</a:t>
            </a:r>
            <a:r>
              <a:rPr lang="zh-TW" altLang="en-US" dirty="0" smtClean="0">
                <a:latin typeface="標楷體" panose="03000509000000000000" pitchFamily="65" charset="-120"/>
                <a:ea typeface="標楷體" panose="03000509000000000000" pitchFamily="65" charset="-120"/>
              </a:rPr>
              <a:t>耕</a:t>
            </a:r>
            <a:r>
              <a:rPr lang="zh-TW" altLang="en-US" b="1" dirty="0" smtClean="0">
                <a:solidFill>
                  <a:srgbClr val="FF0000"/>
                </a:solidFill>
                <a:latin typeface="標楷體" panose="03000509000000000000" pitchFamily="65" charset="-120"/>
                <a:ea typeface="標楷體" panose="03000509000000000000" pitchFamily="65" charset="-120"/>
              </a:rPr>
              <a:t>田</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六手</a:t>
            </a:r>
            <a:r>
              <a:rPr lang="zh-TW" altLang="en-US" dirty="0" smtClean="0">
                <a:latin typeface="標楷體" panose="03000509000000000000" pitchFamily="65" charset="-120"/>
                <a:ea typeface="標楷體" panose="03000509000000000000" pitchFamily="65" charset="-120"/>
              </a:rPr>
              <a:t>聯為</a:t>
            </a:r>
            <a:r>
              <a:rPr lang="zh-TW" altLang="en-US" b="1" dirty="0" smtClean="0">
                <a:solidFill>
                  <a:srgbClr val="FF0000"/>
                </a:solidFill>
                <a:latin typeface="標楷體" panose="03000509000000000000" pitchFamily="65" charset="-120"/>
                <a:ea typeface="標楷體" panose="03000509000000000000" pitchFamily="65" charset="-120"/>
              </a:rPr>
              <a:t>稟</a:t>
            </a:r>
            <a:r>
              <a:rPr lang="zh-TW" altLang="en-US" dirty="0" smtClean="0">
                <a:latin typeface="標楷體" panose="03000509000000000000" pitchFamily="65" charset="-120"/>
                <a:ea typeface="標楷體" panose="03000509000000000000" pitchFamily="65" charset="-120"/>
              </a:rPr>
              <a:t>，</a:t>
            </a:r>
            <a:r>
              <a:rPr lang="zh-TW" altLang="en-US" b="1" dirty="0" smtClean="0">
                <a:solidFill>
                  <a:srgbClr val="FF0000"/>
                </a:solidFill>
                <a:latin typeface="標楷體" panose="03000509000000000000" pitchFamily="65" charset="-120"/>
                <a:ea typeface="標楷體" panose="03000509000000000000" pitchFamily="65" charset="-120"/>
              </a:rPr>
              <a:t>三</a:t>
            </a:r>
            <a:r>
              <a:rPr lang="zh-TW" altLang="en-US" dirty="0" smtClean="0">
                <a:latin typeface="標楷體" panose="03000509000000000000" pitchFamily="65" charset="-120"/>
                <a:ea typeface="標楷體" panose="03000509000000000000" pitchFamily="65" charset="-120"/>
              </a:rPr>
              <a:t>同</a:t>
            </a:r>
            <a:r>
              <a:rPr lang="zh-TW" altLang="en-US" b="1" dirty="0" smtClean="0">
                <a:solidFill>
                  <a:srgbClr val="FF0000"/>
                </a:solidFill>
                <a:latin typeface="標楷體" panose="03000509000000000000" pitchFamily="65" charset="-120"/>
                <a:ea typeface="標楷體" panose="03000509000000000000" pitchFamily="65" charset="-120"/>
              </a:rPr>
              <a:t>口</a:t>
            </a:r>
            <a:r>
              <a:rPr lang="zh-TW" altLang="en-US" dirty="0" smtClean="0">
                <a:latin typeface="標楷體" panose="03000509000000000000" pitchFamily="65" charset="-120"/>
                <a:ea typeface="標楷體" panose="03000509000000000000" pitchFamily="65" charset="-120"/>
              </a:rPr>
              <a:t>表</a:t>
            </a:r>
            <a:r>
              <a:rPr lang="zh-TW" altLang="en-US" b="1" dirty="0" smtClean="0">
                <a:solidFill>
                  <a:srgbClr val="FF0000"/>
                </a:solidFill>
                <a:latin typeface="標楷體" panose="03000509000000000000" pitchFamily="65" charset="-120"/>
                <a:ea typeface="標楷體" panose="03000509000000000000" pitchFamily="65" charset="-120"/>
              </a:rPr>
              <a:t>言</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帚巾</a:t>
            </a:r>
            <a:r>
              <a:rPr lang="zh-TW" altLang="en-US" dirty="0" smtClean="0">
                <a:latin typeface="標楷體" panose="03000509000000000000" pitchFamily="65" charset="-120"/>
                <a:ea typeface="標楷體" panose="03000509000000000000" pitchFamily="65" charset="-120"/>
              </a:rPr>
              <a:t>毋用直，</a:t>
            </a:r>
            <a:r>
              <a:rPr lang="zh-TW" altLang="en-US" b="1" dirty="0" smtClean="0">
                <a:solidFill>
                  <a:srgbClr val="FF0000"/>
                </a:solidFill>
                <a:latin typeface="標楷體" panose="03000509000000000000" pitchFamily="65" charset="-120"/>
                <a:ea typeface="標楷體" panose="03000509000000000000" pitchFamily="65" charset="-120"/>
              </a:rPr>
              <a:t>密</a:t>
            </a:r>
            <a:r>
              <a:rPr lang="zh-TW" altLang="en-US" dirty="0" smtClean="0">
                <a:latin typeface="標楷體" panose="03000509000000000000" pitchFamily="65" charset="-120"/>
                <a:ea typeface="標楷體" panose="03000509000000000000" pitchFamily="65" charset="-120"/>
              </a:rPr>
              <a:t>頂不需</a:t>
            </a:r>
            <a:r>
              <a:rPr lang="zh-TW" altLang="en-US" b="1" dirty="0" smtClean="0">
                <a:solidFill>
                  <a:srgbClr val="FF0000"/>
                </a:solidFill>
                <a:latin typeface="標楷體" panose="03000509000000000000" pitchFamily="65" charset="-120"/>
                <a:ea typeface="標楷體" panose="03000509000000000000" pitchFamily="65" charset="-120"/>
              </a:rPr>
              <a:t>宀</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十</a:t>
            </a:r>
            <a:r>
              <a:rPr lang="zh-TW" altLang="en-US" dirty="0" smtClean="0">
                <a:latin typeface="標楷體" panose="03000509000000000000" pitchFamily="65" charset="-120"/>
                <a:ea typeface="標楷體" panose="03000509000000000000" pitchFamily="65" charset="-120"/>
              </a:rPr>
              <a:t>串</a:t>
            </a:r>
            <a:r>
              <a:rPr lang="zh-TW" altLang="en-US" b="1" dirty="0" smtClean="0">
                <a:solidFill>
                  <a:srgbClr val="FF0000"/>
                </a:solidFill>
                <a:latin typeface="標楷體" panose="03000509000000000000" pitchFamily="65" charset="-120"/>
                <a:ea typeface="標楷體" panose="03000509000000000000" pitchFamily="65" charset="-120"/>
              </a:rPr>
              <a:t>成</a:t>
            </a:r>
            <a:r>
              <a:rPr lang="zh-TW" altLang="en-US" dirty="0" smtClean="0">
                <a:latin typeface="標楷體" panose="03000509000000000000" pitchFamily="65" charset="-120"/>
                <a:ea typeface="標楷體" panose="03000509000000000000" pitchFamily="65" charset="-120"/>
              </a:rPr>
              <a:t>為</a:t>
            </a:r>
            <a:r>
              <a:rPr lang="zh-TW" altLang="en-US" b="1" dirty="0" smtClean="0">
                <a:solidFill>
                  <a:srgbClr val="FF0000"/>
                </a:solidFill>
                <a:latin typeface="標楷體" panose="03000509000000000000" pitchFamily="65" charset="-120"/>
                <a:ea typeface="標楷體" panose="03000509000000000000" pitchFamily="65" charset="-120"/>
              </a:rPr>
              <a:t>歲</a:t>
            </a:r>
            <a:r>
              <a:rPr lang="zh-TW" altLang="en-US" dirty="0" smtClean="0">
                <a:latin typeface="標楷體" panose="03000509000000000000" pitchFamily="65" charset="-120"/>
                <a:ea typeface="標楷體" panose="03000509000000000000" pitchFamily="65" charset="-120"/>
              </a:rPr>
              <a:t>，</a:t>
            </a:r>
            <a:r>
              <a:rPr lang="zh-TW" altLang="en-US" b="1" dirty="0" smtClean="0">
                <a:solidFill>
                  <a:srgbClr val="FF0000"/>
                </a:solidFill>
                <a:latin typeface="標楷體" panose="03000509000000000000" pitchFamily="65" charset="-120"/>
                <a:ea typeface="標楷體" panose="03000509000000000000" pitchFamily="65" charset="-120"/>
              </a:rPr>
              <a:t>七</a:t>
            </a:r>
            <a:r>
              <a:rPr lang="zh-TW" altLang="en-US" dirty="0" smtClean="0">
                <a:latin typeface="標楷體" panose="03000509000000000000" pitchFamily="65" charset="-120"/>
                <a:ea typeface="標楷體" panose="03000509000000000000" pitchFamily="65" charset="-120"/>
              </a:rPr>
              <a:t>加</a:t>
            </a:r>
            <a:r>
              <a:rPr lang="zh-TW" altLang="en-US" b="1" dirty="0" smtClean="0">
                <a:solidFill>
                  <a:srgbClr val="FF0000"/>
                </a:solidFill>
                <a:latin typeface="標楷體" panose="03000509000000000000" pitchFamily="65" charset="-120"/>
                <a:ea typeface="標楷體" panose="03000509000000000000" pitchFamily="65" charset="-120"/>
              </a:rPr>
              <a:t>水</a:t>
            </a:r>
            <a:r>
              <a:rPr lang="zh-TW" altLang="en-US" dirty="0" smtClean="0">
                <a:latin typeface="標楷體" panose="03000509000000000000" pitchFamily="65" charset="-120"/>
                <a:ea typeface="標楷體" panose="03000509000000000000" pitchFamily="65" charset="-120"/>
              </a:rPr>
              <a:t>變</a:t>
            </a:r>
            <a:r>
              <a:rPr lang="zh-TW" altLang="en-US" b="1" dirty="0" smtClean="0">
                <a:solidFill>
                  <a:srgbClr val="FF0000"/>
                </a:solidFill>
                <a:latin typeface="標楷體" panose="03000509000000000000" pitchFamily="65" charset="-120"/>
                <a:ea typeface="標楷體" panose="03000509000000000000" pitchFamily="65" charset="-120"/>
              </a:rPr>
              <a:t>袁</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卿鄉</a:t>
            </a:r>
            <a:r>
              <a:rPr lang="zh-TW" altLang="en-US" dirty="0" smtClean="0">
                <a:latin typeface="標楷體" panose="03000509000000000000" pitchFamily="65" charset="-120"/>
                <a:ea typeface="標楷體" panose="03000509000000000000" pitchFamily="65" charset="-120"/>
              </a:rPr>
              <a:t>由</a:t>
            </a:r>
            <a:r>
              <a:rPr lang="zh-TW" altLang="en-US" b="1" dirty="0" smtClean="0">
                <a:solidFill>
                  <a:srgbClr val="FF0000"/>
                </a:solidFill>
                <a:latin typeface="標楷體" panose="03000509000000000000" pitchFamily="65" charset="-120"/>
                <a:ea typeface="標楷體" panose="03000509000000000000" pitchFamily="65" charset="-120"/>
              </a:rPr>
              <a:t>口</a:t>
            </a:r>
            <a:r>
              <a:rPr lang="zh-TW" altLang="en-US" dirty="0" smtClean="0">
                <a:latin typeface="標楷體" panose="03000509000000000000" pitchFamily="65" charset="-120"/>
                <a:ea typeface="標楷體" panose="03000509000000000000" pitchFamily="65" charset="-120"/>
              </a:rPr>
              <a:t>出，</a:t>
            </a:r>
            <a:r>
              <a:rPr lang="zh-TW" altLang="en-US" b="1" dirty="0" smtClean="0">
                <a:solidFill>
                  <a:srgbClr val="FF0000"/>
                </a:solidFill>
                <a:latin typeface="標楷體" panose="03000509000000000000" pitchFamily="65" charset="-120"/>
                <a:ea typeface="標楷體" panose="03000509000000000000" pitchFamily="65" charset="-120"/>
              </a:rPr>
              <a:t>鑿鑒</a:t>
            </a:r>
            <a:r>
              <a:rPr lang="zh-TW" altLang="en-US" dirty="0" smtClean="0">
                <a:latin typeface="標楷體" panose="03000509000000000000" pitchFamily="65" charset="-120"/>
                <a:ea typeface="標楷體" panose="03000509000000000000" pitchFamily="65" charset="-120"/>
              </a:rPr>
              <a:t>似</a:t>
            </a:r>
            <a:r>
              <a:rPr lang="zh-TW" altLang="en-US" b="1" dirty="0" smtClean="0">
                <a:solidFill>
                  <a:srgbClr val="FF0000"/>
                </a:solidFill>
                <a:latin typeface="標楷體" panose="03000509000000000000" pitchFamily="65" charset="-120"/>
                <a:ea typeface="標楷體" panose="03000509000000000000" pitchFamily="65" charset="-120"/>
              </a:rPr>
              <a:t>星</a:t>
            </a:r>
            <a:r>
              <a:rPr lang="zh-TW" altLang="en-US" dirty="0" smtClean="0">
                <a:latin typeface="標楷體" panose="03000509000000000000" pitchFamily="65" charset="-120"/>
                <a:ea typeface="標楷體" panose="03000509000000000000" pitchFamily="65" charset="-120"/>
              </a:rPr>
              <a:t>孿，</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世</a:t>
            </a:r>
            <a:r>
              <a:rPr lang="zh-TW" altLang="en-US" b="1" dirty="0">
                <a:solidFill>
                  <a:srgbClr val="FF0000"/>
                </a:solidFill>
                <a:latin typeface="標楷體" panose="03000509000000000000" pitchFamily="65" charset="-120"/>
                <a:ea typeface="標楷體" panose="03000509000000000000" pitchFamily="65" charset="-120"/>
              </a:rPr>
              <a:t>老</a:t>
            </a:r>
            <a:r>
              <a:rPr lang="zh-TW" altLang="en-US" b="1" dirty="0" smtClean="0">
                <a:solidFill>
                  <a:srgbClr val="FF0000"/>
                </a:solidFill>
                <a:latin typeface="標楷體" panose="03000509000000000000" pitchFamily="65" charset="-120"/>
                <a:ea typeface="標楷體" panose="03000509000000000000" pitchFamily="65" charset="-120"/>
              </a:rPr>
              <a:t>桑戈</a:t>
            </a:r>
            <a:r>
              <a:rPr lang="zh-TW" altLang="en-US" dirty="0" smtClean="0">
                <a:latin typeface="標楷體" panose="03000509000000000000" pitchFamily="65" charset="-120"/>
                <a:ea typeface="標楷體" panose="03000509000000000000" pitchFamily="65" charset="-120"/>
              </a:rPr>
              <a:t>首，</a:t>
            </a:r>
            <a:r>
              <a:rPr lang="zh-TW" altLang="en-US" b="1" dirty="0" smtClean="0">
                <a:solidFill>
                  <a:srgbClr val="FF0000"/>
                </a:solidFill>
                <a:latin typeface="標楷體" panose="03000509000000000000" pitchFamily="65" charset="-120"/>
                <a:ea typeface="標楷體" panose="03000509000000000000" pitchFamily="65" charset="-120"/>
              </a:rPr>
              <a:t>紫禁祭不</a:t>
            </a:r>
            <a:r>
              <a:rPr lang="zh-TW" altLang="en-US" dirty="0" smtClean="0">
                <a:latin typeface="標楷體" panose="03000509000000000000" pitchFamily="65" charset="-120"/>
                <a:ea typeface="標楷體" panose="03000509000000000000" pitchFamily="65" charset="-120"/>
              </a:rPr>
              <a:t>跧。</a:t>
            </a:r>
            <a:endParaRPr lang="en-US" altLang="zh-TW" dirty="0" smtClean="0">
              <a:latin typeface="標楷體" panose="03000509000000000000" pitchFamily="65" charset="-120"/>
              <a:ea typeface="標楷體" panose="03000509000000000000" pitchFamily="65" charset="-120"/>
            </a:endParaRPr>
          </a:p>
          <a:p>
            <a:r>
              <a:rPr lang="zh-TW" altLang="en-US" b="1" dirty="0">
                <a:solidFill>
                  <a:srgbClr val="FF0000"/>
                </a:solidFill>
                <a:latin typeface="標楷體" panose="03000509000000000000" pitchFamily="65" charset="-120"/>
                <a:ea typeface="標楷體" panose="03000509000000000000" pitchFamily="65" charset="-120"/>
              </a:rPr>
              <a:t>牒牋</a:t>
            </a:r>
            <a:r>
              <a:rPr lang="zh-TW" altLang="en-US" dirty="0" smtClean="0">
                <a:latin typeface="標楷體" panose="03000509000000000000" pitchFamily="65" charset="-120"/>
                <a:ea typeface="標楷體" panose="03000509000000000000" pitchFamily="65" charset="-120"/>
              </a:rPr>
              <a:t>毋用</a:t>
            </a:r>
            <a:r>
              <a:rPr lang="zh-TW" altLang="en-US" b="1" dirty="0" smtClean="0">
                <a:solidFill>
                  <a:srgbClr val="FF0000"/>
                </a:solidFill>
                <a:latin typeface="標楷體" panose="03000509000000000000" pitchFamily="65" charset="-120"/>
                <a:ea typeface="標楷體" panose="03000509000000000000" pitchFamily="65" charset="-120"/>
              </a:rPr>
              <a:t>片</a:t>
            </a:r>
            <a:r>
              <a:rPr lang="zh-TW" altLang="en-US" dirty="0" smtClean="0">
                <a:latin typeface="標楷體" panose="03000509000000000000" pitchFamily="65" charset="-120"/>
                <a:ea typeface="標楷體" panose="03000509000000000000" pitchFamily="65" charset="-120"/>
              </a:rPr>
              <a:t>，卻要認</a:t>
            </a:r>
            <a:r>
              <a:rPr lang="zh-TW" altLang="en-US" b="1" dirty="0" smtClean="0">
                <a:solidFill>
                  <a:srgbClr val="FF0000"/>
                </a:solidFill>
                <a:latin typeface="標楷體" panose="03000509000000000000" pitchFamily="65" charset="-120"/>
                <a:ea typeface="標楷體" panose="03000509000000000000" pitchFamily="65" charset="-120"/>
              </a:rPr>
              <a:t>邊遷</a:t>
            </a:r>
            <a:r>
              <a:rPr lang="zh-TW" altLang="en-US" dirty="0" smtClean="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別列</a:t>
            </a:r>
            <a:r>
              <a:rPr lang="zh-TW" altLang="en-US" dirty="0" smtClean="0">
                <a:latin typeface="標楷體" panose="03000509000000000000" pitchFamily="65" charset="-120"/>
                <a:ea typeface="標楷體" panose="03000509000000000000" pitchFamily="65" charset="-120"/>
              </a:rPr>
              <a:t>時相混，須分</a:t>
            </a:r>
            <a:r>
              <a:rPr lang="zh-TW" altLang="en-US" b="1" dirty="0" smtClean="0">
                <a:solidFill>
                  <a:srgbClr val="FF0000"/>
                </a:solidFill>
                <a:latin typeface="標楷體" panose="03000509000000000000" pitchFamily="65" charset="-120"/>
                <a:ea typeface="標楷體" panose="03000509000000000000" pitchFamily="65" charset="-120"/>
              </a:rPr>
              <a:t>奈刻前</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b="1" dirty="0">
                <a:solidFill>
                  <a:srgbClr val="FF0000"/>
                </a:solidFill>
                <a:latin typeface="標楷體" panose="03000509000000000000" pitchFamily="65" charset="-120"/>
                <a:ea typeface="標楷體" panose="03000509000000000000" pitchFamily="65" charset="-120"/>
              </a:rPr>
              <a:t>遨邈</a:t>
            </a:r>
            <a:r>
              <a:rPr lang="zh-TW" altLang="en-US" b="1" dirty="0" smtClean="0">
                <a:solidFill>
                  <a:srgbClr val="FF0000"/>
                </a:solidFill>
                <a:latin typeface="標楷體" panose="03000509000000000000" pitchFamily="65" charset="-120"/>
                <a:ea typeface="標楷體" panose="03000509000000000000" pitchFamily="65" charset="-120"/>
              </a:rPr>
              <a:t>邀</a:t>
            </a:r>
            <a:r>
              <a:rPr lang="zh-TW" altLang="en-US" dirty="0" smtClean="0">
                <a:latin typeface="標楷體" panose="03000509000000000000" pitchFamily="65" charset="-120"/>
                <a:ea typeface="標楷體" panose="03000509000000000000" pitchFamily="65" charset="-120"/>
              </a:rPr>
              <a:t>形似，</a:t>
            </a:r>
            <a:r>
              <a:rPr lang="zh-TW" altLang="en-US" b="1" dirty="0" smtClean="0">
                <a:solidFill>
                  <a:srgbClr val="FF0000"/>
                </a:solidFill>
                <a:latin typeface="標楷體" panose="03000509000000000000" pitchFamily="65" charset="-120"/>
                <a:ea typeface="標楷體" panose="03000509000000000000" pitchFamily="65" charset="-120"/>
              </a:rPr>
              <a:t>旗</a:t>
            </a:r>
            <a:r>
              <a:rPr lang="zh-TW" altLang="en-US" b="1" dirty="0">
                <a:solidFill>
                  <a:srgbClr val="FF0000"/>
                </a:solidFill>
                <a:latin typeface="標楷體" panose="03000509000000000000" pitchFamily="65" charset="-120"/>
                <a:ea typeface="標楷體" panose="03000509000000000000" pitchFamily="65" charset="-120"/>
              </a:rPr>
              <a:t>挨族</a:t>
            </a:r>
            <a:r>
              <a:rPr lang="zh-TW" altLang="en-US" dirty="0" smtClean="0">
                <a:latin typeface="標楷體" panose="03000509000000000000" pitchFamily="65" charset="-120"/>
                <a:ea typeface="標楷體" panose="03000509000000000000" pitchFamily="65" charset="-120"/>
              </a:rPr>
              <a:t>一般，</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燮夔何</a:t>
            </a:r>
            <a:r>
              <a:rPr lang="zh-TW" altLang="en-US" dirty="0">
                <a:latin typeface="標楷體" panose="03000509000000000000" pitchFamily="65" charset="-120"/>
                <a:ea typeface="標楷體" panose="03000509000000000000" pitchFamily="65" charset="-120"/>
              </a:rPr>
              <a:t>異變，</a:t>
            </a:r>
            <a:r>
              <a:rPr lang="zh-TW" altLang="en-US" dirty="0" smtClean="0">
                <a:latin typeface="標楷體" panose="03000509000000000000" pitchFamily="65" charset="-120"/>
                <a:ea typeface="標楷體" panose="03000509000000000000" pitchFamily="65" charset="-120"/>
              </a:rPr>
              <a:t>今令侖同顏，             </a:t>
            </a:r>
            <a:endParaRPr lang="en-US" altLang="zh-TW" dirty="0" smtClean="0">
              <a:latin typeface="標楷體" panose="03000509000000000000" pitchFamily="65" charset="-120"/>
              <a:ea typeface="標楷體" panose="03000509000000000000" pitchFamily="65" charset="-120"/>
            </a:endParaRPr>
          </a:p>
          <a:p>
            <a:r>
              <a:rPr lang="zh-TW" altLang="en-US" b="1" dirty="0">
                <a:solidFill>
                  <a:srgbClr val="FF0000"/>
                </a:solidFill>
                <a:latin typeface="標楷體" panose="03000509000000000000" pitchFamily="65" charset="-120"/>
                <a:ea typeface="標楷體" panose="03000509000000000000" pitchFamily="65" charset="-120"/>
              </a:rPr>
              <a:t>侍待</a:t>
            </a:r>
            <a:r>
              <a:rPr lang="zh-TW" altLang="en-US" b="1" dirty="0" smtClean="0">
                <a:solidFill>
                  <a:srgbClr val="FF0000"/>
                </a:solidFill>
                <a:latin typeface="標楷體" panose="03000509000000000000" pitchFamily="65" charset="-120"/>
                <a:ea typeface="標楷體" panose="03000509000000000000" pitchFamily="65" charset="-120"/>
              </a:rPr>
              <a:t>詩</a:t>
            </a:r>
            <a:r>
              <a:rPr lang="zh-TW" altLang="en-US" dirty="0">
                <a:latin typeface="標楷體" panose="03000509000000000000" pitchFamily="65" charset="-120"/>
                <a:ea typeface="標楷體" panose="03000509000000000000" pitchFamily="65" charset="-120"/>
              </a:rPr>
              <a:t>三</a:t>
            </a:r>
            <a:r>
              <a:rPr lang="zh-TW" altLang="en-US" dirty="0" smtClean="0">
                <a:latin typeface="標楷體" panose="03000509000000000000" pitchFamily="65" charset="-120"/>
                <a:ea typeface="標楷體" panose="03000509000000000000" pitchFamily="65" charset="-120"/>
              </a:rPr>
              <a:t>字，皆從</a:t>
            </a:r>
            <a:r>
              <a:rPr lang="zh-TW" altLang="en-US" b="1" dirty="0" smtClean="0">
                <a:solidFill>
                  <a:srgbClr val="FF0000"/>
                </a:solidFill>
                <a:latin typeface="標楷體" panose="03000509000000000000" pitchFamily="65" charset="-120"/>
                <a:ea typeface="標楷體" panose="03000509000000000000" pitchFamily="65" charset="-120"/>
              </a:rPr>
              <a:t>寺</a:t>
            </a:r>
            <a:r>
              <a:rPr lang="zh-TW" altLang="en-US" dirty="0" smtClean="0">
                <a:latin typeface="標楷體" panose="03000509000000000000" pitchFamily="65" charset="-120"/>
                <a:ea typeface="標楷體" panose="03000509000000000000" pitchFamily="65" charset="-120"/>
              </a:rPr>
              <a:t>右旁，</a:t>
            </a:r>
            <a:endParaRPr lang="en-US" altLang="zh-TW" dirty="0" smtClean="0">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人</a:t>
            </a:r>
            <a:r>
              <a:rPr lang="zh-TW" altLang="en-US" dirty="0" smtClean="0">
                <a:latin typeface="標楷體" panose="03000509000000000000" pitchFamily="65" charset="-120"/>
                <a:ea typeface="標楷體" panose="03000509000000000000" pitchFamily="65" charset="-120"/>
              </a:rPr>
              <a:t>符</a:t>
            </a:r>
            <a:r>
              <a:rPr lang="zh-TW" altLang="en-US" b="1" dirty="0" smtClean="0">
                <a:solidFill>
                  <a:srgbClr val="FF0000"/>
                </a:solidFill>
                <a:latin typeface="標楷體" panose="03000509000000000000" pitchFamily="65" charset="-120"/>
                <a:ea typeface="標楷體" panose="03000509000000000000" pitchFamily="65" charset="-120"/>
              </a:rPr>
              <a:t>詩</a:t>
            </a:r>
            <a:r>
              <a:rPr lang="zh-TW" altLang="en-US" dirty="0" smtClean="0">
                <a:latin typeface="標楷體" panose="03000509000000000000" pitchFamily="65" charset="-120"/>
                <a:ea typeface="標楷體" panose="03000509000000000000" pitchFamily="65" charset="-120"/>
              </a:rPr>
              <a:t>獨享，</a:t>
            </a:r>
            <a:r>
              <a:rPr lang="zh-TW" altLang="en-US" b="1" dirty="0" smtClean="0">
                <a:solidFill>
                  <a:srgbClr val="FF0000"/>
                </a:solidFill>
                <a:latin typeface="標楷體" panose="03000509000000000000" pitchFamily="65" charset="-120"/>
                <a:ea typeface="標楷體" panose="03000509000000000000" pitchFamily="65" charset="-120"/>
              </a:rPr>
              <a:t>侍待人</a:t>
            </a:r>
            <a:r>
              <a:rPr lang="zh-TW" altLang="en-US" dirty="0" smtClean="0">
                <a:latin typeface="標楷體" panose="03000509000000000000" pitchFamily="65" charset="-120"/>
                <a:ea typeface="標楷體" panose="03000509000000000000" pitchFamily="65" charset="-120"/>
              </a:rPr>
              <a:t>單雙，</a:t>
            </a:r>
            <a:endParaRPr lang="en-US" altLang="zh-TW" dirty="0" smtClean="0">
              <a:latin typeface="標楷體" panose="03000509000000000000" pitchFamily="65" charset="-120"/>
              <a:ea typeface="標楷體" panose="03000509000000000000" pitchFamily="65" charset="-120"/>
            </a:endParaRPr>
          </a:p>
          <a:p>
            <a:pPr marL="0" indent="0">
              <a:buNone/>
            </a:pPr>
            <a:r>
              <a:rPr lang="zh-TW" altLang="en-US" dirty="0" smtClean="0">
                <a:latin typeface="標楷體" panose="03000509000000000000" pitchFamily="65" charset="-120"/>
                <a:ea typeface="標楷體" panose="03000509000000000000" pitchFamily="65" charset="-120"/>
              </a:rPr>
              <a:t>  萬勿模稜便，字</a:t>
            </a:r>
            <a:r>
              <a:rPr lang="zh-TW" altLang="en-US" dirty="0">
                <a:latin typeface="標楷體" panose="03000509000000000000" pitchFamily="65" charset="-120"/>
                <a:ea typeface="標楷體" panose="03000509000000000000" pitchFamily="65" charset="-120"/>
              </a:rPr>
              <a:t>疑</a:t>
            </a:r>
            <a:r>
              <a:rPr lang="zh-TW" altLang="en-US" dirty="0" smtClean="0">
                <a:latin typeface="標楷體" panose="03000509000000000000" pitchFamily="65" charset="-120"/>
                <a:ea typeface="標楷體" panose="03000509000000000000" pitchFamily="65" charset="-120"/>
              </a:rPr>
              <a:t>須確辨，</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馮</a:t>
            </a:r>
            <a:r>
              <a:rPr lang="zh-TW" altLang="en-US" dirty="0" smtClean="0">
                <a:latin typeface="標楷體" panose="03000509000000000000" pitchFamily="65" charset="-120"/>
                <a:ea typeface="標楷體" panose="03000509000000000000" pitchFamily="65" charset="-120"/>
              </a:rPr>
              <a:t>京作馬涼，莫怪筆和硯，</a:t>
            </a:r>
            <a:endParaRPr lang="en-US" altLang="zh-TW" dirty="0" smtClean="0">
              <a:latin typeface="標楷體" panose="03000509000000000000" pitchFamily="65" charset="-120"/>
              <a:ea typeface="標楷體" panose="03000509000000000000" pitchFamily="65" charset="-120"/>
            </a:endParaRPr>
          </a:p>
          <a:p>
            <a:pPr marL="0" indent="0">
              <a:buNone/>
            </a:pPr>
            <a:r>
              <a:rPr lang="zh-TW" altLang="en-US" dirty="0">
                <a:latin typeface="標楷體" panose="03000509000000000000" pitchFamily="65" charset="-120"/>
                <a:ea typeface="標楷體" panose="03000509000000000000" pitchFamily="65" charset="-120"/>
              </a:rPr>
              <a:t> </a:t>
            </a:r>
            <a:r>
              <a:rPr lang="zh-TW" altLang="en-US" dirty="0" smtClean="0">
                <a:latin typeface="標楷體" panose="03000509000000000000" pitchFamily="65" charset="-120"/>
                <a:ea typeface="標楷體" panose="03000509000000000000" pitchFamily="65" charset="-120"/>
              </a:rPr>
              <a:t> 範本知名帖，于書千字文，</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勤臨標準草，</a:t>
            </a:r>
            <a:r>
              <a:rPr lang="zh-TW" altLang="en-US" dirty="0">
                <a:latin typeface="標楷體" panose="03000509000000000000" pitchFamily="65" charset="-120"/>
                <a:ea typeface="標楷體" panose="03000509000000000000" pitchFamily="65" charset="-120"/>
              </a:rPr>
              <a:t>運</a:t>
            </a:r>
            <a:r>
              <a:rPr lang="zh-TW" altLang="en-US" dirty="0" smtClean="0">
                <a:latin typeface="標楷體" panose="03000509000000000000" pitchFamily="65" charset="-120"/>
                <a:ea typeface="標楷體" panose="03000509000000000000" pitchFamily="65" charset="-120"/>
              </a:rPr>
              <a:t>筆自通神！</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85540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956376" y="274638"/>
            <a:ext cx="730424" cy="5851525"/>
          </a:xfrm>
        </p:spPr>
        <p:txBody>
          <a:bodyPr>
            <a:normAutofit fontScale="90000"/>
          </a:bodyPr>
          <a:lstStyle/>
          <a:p>
            <a:r>
              <a:rPr lang="zh-TW" altLang="en-US" sz="2800" dirty="0" smtClean="0"/>
              <a:t>標準草書百韻千字歌訣白話釋文</a:t>
            </a:r>
            <a:r>
              <a:rPr lang="en-US" altLang="zh-TW" sz="2800" dirty="0" smtClean="0"/>
              <a:t/>
            </a:r>
            <a:br>
              <a:rPr lang="en-US" altLang="zh-TW" sz="2800" dirty="0" smtClean="0"/>
            </a:br>
            <a:endParaRPr lang="zh-TW" altLang="en-US" sz="2800" dirty="0"/>
          </a:p>
        </p:txBody>
      </p:sp>
      <p:sp>
        <p:nvSpPr>
          <p:cNvPr id="3" name="直排文字版面配置區 2"/>
          <p:cNvSpPr>
            <a:spLocks noGrp="1"/>
          </p:cNvSpPr>
          <p:nvPr>
            <p:ph type="body" orient="vert" idx="1"/>
          </p:nvPr>
        </p:nvSpPr>
        <p:spPr>
          <a:xfrm>
            <a:off x="457200" y="274638"/>
            <a:ext cx="7643192" cy="6250706"/>
          </a:xfrm>
        </p:spPr>
        <p:txBody>
          <a:bodyPr>
            <a:normAutofit fontScale="92500" lnSpcReduction="20000"/>
          </a:bodyPr>
          <a:lstStyle/>
          <a:p>
            <a:r>
              <a:rPr lang="zh-TW" altLang="en-US" sz="2400" dirty="0" smtClean="0"/>
              <a:t>學習草書怎會困難呢？</a:t>
            </a:r>
            <a:endParaRPr lang="en-US" altLang="zh-TW" sz="2400" dirty="0" smtClean="0"/>
          </a:p>
          <a:p>
            <a:r>
              <a:rPr lang="zh-TW" altLang="en-US" sz="2400" dirty="0" smtClean="0"/>
              <a:t>因為標準草書的部首符號已經彙編完成了；</a:t>
            </a:r>
            <a:endParaRPr lang="en-US" altLang="zh-TW" sz="2400" dirty="0" smtClean="0"/>
          </a:p>
          <a:p>
            <a:r>
              <a:rPr lang="zh-TW" altLang="en-US" sz="2400" dirty="0" smtClean="0"/>
              <a:t>標草字形既準確又美麗，</a:t>
            </a:r>
            <a:endParaRPr lang="en-US" altLang="zh-TW" sz="2400" dirty="0" smtClean="0"/>
          </a:p>
          <a:p>
            <a:r>
              <a:rPr lang="zh-TW" altLang="en-US" sz="2400" dirty="0" smtClean="0"/>
              <a:t>易識易寫又完全。</a:t>
            </a:r>
            <a:endParaRPr lang="en-US" altLang="zh-TW" sz="2400" dirty="0" smtClean="0"/>
          </a:p>
          <a:p>
            <a:endParaRPr lang="en-US" altLang="zh-TW" sz="2400" dirty="0" smtClean="0"/>
          </a:p>
          <a:p>
            <a:r>
              <a:rPr lang="zh-TW" altLang="en-US" sz="2400" dirty="0" smtClean="0"/>
              <a:t>字左</a:t>
            </a:r>
            <a:r>
              <a:rPr lang="en-US" altLang="zh-TW" sz="2400" dirty="0" smtClean="0"/>
              <a:t>｢</a:t>
            </a:r>
            <a:r>
              <a:rPr lang="zh-TW" altLang="en-US" sz="2400" dirty="0" smtClean="0"/>
              <a:t>阜</a:t>
            </a:r>
            <a:r>
              <a:rPr lang="en-US" altLang="zh-TW" sz="2400" dirty="0" smtClean="0"/>
              <a:t>｣</a:t>
            </a:r>
            <a:r>
              <a:rPr lang="zh-TW" altLang="en-US" sz="2400" dirty="0" smtClean="0"/>
              <a:t>、</a:t>
            </a:r>
            <a:r>
              <a:rPr lang="en-US" altLang="zh-TW" sz="2400" dirty="0" smtClean="0"/>
              <a:t>｢</a:t>
            </a:r>
            <a:r>
              <a:rPr lang="zh-TW" altLang="en-US" sz="2400" dirty="0" smtClean="0"/>
              <a:t>貝</a:t>
            </a:r>
            <a:r>
              <a:rPr lang="en-US" altLang="zh-TW" sz="2400" dirty="0" smtClean="0"/>
              <a:t>｣</a:t>
            </a:r>
            <a:r>
              <a:rPr lang="zh-TW" altLang="en-US" sz="2400" dirty="0" smtClean="0"/>
              <a:t>、</a:t>
            </a:r>
            <a:r>
              <a:rPr lang="en-US" altLang="zh-TW" sz="2400" dirty="0" smtClean="0"/>
              <a:t>｣</a:t>
            </a:r>
            <a:r>
              <a:rPr lang="zh-TW" altLang="en-US" sz="2400" dirty="0"/>
              <a:t>弓</a:t>
            </a:r>
            <a:r>
              <a:rPr lang="en-US" altLang="zh-TW" sz="2400" dirty="0" smtClean="0"/>
              <a:t>｣</a:t>
            </a:r>
            <a:r>
              <a:rPr lang="zh-TW" altLang="en-US" sz="2400" dirty="0" smtClean="0"/>
              <a:t>三個部首的草書符號為</a:t>
            </a:r>
            <a:r>
              <a:rPr lang="en-US" altLang="zh-TW" sz="2400" dirty="0" smtClean="0"/>
              <a:t>｢</a:t>
            </a:r>
            <a:r>
              <a:rPr lang="zh-TW" altLang="en-US" sz="2400" dirty="0" smtClean="0"/>
              <a:t>丁</a:t>
            </a:r>
            <a:r>
              <a:rPr lang="en-US" altLang="zh-TW" sz="2400" dirty="0" smtClean="0"/>
              <a:t>｣</a:t>
            </a:r>
            <a:r>
              <a:rPr lang="zh-TW" altLang="en-US" sz="2400" dirty="0" smtClean="0"/>
              <a:t>字的反向右鉤；</a:t>
            </a:r>
            <a:endParaRPr lang="en-US" altLang="zh-TW" sz="2400" dirty="0" smtClean="0"/>
          </a:p>
          <a:p>
            <a:r>
              <a:rPr lang="zh-TW" altLang="en-US" sz="2400" dirty="0" smtClean="0"/>
              <a:t>左旁</a:t>
            </a:r>
            <a:r>
              <a:rPr lang="en-US" altLang="zh-TW" sz="2400" dirty="0" smtClean="0"/>
              <a:t>｢</a:t>
            </a:r>
            <a:r>
              <a:rPr lang="zh-TW" altLang="en-US" sz="2400" dirty="0" smtClean="0"/>
              <a:t>示</a:t>
            </a:r>
            <a:r>
              <a:rPr lang="en-US" altLang="zh-TW" sz="2400" dirty="0" smtClean="0"/>
              <a:t>｣</a:t>
            </a:r>
            <a:r>
              <a:rPr lang="zh-TW" altLang="en-US" sz="2400" dirty="0" smtClean="0"/>
              <a:t>字符代表</a:t>
            </a:r>
            <a:r>
              <a:rPr lang="zh-TW" altLang="en-US" sz="2400" dirty="0"/>
              <a:t>部首</a:t>
            </a:r>
            <a:r>
              <a:rPr lang="en-US" altLang="zh-TW" sz="2400" dirty="0" smtClean="0"/>
              <a:t>｢</a:t>
            </a:r>
            <a:r>
              <a:rPr lang="zh-TW" altLang="en-US" sz="2400" dirty="0" smtClean="0"/>
              <a:t>衣</a:t>
            </a:r>
            <a:r>
              <a:rPr lang="en-US" altLang="zh-TW" sz="2400" dirty="0" smtClean="0"/>
              <a:t>｣</a:t>
            </a:r>
            <a:r>
              <a:rPr lang="zh-TW" altLang="en-US" sz="2400" dirty="0" smtClean="0"/>
              <a:t>、</a:t>
            </a:r>
            <a:r>
              <a:rPr lang="en-US" altLang="zh-TW" sz="2400" dirty="0" smtClean="0"/>
              <a:t>｢</a:t>
            </a:r>
            <a:r>
              <a:rPr lang="zh-TW" altLang="en-US" sz="2400" dirty="0" smtClean="0"/>
              <a:t>耳</a:t>
            </a:r>
            <a:r>
              <a:rPr lang="en-US" altLang="zh-TW" sz="2400" dirty="0" smtClean="0"/>
              <a:t>｣</a:t>
            </a:r>
            <a:r>
              <a:rPr lang="zh-TW" altLang="en-US" sz="2400" dirty="0" smtClean="0"/>
              <a:t>、</a:t>
            </a:r>
            <a:r>
              <a:rPr lang="en-US" altLang="zh-TW" sz="2400" dirty="0" smtClean="0"/>
              <a:t>｢</a:t>
            </a:r>
            <a:r>
              <a:rPr lang="zh-TW" altLang="en-US" sz="2400" dirty="0" smtClean="0"/>
              <a:t>身</a:t>
            </a:r>
            <a:r>
              <a:rPr lang="en-US" altLang="zh-TW" sz="2400" dirty="0" smtClean="0"/>
              <a:t>｣</a:t>
            </a:r>
            <a:r>
              <a:rPr lang="zh-TW" altLang="en-US" sz="2400" dirty="0" smtClean="0"/>
              <a:t>；</a:t>
            </a:r>
            <a:endParaRPr lang="en-US" altLang="zh-TW" sz="2400" dirty="0" smtClean="0"/>
          </a:p>
          <a:p>
            <a:r>
              <a:rPr lang="zh-TW" altLang="en-US" sz="2400" dirty="0" smtClean="0"/>
              <a:t>左旁</a:t>
            </a:r>
            <a:r>
              <a:rPr lang="en-US" altLang="zh-TW" sz="2400" dirty="0" smtClean="0"/>
              <a:t>｢</a:t>
            </a:r>
            <a:r>
              <a:rPr lang="zh-TW" altLang="en-US" sz="2400" dirty="0" smtClean="0"/>
              <a:t>朱</a:t>
            </a:r>
            <a:r>
              <a:rPr lang="en-US" altLang="zh-TW" sz="2400" dirty="0" smtClean="0"/>
              <a:t>｣</a:t>
            </a:r>
            <a:r>
              <a:rPr lang="zh-TW" altLang="en-US" sz="2400" dirty="0" smtClean="0"/>
              <a:t>字符代表</a:t>
            </a:r>
            <a:r>
              <a:rPr lang="zh-TW" altLang="en-US" sz="2400" dirty="0"/>
              <a:t>部首</a:t>
            </a:r>
            <a:r>
              <a:rPr lang="en-US" altLang="zh-TW" sz="2400" dirty="0" smtClean="0"/>
              <a:t>｢</a:t>
            </a:r>
            <a:r>
              <a:rPr lang="zh-TW" altLang="en-US" sz="2400" dirty="0" smtClean="0"/>
              <a:t>米</a:t>
            </a:r>
            <a:r>
              <a:rPr lang="en-US" altLang="zh-TW" sz="2400" dirty="0" smtClean="0"/>
              <a:t>｣</a:t>
            </a:r>
            <a:r>
              <a:rPr lang="zh-TW" altLang="en-US" sz="2400" dirty="0" smtClean="0"/>
              <a:t>、</a:t>
            </a:r>
            <a:r>
              <a:rPr lang="en-US" altLang="zh-TW" sz="2400" dirty="0" smtClean="0"/>
              <a:t>｢</a:t>
            </a:r>
            <a:r>
              <a:rPr lang="zh-TW" altLang="en-US" sz="2400" dirty="0" smtClean="0"/>
              <a:t>耒</a:t>
            </a:r>
            <a:r>
              <a:rPr lang="en-US" altLang="zh-TW" sz="2400" dirty="0" smtClean="0"/>
              <a:t>｣</a:t>
            </a:r>
            <a:r>
              <a:rPr lang="zh-TW" altLang="en-US" sz="2400" dirty="0" smtClean="0"/>
              <a:t>和</a:t>
            </a:r>
            <a:r>
              <a:rPr lang="en-US" altLang="zh-TW" sz="2400" dirty="0" smtClean="0"/>
              <a:t>｢</a:t>
            </a:r>
            <a:r>
              <a:rPr lang="zh-TW" altLang="en-US" sz="2400" dirty="0" smtClean="0"/>
              <a:t>半</a:t>
            </a:r>
            <a:r>
              <a:rPr lang="en-US" altLang="zh-TW" sz="2400" dirty="0" smtClean="0"/>
              <a:t>｣</a:t>
            </a:r>
            <a:r>
              <a:rPr lang="zh-TW" altLang="en-US" sz="2400" dirty="0" smtClean="0"/>
              <a:t>；</a:t>
            </a:r>
            <a:endParaRPr lang="en-US" altLang="zh-TW" sz="2400" dirty="0" smtClean="0"/>
          </a:p>
          <a:p>
            <a:r>
              <a:rPr lang="zh-TW" altLang="en-US" sz="2400" dirty="0" smtClean="0"/>
              <a:t>左</a:t>
            </a:r>
            <a:r>
              <a:rPr lang="en-US" altLang="zh-TW" sz="2400" dirty="0" smtClean="0"/>
              <a:t>｢</a:t>
            </a:r>
            <a:r>
              <a:rPr lang="zh-TW" altLang="en-US" sz="2400" dirty="0" smtClean="0"/>
              <a:t>足</a:t>
            </a:r>
            <a:r>
              <a:rPr lang="en-US" altLang="zh-TW" sz="2400" dirty="0" smtClean="0"/>
              <a:t>｣</a:t>
            </a:r>
            <a:r>
              <a:rPr lang="zh-TW" altLang="en-US" sz="2400" dirty="0" smtClean="0"/>
              <a:t>字符替代字左旁的</a:t>
            </a:r>
            <a:r>
              <a:rPr lang="en-US" altLang="zh-TW" sz="2400" dirty="0" smtClean="0"/>
              <a:t>｢</a:t>
            </a:r>
            <a:r>
              <a:rPr lang="zh-TW" altLang="en-US" sz="2400" dirty="0" smtClean="0"/>
              <a:t>云</a:t>
            </a:r>
            <a:r>
              <a:rPr lang="en-US" altLang="zh-TW" sz="2400" dirty="0" smtClean="0"/>
              <a:t>｣</a:t>
            </a:r>
            <a:r>
              <a:rPr lang="zh-TW" altLang="en-US" sz="2400" dirty="0" smtClean="0"/>
              <a:t>、</a:t>
            </a:r>
            <a:r>
              <a:rPr lang="en-US" altLang="zh-TW" sz="2400" dirty="0" smtClean="0"/>
              <a:t>｢</a:t>
            </a:r>
            <a:r>
              <a:rPr lang="zh-TW" altLang="en-US" sz="2400" dirty="0" smtClean="0"/>
              <a:t>亡</a:t>
            </a:r>
            <a:r>
              <a:rPr lang="en-US" altLang="zh-TW" sz="2400" dirty="0" smtClean="0"/>
              <a:t>｣</a:t>
            </a:r>
            <a:r>
              <a:rPr lang="zh-TW" altLang="en-US" sz="2400" dirty="0" smtClean="0"/>
              <a:t>、</a:t>
            </a:r>
            <a:r>
              <a:rPr lang="en-US" altLang="zh-TW" sz="2400" dirty="0" smtClean="0"/>
              <a:t>｢</a:t>
            </a:r>
            <a:r>
              <a:rPr lang="zh-TW" altLang="en-US" sz="2400" dirty="0" smtClean="0"/>
              <a:t>臣</a:t>
            </a:r>
            <a:r>
              <a:rPr lang="en-US" altLang="zh-TW" sz="2400" dirty="0" smtClean="0"/>
              <a:t>｣</a:t>
            </a:r>
            <a:r>
              <a:rPr lang="zh-TW" altLang="en-US" sz="2400" dirty="0" smtClean="0"/>
              <a:t>三個部首。</a:t>
            </a:r>
            <a:endParaRPr lang="en-US" altLang="zh-TW" sz="2400" dirty="0" smtClean="0"/>
          </a:p>
          <a:p>
            <a:endParaRPr lang="en-US" altLang="zh-TW" sz="2400" dirty="0" smtClean="0"/>
          </a:p>
          <a:p>
            <a:r>
              <a:rPr lang="en-US" altLang="zh-TW" sz="2400" dirty="0" smtClean="0"/>
              <a:t>｢</a:t>
            </a:r>
            <a:r>
              <a:rPr lang="zh-TW" altLang="en-US" sz="2400" dirty="0" smtClean="0"/>
              <a:t>走</a:t>
            </a:r>
            <a:r>
              <a:rPr lang="en-US" altLang="zh-TW" sz="2400" dirty="0" smtClean="0"/>
              <a:t>｣</a:t>
            </a:r>
            <a:r>
              <a:rPr lang="zh-TW" altLang="en-US" sz="2400" dirty="0" smtClean="0"/>
              <a:t>字符兼表字左旁的</a:t>
            </a:r>
            <a:r>
              <a:rPr lang="en-US" altLang="zh-TW" sz="2400" dirty="0" smtClean="0"/>
              <a:t>｢</a:t>
            </a:r>
            <a:r>
              <a:rPr lang="zh-TW" altLang="en-US" sz="2400" dirty="0" smtClean="0"/>
              <a:t>立</a:t>
            </a:r>
            <a:r>
              <a:rPr lang="en-US" altLang="zh-TW" sz="2400" dirty="0" smtClean="0"/>
              <a:t>｣</a:t>
            </a:r>
            <a:r>
              <a:rPr lang="zh-TW" altLang="en-US" sz="2400" dirty="0" smtClean="0"/>
              <a:t>、</a:t>
            </a:r>
            <a:r>
              <a:rPr lang="en-US" altLang="zh-TW" sz="2400" dirty="0" smtClean="0"/>
              <a:t>｢</a:t>
            </a:r>
            <a:r>
              <a:rPr lang="zh-TW" altLang="en-US" sz="2400" dirty="0" smtClean="0"/>
              <a:t>火</a:t>
            </a:r>
            <a:r>
              <a:rPr lang="en-US" altLang="zh-TW" sz="2400" dirty="0" smtClean="0"/>
              <a:t>｣</a:t>
            </a:r>
            <a:r>
              <a:rPr lang="zh-TW" altLang="en-US" sz="2400" dirty="0" smtClean="0"/>
              <a:t>、</a:t>
            </a:r>
            <a:r>
              <a:rPr lang="en-US" altLang="zh-TW" sz="2400" dirty="0" smtClean="0"/>
              <a:t>｢</a:t>
            </a:r>
            <a:r>
              <a:rPr lang="zh-TW" altLang="en-US" sz="2400" dirty="0" smtClean="0"/>
              <a:t>夫</a:t>
            </a:r>
            <a:r>
              <a:rPr lang="en-US" altLang="zh-TW" sz="2400" dirty="0" smtClean="0"/>
              <a:t>｣</a:t>
            </a:r>
            <a:r>
              <a:rPr lang="zh-TW" altLang="en-US" sz="2400" dirty="0" smtClean="0"/>
              <a:t>三字；</a:t>
            </a:r>
            <a:endParaRPr lang="en-US" altLang="zh-TW" sz="2400" dirty="0" smtClean="0"/>
          </a:p>
          <a:p>
            <a:r>
              <a:rPr lang="en-US" altLang="zh-TW" sz="2400" dirty="0" smtClean="0"/>
              <a:t>｢</a:t>
            </a:r>
            <a:r>
              <a:rPr lang="zh-TW" altLang="en-US" sz="2400" dirty="0" smtClean="0"/>
              <a:t>齒</a:t>
            </a:r>
            <a:r>
              <a:rPr lang="en-US" altLang="zh-TW" sz="2400" dirty="0" smtClean="0"/>
              <a:t>｣</a:t>
            </a:r>
            <a:r>
              <a:rPr lang="zh-TW" altLang="en-US" sz="2400" dirty="0" smtClean="0"/>
              <a:t>字符代字左旁的</a:t>
            </a:r>
            <a:r>
              <a:rPr lang="en-US" altLang="zh-TW" sz="2400" dirty="0" smtClean="0"/>
              <a:t>｢</a:t>
            </a:r>
            <a:r>
              <a:rPr lang="zh-TW" altLang="en-US" sz="2400" dirty="0" smtClean="0"/>
              <a:t>黹</a:t>
            </a:r>
            <a:r>
              <a:rPr lang="en-US" altLang="zh-TW" sz="2400" dirty="0" smtClean="0"/>
              <a:t>｣</a:t>
            </a:r>
            <a:r>
              <a:rPr lang="zh-TW" altLang="en-US" sz="2400" dirty="0" smtClean="0"/>
              <a:t>和</a:t>
            </a:r>
            <a:r>
              <a:rPr lang="en-US" altLang="zh-TW" sz="2400" dirty="0" smtClean="0"/>
              <a:t>｢</a:t>
            </a:r>
            <a:r>
              <a:rPr lang="zh-TW" altLang="en-US" sz="2400" dirty="0" smtClean="0"/>
              <a:t>啚</a:t>
            </a:r>
            <a:r>
              <a:rPr lang="en-US" altLang="zh-TW" sz="2400" dirty="0" smtClean="0"/>
              <a:t>｣</a:t>
            </a:r>
            <a:r>
              <a:rPr lang="zh-TW" altLang="en-US" sz="2400" dirty="0"/>
              <a:t>；</a:t>
            </a:r>
            <a:endParaRPr lang="en-US" altLang="zh-TW" sz="2400" dirty="0" smtClean="0"/>
          </a:p>
          <a:p>
            <a:r>
              <a:rPr lang="en-US" altLang="zh-TW" sz="2400" dirty="0" smtClean="0"/>
              <a:t>｢</a:t>
            </a:r>
            <a:r>
              <a:rPr lang="zh-TW" altLang="en-US" sz="2400" dirty="0" smtClean="0"/>
              <a:t>桑</a:t>
            </a:r>
            <a:r>
              <a:rPr lang="en-US" altLang="zh-TW" sz="2400" dirty="0" smtClean="0"/>
              <a:t>｣</a:t>
            </a:r>
            <a:r>
              <a:rPr lang="zh-TW" altLang="en-US" sz="2400" dirty="0" smtClean="0"/>
              <a:t>字符為</a:t>
            </a:r>
            <a:r>
              <a:rPr lang="en-US" altLang="zh-TW" sz="2400" dirty="0" smtClean="0"/>
              <a:t>｢</a:t>
            </a:r>
            <a:r>
              <a:rPr lang="zh-TW" altLang="en-US" sz="2400" dirty="0" smtClean="0"/>
              <a:t>桑</a:t>
            </a:r>
            <a:r>
              <a:rPr lang="en-US" altLang="zh-TW" sz="2400" dirty="0" smtClean="0"/>
              <a:t>｣</a:t>
            </a:r>
            <a:r>
              <a:rPr lang="zh-TW" altLang="en-US" sz="2400" dirty="0" smtClean="0"/>
              <a:t>字和</a:t>
            </a:r>
            <a:r>
              <a:rPr lang="en-US" altLang="zh-TW" sz="2400" dirty="0"/>
              <a:t>｢</a:t>
            </a:r>
            <a:r>
              <a:rPr lang="zh-TW" altLang="en-US" sz="2400" dirty="0"/>
              <a:t>殺</a:t>
            </a:r>
            <a:r>
              <a:rPr lang="en-US" altLang="zh-TW" sz="2400" dirty="0" smtClean="0"/>
              <a:t>｣</a:t>
            </a:r>
            <a:r>
              <a:rPr lang="zh-TW" altLang="en-US" sz="2400" dirty="0" smtClean="0"/>
              <a:t>字的</a:t>
            </a:r>
            <a:r>
              <a:rPr lang="zh-TW" altLang="en-US" sz="2400" dirty="0"/>
              <a:t>左旁；</a:t>
            </a:r>
            <a:endParaRPr lang="en-US" altLang="zh-TW" sz="2400" dirty="0" smtClean="0"/>
          </a:p>
          <a:p>
            <a:r>
              <a:rPr lang="en-US" altLang="zh-TW" sz="2400" dirty="0" smtClean="0"/>
              <a:t>｢</a:t>
            </a:r>
            <a:r>
              <a:rPr lang="zh-TW" altLang="en-US" sz="2400" dirty="0" smtClean="0"/>
              <a:t>角</a:t>
            </a:r>
            <a:r>
              <a:rPr lang="en-US" altLang="zh-TW" sz="2400" dirty="0" smtClean="0"/>
              <a:t>｣</a:t>
            </a:r>
            <a:r>
              <a:rPr lang="zh-TW" altLang="en-US" sz="2400" dirty="0" smtClean="0"/>
              <a:t>字符成了</a:t>
            </a:r>
            <a:r>
              <a:rPr lang="en-US" altLang="zh-TW" sz="2400" dirty="0" smtClean="0"/>
              <a:t>｢</a:t>
            </a:r>
            <a:r>
              <a:rPr lang="zh-TW" altLang="en-US" sz="2400" dirty="0" smtClean="0"/>
              <a:t>殷</a:t>
            </a:r>
            <a:r>
              <a:rPr lang="en-US" altLang="zh-TW" sz="2400" dirty="0" smtClean="0"/>
              <a:t>｣</a:t>
            </a:r>
            <a:r>
              <a:rPr lang="zh-TW" altLang="en-US" sz="2400" dirty="0" smtClean="0"/>
              <a:t>的左旁和字左的</a:t>
            </a:r>
            <a:r>
              <a:rPr lang="en-US" altLang="zh-TW" sz="2400" dirty="0" smtClean="0"/>
              <a:t>｢</a:t>
            </a:r>
            <a:r>
              <a:rPr lang="zh-TW" altLang="en-US" sz="2400" dirty="0" smtClean="0"/>
              <a:t>孚</a:t>
            </a:r>
            <a:r>
              <a:rPr lang="en-US" altLang="zh-TW" sz="2400" dirty="0" smtClean="0"/>
              <a:t>｣</a:t>
            </a:r>
            <a:r>
              <a:rPr lang="zh-TW" altLang="en-US" sz="2400" dirty="0"/>
              <a:t>。</a:t>
            </a:r>
            <a:endParaRPr lang="en-US" altLang="zh-TW" sz="2400" dirty="0" smtClean="0"/>
          </a:p>
          <a:p>
            <a:endParaRPr lang="en-US" altLang="zh-TW" sz="2400" dirty="0" smtClean="0"/>
          </a:p>
          <a:p>
            <a:r>
              <a:rPr lang="zh-TW" altLang="en-US" sz="2400" dirty="0" smtClean="0"/>
              <a:t>一點一直向右鉤即係三點水；</a:t>
            </a:r>
            <a:endParaRPr lang="en-US" altLang="zh-TW" sz="2400" dirty="0" smtClean="0"/>
          </a:p>
          <a:p>
            <a:r>
              <a:rPr lang="zh-TW" altLang="en-US" sz="2400" dirty="0" smtClean="0"/>
              <a:t>沒有一點只有一直劃再向右鉤代表字左旁的部首</a:t>
            </a:r>
            <a:r>
              <a:rPr lang="en-US" altLang="zh-TW" sz="2400" dirty="0" smtClean="0"/>
              <a:t>｢</a:t>
            </a:r>
            <a:r>
              <a:rPr lang="zh-TW" altLang="en-US" sz="2400" dirty="0" smtClean="0"/>
              <a:t>單、雙人</a:t>
            </a:r>
            <a:r>
              <a:rPr lang="en-US" altLang="zh-TW" sz="2400" dirty="0" smtClean="0"/>
              <a:t>｣</a:t>
            </a:r>
            <a:r>
              <a:rPr lang="zh-TW" altLang="en-US" sz="2400" dirty="0" smtClean="0"/>
              <a:t>和</a:t>
            </a:r>
            <a:r>
              <a:rPr lang="en-US" altLang="zh-TW" sz="2400" dirty="0" smtClean="0"/>
              <a:t>｢</a:t>
            </a:r>
            <a:r>
              <a:rPr lang="zh-TW" altLang="en-US" sz="2400" dirty="0" smtClean="0"/>
              <a:t>言</a:t>
            </a:r>
            <a:r>
              <a:rPr lang="en-US" altLang="zh-TW" sz="2400" dirty="0" smtClean="0"/>
              <a:t>｣</a:t>
            </a:r>
            <a:r>
              <a:rPr lang="zh-TW" altLang="en-US" sz="2400" dirty="0" smtClean="0"/>
              <a:t>字；</a:t>
            </a:r>
            <a:endParaRPr lang="en-US" altLang="zh-TW" sz="2400" dirty="0" smtClean="0"/>
          </a:p>
          <a:p>
            <a:r>
              <a:rPr lang="en-US" altLang="zh-TW" sz="2400" dirty="0" smtClean="0"/>
              <a:t>｢</a:t>
            </a:r>
            <a:r>
              <a:rPr lang="zh-TW" altLang="en-US" sz="2400" dirty="0" smtClean="0"/>
              <a:t>月</a:t>
            </a:r>
            <a:r>
              <a:rPr lang="en-US" altLang="zh-TW" sz="2400" dirty="0" smtClean="0"/>
              <a:t>｣</a:t>
            </a:r>
            <a:r>
              <a:rPr lang="zh-TW" altLang="en-US" sz="2400" dirty="0" smtClean="0"/>
              <a:t>字符代表字左旁的</a:t>
            </a:r>
            <a:r>
              <a:rPr lang="en-US" altLang="zh-TW" sz="2400" dirty="0" smtClean="0"/>
              <a:t>｢</a:t>
            </a:r>
            <a:r>
              <a:rPr lang="zh-TW" altLang="en-US" sz="2400" dirty="0" smtClean="0"/>
              <a:t>舟</a:t>
            </a:r>
            <a:r>
              <a:rPr lang="en-US" altLang="zh-TW" sz="2400" dirty="0" smtClean="0"/>
              <a:t>｣</a:t>
            </a:r>
            <a:r>
              <a:rPr lang="zh-TW" altLang="en-US" sz="2400" dirty="0" smtClean="0"/>
              <a:t>、</a:t>
            </a:r>
            <a:r>
              <a:rPr lang="en-US" altLang="zh-TW" sz="2400" dirty="0" smtClean="0"/>
              <a:t>｢</a:t>
            </a:r>
            <a:r>
              <a:rPr lang="zh-TW" altLang="en-US" sz="2400" dirty="0" smtClean="0"/>
              <a:t>月</a:t>
            </a:r>
            <a:r>
              <a:rPr lang="en-US" altLang="zh-TW" sz="2400" dirty="0" smtClean="0"/>
              <a:t>｣</a:t>
            </a:r>
            <a:r>
              <a:rPr lang="zh-TW" altLang="en-US" sz="2400" dirty="0" smtClean="0"/>
              <a:t>和</a:t>
            </a:r>
            <a:r>
              <a:rPr lang="en-US" altLang="zh-TW" sz="2400" dirty="0" smtClean="0"/>
              <a:t>｢</a:t>
            </a:r>
            <a:r>
              <a:rPr lang="zh-TW" altLang="en-US" sz="2400" dirty="0" smtClean="0"/>
              <a:t>肉</a:t>
            </a:r>
            <a:r>
              <a:rPr lang="en-US" altLang="zh-TW" sz="2400" dirty="0" smtClean="0"/>
              <a:t>｣</a:t>
            </a:r>
            <a:r>
              <a:rPr lang="zh-TW" altLang="en-US" sz="2400" dirty="0" smtClean="0"/>
              <a:t>。</a:t>
            </a:r>
            <a:endParaRPr lang="en-US" altLang="zh-TW" sz="2400" dirty="0" smtClean="0"/>
          </a:p>
          <a:p>
            <a:r>
              <a:rPr lang="en-US" altLang="zh-TW" sz="2400" dirty="0" smtClean="0"/>
              <a:t>｢</a:t>
            </a:r>
            <a:r>
              <a:rPr lang="zh-TW" altLang="en-US" sz="2400" dirty="0" smtClean="0"/>
              <a:t>日</a:t>
            </a:r>
            <a:r>
              <a:rPr lang="en-US" altLang="zh-TW" sz="2400" dirty="0" smtClean="0"/>
              <a:t>｣</a:t>
            </a:r>
            <a:r>
              <a:rPr lang="zh-TW" altLang="en-US" sz="2400" dirty="0" smtClean="0"/>
              <a:t>字符表示字左旁的</a:t>
            </a:r>
            <a:r>
              <a:rPr lang="en-US" altLang="zh-TW" sz="2400" dirty="0" smtClean="0"/>
              <a:t>｢</a:t>
            </a:r>
            <a:r>
              <a:rPr lang="zh-TW" altLang="en-US" sz="2400" dirty="0" smtClean="0"/>
              <a:t>白</a:t>
            </a:r>
            <a:r>
              <a:rPr lang="en-US" altLang="zh-TW" sz="2400" dirty="0" smtClean="0"/>
              <a:t>｣</a:t>
            </a:r>
            <a:r>
              <a:rPr lang="zh-TW" altLang="en-US" sz="2400" dirty="0" smtClean="0"/>
              <a:t>、</a:t>
            </a:r>
            <a:r>
              <a:rPr lang="en-US" altLang="zh-TW" sz="2400" dirty="0" smtClean="0"/>
              <a:t>｢</a:t>
            </a:r>
            <a:r>
              <a:rPr lang="zh-TW" altLang="en-US" sz="2400" dirty="0" smtClean="0"/>
              <a:t>目</a:t>
            </a:r>
            <a:r>
              <a:rPr lang="en-US" altLang="zh-TW" sz="2400" dirty="0" smtClean="0"/>
              <a:t>｣</a:t>
            </a:r>
            <a:r>
              <a:rPr lang="zh-TW" altLang="en-US" sz="2400" dirty="0" smtClean="0"/>
              <a:t>與</a:t>
            </a:r>
            <a:r>
              <a:rPr lang="en-US" altLang="zh-TW" sz="2400" dirty="0" smtClean="0"/>
              <a:t>｢</a:t>
            </a:r>
            <a:r>
              <a:rPr lang="zh-TW" altLang="en-US" sz="2400" dirty="0" smtClean="0"/>
              <a:t>田</a:t>
            </a:r>
            <a:r>
              <a:rPr lang="en-US" altLang="zh-TW" sz="2400" dirty="0" smtClean="0"/>
              <a:t>｣</a:t>
            </a:r>
            <a:r>
              <a:rPr lang="zh-TW" altLang="en-US" sz="2400" dirty="0" smtClean="0"/>
              <a:t>三字。</a:t>
            </a:r>
            <a:endParaRPr lang="zh-TW" altLang="en-US" sz="2400" dirty="0"/>
          </a:p>
        </p:txBody>
      </p:sp>
    </p:spTree>
    <p:extLst>
      <p:ext uri="{BB962C8B-B14F-4D97-AF65-F5344CB8AC3E}">
        <p14:creationId xmlns:p14="http://schemas.microsoft.com/office/powerpoint/2010/main" val="2078229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flipH="1">
            <a:off x="9098280" y="274638"/>
            <a:ext cx="45719" cy="5851525"/>
          </a:xfrm>
        </p:spPr>
        <p:txBody>
          <a:bodyPr>
            <a:normAutofit fontScale="90000"/>
          </a:bodyPr>
          <a:lstStyle/>
          <a:p>
            <a:endParaRPr lang="zh-TW" altLang="en-US" dirty="0"/>
          </a:p>
        </p:txBody>
      </p:sp>
      <p:sp>
        <p:nvSpPr>
          <p:cNvPr id="3" name="直排文字版面配置區 2"/>
          <p:cNvSpPr>
            <a:spLocks noGrp="1"/>
          </p:cNvSpPr>
          <p:nvPr>
            <p:ph type="body" orient="vert" idx="1"/>
          </p:nvPr>
        </p:nvSpPr>
        <p:spPr>
          <a:xfrm>
            <a:off x="323528" y="274638"/>
            <a:ext cx="8568952" cy="6394722"/>
          </a:xfrm>
        </p:spPr>
        <p:txBody>
          <a:bodyPr>
            <a:normAutofit/>
          </a:bodyPr>
          <a:lstStyle/>
          <a:p>
            <a:pPr marL="0" indent="0">
              <a:buNone/>
            </a:pPr>
            <a:endParaRPr lang="en-US" altLang="zh-TW" sz="2400" dirty="0" smtClean="0"/>
          </a:p>
          <a:p>
            <a:pPr marL="0" indent="0">
              <a:buNone/>
            </a:pPr>
            <a:r>
              <a:rPr lang="en-US" altLang="zh-TW" sz="2400" dirty="0" smtClean="0"/>
              <a:t>｢</a:t>
            </a:r>
            <a:r>
              <a:rPr lang="zh-TW" altLang="en-US" sz="2400" dirty="0" smtClean="0"/>
              <a:t>武</a:t>
            </a:r>
            <a:r>
              <a:rPr lang="en-US" altLang="zh-TW" sz="2400" dirty="0" smtClean="0"/>
              <a:t>｣</a:t>
            </a:r>
            <a:r>
              <a:rPr lang="zh-TW" altLang="en-US" sz="2400" dirty="0" smtClean="0"/>
              <a:t>字符用於字左的</a:t>
            </a:r>
            <a:r>
              <a:rPr lang="en-US" altLang="zh-TW" sz="2400" dirty="0" smtClean="0"/>
              <a:t>｢</a:t>
            </a:r>
            <a:r>
              <a:rPr lang="zh-TW" altLang="en-US" sz="2400" dirty="0" smtClean="0"/>
              <a:t>圭</a:t>
            </a:r>
            <a:r>
              <a:rPr lang="en-US" altLang="zh-TW" sz="2400" dirty="0" smtClean="0"/>
              <a:t>｣</a:t>
            </a:r>
            <a:r>
              <a:rPr lang="zh-TW" altLang="en-US" sz="2400" dirty="0" smtClean="0"/>
              <a:t>、</a:t>
            </a:r>
            <a:r>
              <a:rPr lang="en-US" altLang="zh-TW" sz="2400" dirty="0" smtClean="0"/>
              <a:t>｢</a:t>
            </a:r>
            <a:r>
              <a:rPr lang="zh-TW" altLang="en-US" sz="2400" dirty="0" smtClean="0"/>
              <a:t>番</a:t>
            </a:r>
            <a:r>
              <a:rPr lang="en-US" altLang="zh-TW" sz="2400" dirty="0" smtClean="0"/>
              <a:t>｣</a:t>
            </a:r>
            <a:r>
              <a:rPr lang="zh-TW" altLang="en-US" sz="2400" dirty="0" smtClean="0"/>
              <a:t>、</a:t>
            </a:r>
            <a:r>
              <a:rPr lang="en-US" altLang="zh-TW" sz="2400" dirty="0" smtClean="0"/>
              <a:t>｢</a:t>
            </a:r>
            <a:r>
              <a:rPr lang="zh-TW" altLang="en-US" sz="2400" dirty="0" smtClean="0"/>
              <a:t>重</a:t>
            </a:r>
            <a:r>
              <a:rPr lang="en-US" altLang="zh-TW" sz="2400" dirty="0" smtClean="0"/>
              <a:t>｣</a:t>
            </a:r>
            <a:r>
              <a:rPr lang="zh-TW" altLang="en-US" sz="2400" dirty="0" smtClean="0"/>
              <a:t>；</a:t>
            </a:r>
            <a:endParaRPr lang="en-US" altLang="zh-TW" sz="2400" dirty="0" smtClean="0"/>
          </a:p>
          <a:p>
            <a:pPr marL="0" indent="0">
              <a:buNone/>
            </a:pPr>
            <a:r>
              <a:rPr lang="en-US" altLang="zh-TW" sz="2400" dirty="0" smtClean="0"/>
              <a:t>｢</a:t>
            </a:r>
            <a:r>
              <a:rPr lang="zh-TW" altLang="en-US" sz="2400" dirty="0" smtClean="0"/>
              <a:t>提手</a:t>
            </a:r>
            <a:r>
              <a:rPr lang="en-US" altLang="zh-TW" sz="2400" dirty="0" smtClean="0"/>
              <a:t>｣</a:t>
            </a:r>
            <a:r>
              <a:rPr lang="zh-TW" altLang="en-US" sz="2400" dirty="0" smtClean="0"/>
              <a:t>符則用以取代字左的</a:t>
            </a:r>
            <a:r>
              <a:rPr lang="en-US" altLang="zh-TW" sz="2400" dirty="0" smtClean="0"/>
              <a:t>｢</a:t>
            </a:r>
            <a:r>
              <a:rPr lang="zh-TW" altLang="en-US" sz="2400" dirty="0" smtClean="0"/>
              <a:t>片</a:t>
            </a:r>
            <a:r>
              <a:rPr lang="en-US" altLang="zh-TW" sz="2400" dirty="0" smtClean="0"/>
              <a:t>｣</a:t>
            </a:r>
            <a:r>
              <a:rPr lang="zh-TW" altLang="en-US" sz="2400" dirty="0" smtClean="0"/>
              <a:t>、</a:t>
            </a:r>
            <a:r>
              <a:rPr lang="en-US" altLang="zh-TW" sz="2400" dirty="0" smtClean="0"/>
              <a:t>｢</a:t>
            </a:r>
            <a:r>
              <a:rPr lang="zh-TW" altLang="en-US" sz="2400" dirty="0" smtClean="0"/>
              <a:t>幸</a:t>
            </a:r>
            <a:r>
              <a:rPr lang="en-US" altLang="zh-TW" sz="2400" dirty="0" smtClean="0"/>
              <a:t>｣</a:t>
            </a:r>
            <a:r>
              <a:rPr lang="zh-TW" altLang="en-US" sz="2400" dirty="0" smtClean="0"/>
              <a:t>、</a:t>
            </a:r>
            <a:r>
              <a:rPr lang="en-US" altLang="zh-TW" sz="2400" dirty="0" smtClean="0"/>
              <a:t>｢</a:t>
            </a:r>
            <a:r>
              <a:rPr lang="zh-TW" altLang="en-US" sz="2400" dirty="0" smtClean="0"/>
              <a:t>方</a:t>
            </a:r>
            <a:r>
              <a:rPr lang="en-US" altLang="zh-TW" sz="2400" dirty="0" smtClean="0"/>
              <a:t>｣</a:t>
            </a:r>
            <a:r>
              <a:rPr lang="zh-TW" altLang="en-US" sz="2400" dirty="0" smtClean="0"/>
              <a:t>；</a:t>
            </a:r>
            <a:endParaRPr lang="en-US" altLang="zh-TW" sz="2400" dirty="0" smtClean="0"/>
          </a:p>
          <a:p>
            <a:pPr marL="0" indent="0">
              <a:buNone/>
            </a:pPr>
            <a:r>
              <a:rPr lang="zh-TW" altLang="en-US" sz="2400" dirty="0" smtClean="0"/>
              <a:t> 字左旁的</a:t>
            </a:r>
            <a:r>
              <a:rPr lang="en-US" altLang="zh-TW" sz="2400" dirty="0" smtClean="0"/>
              <a:t>｢</a:t>
            </a:r>
            <a:r>
              <a:rPr lang="zh-TW" altLang="en-US" sz="2400" dirty="0" smtClean="0"/>
              <a:t>京</a:t>
            </a:r>
            <a:r>
              <a:rPr lang="en-US" altLang="zh-TW" sz="2400" dirty="0" smtClean="0"/>
              <a:t>｣</a:t>
            </a:r>
            <a:r>
              <a:rPr lang="zh-TW" altLang="en-US" sz="2400" dirty="0" smtClean="0"/>
              <a:t>、</a:t>
            </a:r>
            <a:r>
              <a:rPr lang="en-US" altLang="zh-TW" sz="2400" dirty="0" smtClean="0"/>
              <a:t>｢</a:t>
            </a:r>
            <a:r>
              <a:rPr lang="zh-TW" altLang="en-US" sz="2400" dirty="0" smtClean="0"/>
              <a:t>矛</a:t>
            </a:r>
            <a:r>
              <a:rPr lang="en-US" altLang="zh-TW" sz="2400" dirty="0" smtClean="0"/>
              <a:t>｣</a:t>
            </a:r>
            <a:r>
              <a:rPr lang="zh-TW" altLang="en-US" sz="2400" dirty="0" smtClean="0"/>
              <a:t>和</a:t>
            </a:r>
            <a:r>
              <a:rPr lang="en-US" altLang="zh-TW" sz="2400" dirty="0" smtClean="0"/>
              <a:t>｢</a:t>
            </a:r>
            <a:r>
              <a:rPr lang="zh-TW" altLang="en-US" sz="2400" dirty="0" smtClean="0"/>
              <a:t>車</a:t>
            </a:r>
            <a:r>
              <a:rPr lang="en-US" altLang="zh-TW" sz="2400" dirty="0" smtClean="0"/>
              <a:t>｣</a:t>
            </a:r>
            <a:r>
              <a:rPr lang="zh-TW" altLang="en-US" sz="2400" dirty="0" smtClean="0"/>
              <a:t>皆可用</a:t>
            </a:r>
            <a:r>
              <a:rPr lang="en-US" altLang="zh-TW" sz="2400" dirty="0" smtClean="0"/>
              <a:t>｢</a:t>
            </a:r>
            <a:r>
              <a:rPr lang="zh-TW" altLang="en-US" sz="2400" dirty="0" smtClean="0"/>
              <a:t>享</a:t>
            </a:r>
            <a:r>
              <a:rPr lang="en-US" altLang="zh-TW" sz="2400" dirty="0" smtClean="0"/>
              <a:t>｣</a:t>
            </a:r>
            <a:r>
              <a:rPr lang="zh-TW" altLang="en-US" sz="2400" dirty="0" smtClean="0"/>
              <a:t>字符代；</a:t>
            </a:r>
            <a:endParaRPr lang="en-US" altLang="zh-TW" sz="2400" dirty="0" smtClean="0"/>
          </a:p>
          <a:p>
            <a:pPr marL="0" indent="0">
              <a:buNone/>
            </a:pPr>
            <a:r>
              <a:rPr lang="en-US" altLang="zh-TW" sz="2400" dirty="0" smtClean="0"/>
              <a:t>｢</a:t>
            </a:r>
            <a:r>
              <a:rPr lang="zh-TW" altLang="en-US" sz="2400" dirty="0" smtClean="0"/>
              <a:t>忄</a:t>
            </a:r>
            <a:r>
              <a:rPr lang="en-US" altLang="zh-TW" sz="2400" dirty="0" smtClean="0"/>
              <a:t>｣</a:t>
            </a:r>
            <a:r>
              <a:rPr lang="zh-TW" altLang="en-US" sz="2400" dirty="0" smtClean="0"/>
              <a:t>符用之取代字左的</a:t>
            </a:r>
            <a:r>
              <a:rPr lang="en-US" altLang="zh-TW" sz="2400" dirty="0" smtClean="0"/>
              <a:t>｢</a:t>
            </a:r>
            <a:r>
              <a:rPr lang="zh-TW" altLang="en-US" sz="2400" dirty="0" smtClean="0"/>
              <a:t>忄</a:t>
            </a:r>
            <a:r>
              <a:rPr lang="en-US" altLang="zh-TW" sz="2400" dirty="0" smtClean="0"/>
              <a:t>｣</a:t>
            </a:r>
            <a:r>
              <a:rPr lang="zh-TW" altLang="en-US" sz="2400" dirty="0" smtClean="0"/>
              <a:t>、和</a:t>
            </a:r>
            <a:r>
              <a:rPr lang="en-US" altLang="zh-TW" sz="2400" dirty="0" smtClean="0"/>
              <a:t>｢</a:t>
            </a:r>
            <a:r>
              <a:rPr lang="zh-TW" altLang="en-US" sz="2400" dirty="0" smtClean="0"/>
              <a:t>爿</a:t>
            </a:r>
            <a:r>
              <a:rPr lang="en-US" altLang="zh-TW" sz="2400" dirty="0" smtClean="0"/>
              <a:t>｣</a:t>
            </a:r>
            <a:r>
              <a:rPr lang="zh-TW" altLang="en-US" sz="2400" dirty="0"/>
              <a:t>。</a:t>
            </a:r>
            <a:endParaRPr lang="en-US" altLang="zh-TW" sz="2400" dirty="0" smtClean="0"/>
          </a:p>
          <a:p>
            <a:pPr marL="0" indent="0">
              <a:buNone/>
            </a:pPr>
            <a:endParaRPr lang="en-US" altLang="zh-TW" sz="2400" dirty="0" smtClean="0"/>
          </a:p>
          <a:p>
            <a:pPr marL="0" indent="0">
              <a:buNone/>
            </a:pPr>
            <a:r>
              <a:rPr lang="en-US" altLang="zh-TW" sz="2400" dirty="0" smtClean="0"/>
              <a:t>｢</a:t>
            </a:r>
            <a:r>
              <a:rPr lang="zh-TW" altLang="en-US" sz="2400" dirty="0" smtClean="0"/>
              <a:t>牙</a:t>
            </a:r>
            <a:r>
              <a:rPr lang="en-US" altLang="zh-TW" sz="2400" dirty="0" smtClean="0"/>
              <a:t>｣</a:t>
            </a:r>
            <a:r>
              <a:rPr lang="zh-TW" altLang="en-US" sz="2400" dirty="0" smtClean="0"/>
              <a:t>符將字左的</a:t>
            </a:r>
            <a:r>
              <a:rPr lang="en-US" altLang="zh-TW" sz="2400" dirty="0" smtClean="0"/>
              <a:t>｢</a:t>
            </a:r>
            <a:r>
              <a:rPr lang="zh-TW" altLang="en-US" sz="2400" dirty="0" smtClean="0"/>
              <a:t>牙</a:t>
            </a:r>
            <a:r>
              <a:rPr lang="en-US" altLang="zh-TW" sz="2400" dirty="0" smtClean="0"/>
              <a:t>｣</a:t>
            </a:r>
            <a:r>
              <a:rPr lang="zh-TW" altLang="en-US" sz="2400" dirty="0" smtClean="0"/>
              <a:t>和</a:t>
            </a:r>
            <a:r>
              <a:rPr lang="en-US" altLang="zh-TW" sz="2400" dirty="0" smtClean="0"/>
              <a:t>｢</a:t>
            </a:r>
            <a:r>
              <a:rPr lang="zh-TW" altLang="en-US" sz="2400" dirty="0" smtClean="0"/>
              <a:t>亲</a:t>
            </a:r>
            <a:r>
              <a:rPr lang="en-US" altLang="zh-TW" sz="2400" dirty="0" smtClean="0"/>
              <a:t>｣</a:t>
            </a:r>
            <a:r>
              <a:rPr lang="zh-TW" altLang="en-US" sz="2400" dirty="0" smtClean="0"/>
              <a:t>當成一夥取代；</a:t>
            </a:r>
            <a:endParaRPr lang="en-US" altLang="zh-TW" sz="2400" dirty="0" smtClean="0"/>
          </a:p>
          <a:p>
            <a:pPr marL="0" indent="0">
              <a:buNone/>
            </a:pPr>
            <a:r>
              <a:rPr lang="en-US" altLang="zh-TW" sz="2400" dirty="0"/>
              <a:t>｢</a:t>
            </a:r>
            <a:r>
              <a:rPr lang="zh-TW" altLang="en-US" sz="2400" dirty="0" smtClean="0"/>
              <a:t>扁</a:t>
            </a:r>
            <a:r>
              <a:rPr lang="en-US" altLang="zh-TW" sz="2400" dirty="0" smtClean="0"/>
              <a:t>｣</a:t>
            </a:r>
            <a:r>
              <a:rPr lang="zh-TW" altLang="en-US" sz="2400" dirty="0" smtClean="0"/>
              <a:t>字符可替代</a:t>
            </a:r>
            <a:r>
              <a:rPr lang="en-US" altLang="zh-TW" sz="2400" dirty="0" smtClean="0"/>
              <a:t>｢</a:t>
            </a:r>
            <a:r>
              <a:rPr lang="zh-TW" altLang="en-US" sz="2400" dirty="0" smtClean="0"/>
              <a:t>嗣</a:t>
            </a:r>
            <a:r>
              <a:rPr lang="en-US" altLang="zh-TW" sz="2400" dirty="0" smtClean="0"/>
              <a:t>｣</a:t>
            </a:r>
            <a:r>
              <a:rPr lang="zh-TW" altLang="en-US" sz="2400" dirty="0" smtClean="0"/>
              <a:t>字和</a:t>
            </a:r>
            <a:r>
              <a:rPr lang="en-US" altLang="zh-TW" sz="2400" dirty="0" smtClean="0"/>
              <a:t>｢</a:t>
            </a:r>
            <a:r>
              <a:rPr lang="zh-TW" altLang="en-US" sz="2400" dirty="0" smtClean="0"/>
              <a:t>廠</a:t>
            </a:r>
            <a:r>
              <a:rPr lang="en-US" altLang="zh-TW" sz="2400" dirty="0" smtClean="0"/>
              <a:t>｣</a:t>
            </a:r>
            <a:r>
              <a:rPr lang="zh-TW" altLang="en-US" sz="2400" dirty="0" smtClean="0"/>
              <a:t>字的左旁；</a:t>
            </a:r>
            <a:endParaRPr lang="en-US" altLang="zh-TW" sz="2400" dirty="0" smtClean="0"/>
          </a:p>
          <a:p>
            <a:pPr marL="0" indent="0">
              <a:buNone/>
            </a:pPr>
            <a:r>
              <a:rPr lang="en-US" altLang="zh-TW" sz="2400" dirty="0" smtClean="0"/>
              <a:t>｢</a:t>
            </a:r>
            <a:r>
              <a:rPr lang="zh-TW" altLang="en-US" sz="2400" dirty="0" smtClean="0"/>
              <a:t>首</a:t>
            </a:r>
            <a:r>
              <a:rPr lang="en-US" altLang="zh-TW" sz="2400" dirty="0" smtClean="0"/>
              <a:t>｣</a:t>
            </a:r>
            <a:r>
              <a:rPr lang="zh-TW" altLang="en-US" sz="2400" dirty="0" smtClean="0"/>
              <a:t>符可當字左旁的</a:t>
            </a:r>
            <a:r>
              <a:rPr lang="en-US" altLang="zh-TW" sz="2400" dirty="0" smtClean="0"/>
              <a:t>｢</a:t>
            </a:r>
            <a:r>
              <a:rPr lang="zh-TW" altLang="en-US" sz="2400" dirty="0" smtClean="0"/>
              <a:t>酋</a:t>
            </a:r>
            <a:r>
              <a:rPr lang="en-US" altLang="zh-TW" sz="2400" dirty="0" smtClean="0"/>
              <a:t>｣</a:t>
            </a:r>
            <a:r>
              <a:rPr lang="zh-TW" altLang="en-US" sz="2400" dirty="0" smtClean="0"/>
              <a:t>、</a:t>
            </a:r>
            <a:r>
              <a:rPr lang="en-US" altLang="zh-TW" sz="2400" dirty="0" smtClean="0"/>
              <a:t>｢</a:t>
            </a:r>
            <a:r>
              <a:rPr lang="zh-TW" altLang="en-US" sz="2400" dirty="0" smtClean="0"/>
              <a:t>谷</a:t>
            </a:r>
            <a:r>
              <a:rPr lang="en-US" altLang="zh-TW" sz="2400" dirty="0" smtClean="0"/>
              <a:t>｣</a:t>
            </a:r>
            <a:r>
              <a:rPr lang="zh-TW" altLang="en-US" sz="2400" dirty="0" smtClean="0"/>
              <a:t>和</a:t>
            </a:r>
            <a:r>
              <a:rPr lang="en-US" altLang="zh-TW" sz="2400" dirty="0" smtClean="0"/>
              <a:t>｢</a:t>
            </a:r>
            <a:r>
              <a:rPr lang="zh-TW" altLang="en-US" sz="2400" dirty="0" smtClean="0"/>
              <a:t>号</a:t>
            </a:r>
            <a:r>
              <a:rPr lang="en-US" altLang="zh-TW" sz="2400" dirty="0" smtClean="0"/>
              <a:t>｣</a:t>
            </a:r>
            <a:r>
              <a:rPr lang="zh-TW" altLang="en-US" sz="2400" dirty="0" smtClean="0"/>
              <a:t>；</a:t>
            </a:r>
            <a:endParaRPr lang="en-US" altLang="zh-TW" sz="2400" dirty="0" smtClean="0"/>
          </a:p>
          <a:p>
            <a:pPr marL="0" indent="0">
              <a:buNone/>
            </a:pPr>
            <a:r>
              <a:rPr lang="zh-TW" altLang="en-US" sz="2400" dirty="0"/>
              <a:t> </a:t>
            </a:r>
            <a:r>
              <a:rPr lang="zh-TW" altLang="en-US" sz="2400" dirty="0" smtClean="0"/>
              <a:t>字左旁</a:t>
            </a:r>
            <a:r>
              <a:rPr lang="en-US" altLang="zh-TW" sz="2400" dirty="0" smtClean="0"/>
              <a:t>｢</a:t>
            </a:r>
            <a:r>
              <a:rPr lang="zh-TW" altLang="en-US" sz="2400" dirty="0" smtClean="0"/>
              <a:t>區</a:t>
            </a:r>
            <a:r>
              <a:rPr lang="en-US" altLang="zh-TW" sz="2400" dirty="0" smtClean="0"/>
              <a:t>｣</a:t>
            </a:r>
            <a:r>
              <a:rPr lang="zh-TW" altLang="en-US" sz="2400" dirty="0" smtClean="0"/>
              <a:t>、</a:t>
            </a:r>
            <a:r>
              <a:rPr lang="en-US" altLang="zh-TW" sz="2400" dirty="0" smtClean="0"/>
              <a:t>｢</a:t>
            </a:r>
            <a:r>
              <a:rPr lang="zh-TW" altLang="en-US" sz="2400" dirty="0" smtClean="0"/>
              <a:t>至</a:t>
            </a:r>
            <a:r>
              <a:rPr lang="en-US" altLang="zh-TW" sz="2400" dirty="0" smtClean="0"/>
              <a:t>｣</a:t>
            </a:r>
            <a:r>
              <a:rPr lang="zh-TW" altLang="en-US" sz="2400" dirty="0" smtClean="0"/>
              <a:t>、</a:t>
            </a:r>
            <a:r>
              <a:rPr lang="en-US" altLang="zh-TW" sz="2400" dirty="0" smtClean="0"/>
              <a:t>｢</a:t>
            </a:r>
            <a:r>
              <a:rPr lang="zh-TW" altLang="en-US" sz="2400" dirty="0" smtClean="0"/>
              <a:t>虽</a:t>
            </a:r>
            <a:r>
              <a:rPr lang="en-US" altLang="zh-TW" sz="2400" dirty="0" smtClean="0"/>
              <a:t>｣</a:t>
            </a:r>
            <a:r>
              <a:rPr lang="zh-TW" altLang="en-US" sz="2400" dirty="0" smtClean="0"/>
              <a:t>都可用</a:t>
            </a:r>
            <a:r>
              <a:rPr lang="en-US" altLang="zh-TW" sz="2400" dirty="0" smtClean="0"/>
              <a:t>｢</a:t>
            </a:r>
            <a:r>
              <a:rPr lang="zh-TW" altLang="en-US" sz="2400" dirty="0" smtClean="0"/>
              <a:t>良</a:t>
            </a:r>
            <a:r>
              <a:rPr lang="en-US" altLang="zh-TW" sz="2400" dirty="0" smtClean="0"/>
              <a:t>｣</a:t>
            </a:r>
            <a:r>
              <a:rPr lang="zh-TW" altLang="en-US" sz="2400" dirty="0" smtClean="0"/>
              <a:t>字符代之。</a:t>
            </a:r>
            <a:endParaRPr lang="en-US" altLang="zh-TW" sz="2400" dirty="0" smtClean="0"/>
          </a:p>
          <a:p>
            <a:pPr marL="0" indent="0">
              <a:buNone/>
            </a:pPr>
            <a:endParaRPr lang="en-US" altLang="zh-TW" sz="2400" dirty="0"/>
          </a:p>
          <a:p>
            <a:pPr marL="0" indent="0">
              <a:buNone/>
            </a:pPr>
            <a:r>
              <a:rPr lang="zh-TW" altLang="en-US" sz="2400" dirty="0" smtClean="0"/>
              <a:t> 字左旁的</a:t>
            </a:r>
            <a:r>
              <a:rPr lang="en-US" altLang="zh-TW" sz="2400" dirty="0" smtClean="0"/>
              <a:t>｢</a:t>
            </a:r>
            <a:r>
              <a:rPr lang="zh-TW" altLang="en-US" sz="2400" dirty="0" smtClean="0"/>
              <a:t>畐</a:t>
            </a:r>
            <a:r>
              <a:rPr lang="en-US" altLang="zh-TW" sz="2400" dirty="0" smtClean="0"/>
              <a:t>｣</a:t>
            </a:r>
            <a:r>
              <a:rPr lang="zh-TW" altLang="en-US" sz="2400" dirty="0" smtClean="0"/>
              <a:t>、</a:t>
            </a:r>
            <a:r>
              <a:rPr lang="en-US" altLang="zh-TW" sz="2400" dirty="0" smtClean="0"/>
              <a:t>｢</a:t>
            </a:r>
            <a:r>
              <a:rPr lang="zh-TW" altLang="en-US" sz="2400" dirty="0" smtClean="0"/>
              <a:t>鬲</a:t>
            </a:r>
            <a:r>
              <a:rPr lang="en-US" altLang="zh-TW" sz="2400" dirty="0" smtClean="0"/>
              <a:t>｣</a:t>
            </a:r>
            <a:r>
              <a:rPr lang="zh-TW" altLang="en-US" sz="2400" dirty="0" smtClean="0"/>
              <a:t>、</a:t>
            </a:r>
            <a:r>
              <a:rPr lang="en-US" altLang="zh-TW" sz="2400" dirty="0" smtClean="0"/>
              <a:t>｢</a:t>
            </a:r>
            <a:r>
              <a:rPr lang="zh-TW" altLang="en-US" sz="2400" dirty="0" smtClean="0"/>
              <a:t>芻</a:t>
            </a:r>
            <a:r>
              <a:rPr lang="en-US" altLang="zh-TW" sz="2400" dirty="0" smtClean="0"/>
              <a:t>｣</a:t>
            </a:r>
            <a:r>
              <a:rPr lang="zh-TW" altLang="en-US" sz="2400" dirty="0" smtClean="0"/>
              <a:t>、</a:t>
            </a:r>
            <a:r>
              <a:rPr lang="en-US" altLang="zh-TW" sz="2400" dirty="0" smtClean="0"/>
              <a:t>｢</a:t>
            </a:r>
            <a:r>
              <a:rPr lang="zh-TW" altLang="en-US" sz="2400" dirty="0" smtClean="0"/>
              <a:t>而</a:t>
            </a:r>
            <a:r>
              <a:rPr lang="en-US" altLang="zh-TW" sz="2400" dirty="0" smtClean="0"/>
              <a:t>｣</a:t>
            </a:r>
            <a:r>
              <a:rPr lang="zh-TW" altLang="en-US" sz="2400" dirty="0" smtClean="0"/>
              <a:t>等都可以</a:t>
            </a:r>
            <a:r>
              <a:rPr lang="en-US" altLang="zh-TW" sz="2400" dirty="0" smtClean="0"/>
              <a:t>｢</a:t>
            </a:r>
            <a:r>
              <a:rPr lang="zh-TW" altLang="en-US" sz="2400" dirty="0" smtClean="0"/>
              <a:t> </a:t>
            </a:r>
            <a:endParaRPr lang="en-US" altLang="zh-TW" sz="2400" dirty="0" smtClean="0"/>
          </a:p>
          <a:p>
            <a:pPr marL="0" indent="0">
              <a:buNone/>
            </a:pPr>
            <a:r>
              <a:rPr lang="zh-TW" altLang="en-US" sz="2400" dirty="0"/>
              <a:t> </a:t>
            </a:r>
            <a:r>
              <a:rPr lang="zh-TW" altLang="en-US" sz="2400" dirty="0" smtClean="0"/>
              <a:t> 豕</a:t>
            </a:r>
            <a:r>
              <a:rPr lang="en-US" altLang="zh-TW" sz="2400" dirty="0" smtClean="0"/>
              <a:t>｣</a:t>
            </a:r>
            <a:r>
              <a:rPr lang="zh-TW" altLang="en-US" sz="2400" dirty="0" smtClean="0"/>
              <a:t>字符代之；</a:t>
            </a:r>
            <a:endParaRPr lang="en-US" altLang="zh-TW" sz="2400" dirty="0" smtClean="0"/>
          </a:p>
          <a:p>
            <a:pPr marL="0" indent="0">
              <a:buNone/>
            </a:pPr>
            <a:r>
              <a:rPr lang="zh-TW" altLang="en-US" sz="2400" dirty="0" smtClean="0"/>
              <a:t> </a:t>
            </a:r>
            <a:r>
              <a:rPr lang="en-US" altLang="zh-TW" sz="2400" dirty="0" smtClean="0"/>
              <a:t>｢</a:t>
            </a:r>
            <a:r>
              <a:rPr lang="zh-TW" altLang="en-US" sz="2400" dirty="0" smtClean="0"/>
              <a:t>采</a:t>
            </a:r>
            <a:r>
              <a:rPr lang="en-US" altLang="zh-TW" sz="2400" dirty="0" smtClean="0"/>
              <a:t>｣</a:t>
            </a:r>
            <a:r>
              <a:rPr lang="zh-TW" altLang="en-US" sz="2400" dirty="0" smtClean="0"/>
              <a:t>、</a:t>
            </a:r>
            <a:r>
              <a:rPr lang="en-US" altLang="zh-TW" sz="2400" dirty="0" smtClean="0"/>
              <a:t>｢</a:t>
            </a:r>
            <a:r>
              <a:rPr lang="zh-TW" altLang="en-US" sz="2400" dirty="0" smtClean="0"/>
              <a:t>皋</a:t>
            </a:r>
            <a:r>
              <a:rPr lang="en-US" altLang="zh-TW" sz="2400" dirty="0" smtClean="0"/>
              <a:t>｣</a:t>
            </a:r>
            <a:r>
              <a:rPr lang="zh-TW" altLang="en-US" sz="2400" dirty="0" smtClean="0"/>
              <a:t>、</a:t>
            </a:r>
            <a:r>
              <a:rPr lang="en-US" altLang="zh-TW" sz="2400" dirty="0" smtClean="0"/>
              <a:t>｢</a:t>
            </a:r>
            <a:r>
              <a:rPr lang="zh-TW" altLang="en-US" sz="2400" dirty="0" smtClean="0"/>
              <a:t>睪</a:t>
            </a:r>
            <a:r>
              <a:rPr lang="en-US" altLang="zh-TW" sz="2400" dirty="0" smtClean="0"/>
              <a:t>｣</a:t>
            </a:r>
            <a:r>
              <a:rPr lang="zh-TW" altLang="en-US" sz="2400" dirty="0" smtClean="0"/>
              <a:t>等位於左旁皆可用形似的</a:t>
            </a:r>
            <a:r>
              <a:rPr lang="en-US" altLang="zh-TW" sz="2400" dirty="0" smtClean="0"/>
              <a:t>｢</a:t>
            </a:r>
          </a:p>
          <a:p>
            <a:pPr marL="0" indent="0">
              <a:buNone/>
            </a:pPr>
            <a:r>
              <a:rPr lang="zh-TW" altLang="en-US" sz="2400" dirty="0" smtClean="0"/>
              <a:t>   豸 </a:t>
            </a:r>
            <a:r>
              <a:rPr lang="en-US" altLang="zh-TW" sz="2400" dirty="0" smtClean="0"/>
              <a:t>｣</a:t>
            </a:r>
            <a:r>
              <a:rPr lang="zh-TW" altLang="en-US" sz="2400" dirty="0" smtClean="0"/>
              <a:t>字符代之；</a:t>
            </a:r>
            <a:endParaRPr lang="en-US" altLang="zh-TW" sz="2400" dirty="0" smtClean="0"/>
          </a:p>
          <a:p>
            <a:pPr marL="0" indent="0">
              <a:buNone/>
            </a:pPr>
            <a:r>
              <a:rPr lang="zh-TW" altLang="en-US" sz="2400" dirty="0"/>
              <a:t> </a:t>
            </a:r>
            <a:r>
              <a:rPr lang="en-US" altLang="zh-TW" sz="2400" dirty="0" smtClean="0"/>
              <a:t>｢</a:t>
            </a:r>
            <a:r>
              <a:rPr lang="zh-TW" altLang="en-US" sz="2400" dirty="0" smtClean="0"/>
              <a:t>翾</a:t>
            </a:r>
            <a:r>
              <a:rPr lang="en-US" altLang="zh-TW" sz="2400" dirty="0" smtClean="0"/>
              <a:t>｣</a:t>
            </a:r>
            <a:r>
              <a:rPr lang="zh-TW" altLang="en-US" sz="2400" dirty="0" smtClean="0"/>
              <a:t>、</a:t>
            </a:r>
            <a:r>
              <a:rPr lang="en-US" altLang="zh-TW" sz="2400" dirty="0" smtClean="0"/>
              <a:t>｢</a:t>
            </a:r>
            <a:r>
              <a:rPr lang="zh-TW" altLang="en-US" sz="2400" dirty="0" smtClean="0"/>
              <a:t>辭</a:t>
            </a:r>
            <a:r>
              <a:rPr lang="en-US" altLang="zh-TW" sz="2400" dirty="0" smtClean="0"/>
              <a:t>｣</a:t>
            </a:r>
            <a:r>
              <a:rPr lang="zh-TW" altLang="en-US" sz="2400" dirty="0" smtClean="0"/>
              <a:t>、</a:t>
            </a:r>
            <a:r>
              <a:rPr lang="en-US" altLang="zh-TW" sz="2400" dirty="0" smtClean="0"/>
              <a:t>｢</a:t>
            </a:r>
            <a:r>
              <a:rPr lang="zh-TW" altLang="en-US" sz="2400" dirty="0" smtClean="0"/>
              <a:t>影</a:t>
            </a:r>
            <a:r>
              <a:rPr lang="en-US" altLang="zh-TW" sz="2400" dirty="0" smtClean="0"/>
              <a:t>｣</a:t>
            </a:r>
            <a:r>
              <a:rPr lang="zh-TW" altLang="en-US" sz="2400" dirty="0" smtClean="0"/>
              <a:t>等字的左旁皆可代以</a:t>
            </a:r>
            <a:r>
              <a:rPr lang="en-US" altLang="zh-TW" sz="2400" dirty="0" smtClean="0"/>
              <a:t>｢</a:t>
            </a:r>
            <a:r>
              <a:rPr lang="zh-TW" altLang="en-US" sz="2400" dirty="0" smtClean="0"/>
              <a:t>骨</a:t>
            </a:r>
            <a:r>
              <a:rPr lang="en-US" altLang="zh-TW" sz="2400" dirty="0" smtClean="0"/>
              <a:t>｣</a:t>
            </a:r>
            <a:r>
              <a:rPr lang="zh-TW" altLang="en-US" sz="2400" dirty="0" smtClean="0"/>
              <a:t>字</a:t>
            </a:r>
            <a:endParaRPr lang="en-US" altLang="zh-TW" sz="2400" dirty="0" smtClean="0"/>
          </a:p>
          <a:p>
            <a:pPr marL="0" indent="0">
              <a:buNone/>
            </a:pPr>
            <a:r>
              <a:rPr lang="zh-TW" altLang="en-US" sz="2400" dirty="0"/>
              <a:t> </a:t>
            </a:r>
            <a:r>
              <a:rPr lang="zh-TW" altLang="en-US" sz="2400" dirty="0" smtClean="0"/>
              <a:t>  符；</a:t>
            </a:r>
            <a:endParaRPr lang="en-US" altLang="zh-TW" sz="2400" dirty="0" smtClean="0"/>
          </a:p>
          <a:p>
            <a:pPr marL="0" indent="0">
              <a:buNone/>
            </a:pPr>
            <a:r>
              <a:rPr lang="zh-TW" altLang="en-US" sz="2400" dirty="0"/>
              <a:t> </a:t>
            </a:r>
            <a:r>
              <a:rPr lang="zh-TW" altLang="en-US" sz="2400" dirty="0" smtClean="0"/>
              <a:t>  </a:t>
            </a:r>
            <a:r>
              <a:rPr lang="en-US" altLang="zh-TW" sz="2400" dirty="0" smtClean="0"/>
              <a:t>｢</a:t>
            </a:r>
            <a:r>
              <a:rPr lang="zh-TW" altLang="en-US" sz="2400" dirty="0" smtClean="0"/>
              <a:t>弱</a:t>
            </a:r>
            <a:r>
              <a:rPr lang="en-US" altLang="zh-TW" sz="2400" dirty="0" smtClean="0"/>
              <a:t>｣</a:t>
            </a:r>
            <a:r>
              <a:rPr lang="zh-TW" altLang="en-US" sz="2400" dirty="0" smtClean="0"/>
              <a:t>、</a:t>
            </a:r>
            <a:r>
              <a:rPr lang="en-US" altLang="zh-TW" sz="2400" dirty="0" smtClean="0"/>
              <a:t>｢</a:t>
            </a:r>
            <a:r>
              <a:rPr lang="zh-TW" altLang="en-US" sz="2400" dirty="0"/>
              <a:t>維</a:t>
            </a:r>
            <a:r>
              <a:rPr lang="en-US" altLang="zh-TW" sz="2400" dirty="0" smtClean="0"/>
              <a:t>｣</a:t>
            </a:r>
            <a:r>
              <a:rPr lang="zh-TW" altLang="en-US" sz="2400" dirty="0" smtClean="0"/>
              <a:t>的左旁為</a:t>
            </a:r>
            <a:r>
              <a:rPr lang="en-US" altLang="zh-TW" sz="2400" dirty="0" smtClean="0"/>
              <a:t>｢</a:t>
            </a:r>
            <a:r>
              <a:rPr lang="zh-TW" altLang="en-US" sz="2400" dirty="0" smtClean="0"/>
              <a:t>子</a:t>
            </a:r>
            <a:r>
              <a:rPr lang="en-US" altLang="zh-TW" sz="2400" dirty="0" smtClean="0"/>
              <a:t>｣</a:t>
            </a:r>
            <a:r>
              <a:rPr lang="zh-TW" altLang="en-US" sz="2400" dirty="0" smtClean="0"/>
              <a:t>字符。</a:t>
            </a:r>
            <a:endParaRPr lang="en-US" altLang="zh-TW" sz="2400" dirty="0" smtClean="0"/>
          </a:p>
          <a:p>
            <a:pPr marL="0" indent="0">
              <a:buNone/>
            </a:pPr>
            <a:endParaRPr lang="en-US" altLang="zh-TW" sz="2400" dirty="0" smtClean="0"/>
          </a:p>
          <a:p>
            <a:pPr marL="0" indent="0">
              <a:buNone/>
            </a:pPr>
            <a:endParaRPr lang="en-US" altLang="zh-TW" sz="2400" dirty="0" smtClean="0"/>
          </a:p>
          <a:p>
            <a:pPr marL="0" indent="0">
              <a:buNone/>
            </a:pPr>
            <a:endParaRPr lang="en-US" altLang="zh-TW" sz="2400" dirty="0"/>
          </a:p>
          <a:p>
            <a:pPr marL="0" indent="0">
              <a:buNone/>
            </a:pPr>
            <a:endParaRPr lang="en-US" altLang="zh-TW" sz="2400" dirty="0" smtClean="0"/>
          </a:p>
          <a:p>
            <a:pPr marL="0" indent="0">
              <a:buNone/>
            </a:pPr>
            <a:endParaRPr lang="en-US" altLang="zh-TW" sz="2400" dirty="0" smtClean="0"/>
          </a:p>
        </p:txBody>
      </p:sp>
    </p:spTree>
    <p:extLst>
      <p:ext uri="{BB962C8B-B14F-4D97-AF65-F5344CB8AC3E}">
        <p14:creationId xmlns:p14="http://schemas.microsoft.com/office/powerpoint/2010/main" val="41134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flipH="1">
            <a:off x="9098280" y="274638"/>
            <a:ext cx="45719" cy="5851525"/>
          </a:xfrm>
        </p:spPr>
        <p:txBody>
          <a:bodyPr>
            <a:normAutofit fontScale="90000"/>
          </a:bodyPr>
          <a:lstStyle/>
          <a:p>
            <a:endParaRPr lang="zh-TW" altLang="en-US" dirty="0"/>
          </a:p>
        </p:txBody>
      </p:sp>
      <p:sp>
        <p:nvSpPr>
          <p:cNvPr id="4" name="直排文字版面配置區 3"/>
          <p:cNvSpPr>
            <a:spLocks noGrp="1"/>
          </p:cNvSpPr>
          <p:nvPr>
            <p:ph type="body" orient="vert" idx="1"/>
          </p:nvPr>
        </p:nvSpPr>
        <p:spPr>
          <a:xfrm>
            <a:off x="467544" y="274638"/>
            <a:ext cx="8352928" cy="6322714"/>
          </a:xfrm>
        </p:spPr>
        <p:txBody>
          <a:bodyPr>
            <a:normAutofit/>
          </a:bodyPr>
          <a:lstStyle/>
          <a:p>
            <a:pPr marL="0" indent="0">
              <a:buNone/>
            </a:pPr>
            <a:r>
              <a:rPr lang="en-US" altLang="zh-TW" sz="2400" dirty="0" smtClean="0"/>
              <a:t>｢</a:t>
            </a:r>
            <a:r>
              <a:rPr lang="zh-TW" altLang="en-US" sz="2400" dirty="0" smtClean="0"/>
              <a:t>七</a:t>
            </a:r>
            <a:r>
              <a:rPr lang="en-US" altLang="zh-TW" sz="2400" dirty="0" smtClean="0"/>
              <a:t>｣</a:t>
            </a:r>
            <a:r>
              <a:rPr lang="zh-TW" altLang="en-US" sz="2400" dirty="0" smtClean="0"/>
              <a:t>字符用來替代字左旁的</a:t>
            </a:r>
            <a:r>
              <a:rPr lang="en-US" altLang="zh-TW" sz="2400" dirty="0" smtClean="0"/>
              <a:t>｢</a:t>
            </a:r>
            <a:r>
              <a:rPr lang="zh-TW" altLang="en-US" sz="2400" dirty="0" smtClean="0"/>
              <a:t>甚</a:t>
            </a:r>
            <a:r>
              <a:rPr lang="en-US" altLang="zh-TW" sz="2400" dirty="0" smtClean="0"/>
              <a:t>｣</a:t>
            </a:r>
            <a:r>
              <a:rPr lang="zh-TW" altLang="en-US" sz="2400" dirty="0" smtClean="0"/>
              <a:t>字和</a:t>
            </a:r>
            <a:r>
              <a:rPr lang="en-US" altLang="zh-TW" sz="2400" dirty="0" smtClean="0"/>
              <a:t>｢</a:t>
            </a:r>
            <a:r>
              <a:rPr lang="zh-TW" altLang="en-US" sz="2400" dirty="0" smtClean="0"/>
              <a:t>土</a:t>
            </a:r>
            <a:r>
              <a:rPr lang="en-US" altLang="zh-TW" sz="2400" dirty="0" smtClean="0"/>
              <a:t>｣</a:t>
            </a:r>
            <a:r>
              <a:rPr lang="zh-TW" altLang="en-US" sz="2400" dirty="0" smtClean="0"/>
              <a:t>字；</a:t>
            </a:r>
            <a:endParaRPr lang="en-US" altLang="zh-TW" sz="2400" dirty="0" smtClean="0"/>
          </a:p>
          <a:p>
            <a:pPr marL="0" indent="0">
              <a:buNone/>
            </a:pPr>
            <a:r>
              <a:rPr lang="zh-TW" altLang="en-US" sz="2400" dirty="0" smtClean="0"/>
              <a:t>字左旁的</a:t>
            </a:r>
            <a:r>
              <a:rPr lang="en-US" altLang="zh-TW" sz="2400" dirty="0" smtClean="0"/>
              <a:t>｢</a:t>
            </a:r>
            <a:r>
              <a:rPr lang="zh-TW" altLang="en-US" sz="2400" dirty="0" smtClean="0"/>
              <a:t>虛</a:t>
            </a:r>
            <a:r>
              <a:rPr lang="en-US" altLang="zh-TW" sz="2400" dirty="0" smtClean="0"/>
              <a:t>｣</a:t>
            </a:r>
            <a:r>
              <a:rPr lang="zh-TW" altLang="en-US" sz="2400" dirty="0" smtClean="0"/>
              <a:t>、</a:t>
            </a:r>
            <a:r>
              <a:rPr lang="en-US" altLang="zh-TW" sz="2400" dirty="0" smtClean="0"/>
              <a:t>｢</a:t>
            </a:r>
            <a:r>
              <a:rPr lang="zh-TW" altLang="en-US" sz="2400" dirty="0" smtClean="0"/>
              <a:t>盧</a:t>
            </a:r>
            <a:r>
              <a:rPr lang="en-US" altLang="zh-TW" sz="2400" dirty="0" smtClean="0"/>
              <a:t>｣</a:t>
            </a:r>
            <a:r>
              <a:rPr lang="zh-TW" altLang="en-US" sz="2400" dirty="0" smtClean="0"/>
              <a:t>、</a:t>
            </a:r>
            <a:r>
              <a:rPr lang="en-US" altLang="zh-TW" sz="2400" dirty="0" smtClean="0"/>
              <a:t>｢</a:t>
            </a:r>
            <a:r>
              <a:rPr lang="zh-TW" altLang="en-US" sz="2400" dirty="0" smtClean="0"/>
              <a:t>豦</a:t>
            </a:r>
            <a:r>
              <a:rPr lang="en-US" altLang="zh-TW" sz="2400" dirty="0" smtClean="0"/>
              <a:t>｣</a:t>
            </a:r>
            <a:r>
              <a:rPr lang="zh-TW" altLang="en-US" sz="2400" dirty="0" smtClean="0"/>
              <a:t>等字型可以</a:t>
            </a:r>
            <a:r>
              <a:rPr lang="en-US" altLang="zh-TW" sz="2400" dirty="0" smtClean="0"/>
              <a:t>｢</a:t>
            </a:r>
            <a:r>
              <a:rPr lang="zh-TW" altLang="en-US" sz="2400" dirty="0" smtClean="0"/>
              <a:t>虎</a:t>
            </a:r>
            <a:r>
              <a:rPr lang="en-US" altLang="zh-TW" sz="2400" dirty="0" smtClean="0"/>
              <a:t>｣</a:t>
            </a:r>
            <a:r>
              <a:rPr lang="zh-TW" altLang="en-US" sz="2400" dirty="0" smtClean="0"/>
              <a:t>字符替代；</a:t>
            </a:r>
            <a:endParaRPr lang="en-US" altLang="zh-TW" sz="2400" dirty="0" smtClean="0"/>
          </a:p>
          <a:p>
            <a:pPr marL="0" indent="0">
              <a:buNone/>
            </a:pPr>
            <a:r>
              <a:rPr lang="zh-TW" altLang="en-US" sz="2400" dirty="0" smtClean="0"/>
              <a:t>字左旁的</a:t>
            </a:r>
            <a:r>
              <a:rPr lang="en-US" altLang="zh-TW" sz="2400" dirty="0" smtClean="0"/>
              <a:t>｢</a:t>
            </a:r>
            <a:r>
              <a:rPr lang="zh-TW" altLang="en-US" sz="2400" dirty="0" smtClean="0"/>
              <a:t>立口</a:t>
            </a:r>
            <a:r>
              <a:rPr lang="en-US" altLang="zh-TW" sz="2400" dirty="0" smtClean="0"/>
              <a:t>｣</a:t>
            </a:r>
            <a:r>
              <a:rPr lang="zh-TW" altLang="en-US" sz="2400" dirty="0" smtClean="0"/>
              <a:t>、</a:t>
            </a:r>
            <a:r>
              <a:rPr lang="en-US" altLang="zh-TW" sz="2400" dirty="0" smtClean="0"/>
              <a:t>｢</a:t>
            </a:r>
            <a:r>
              <a:rPr lang="zh-TW" altLang="en-US" sz="2400" dirty="0" smtClean="0"/>
              <a:t>音</a:t>
            </a:r>
            <a:r>
              <a:rPr lang="en-US" altLang="zh-TW" sz="2400" dirty="0" smtClean="0"/>
              <a:t>｣</a:t>
            </a:r>
            <a:r>
              <a:rPr lang="zh-TW" altLang="en-US" sz="2400" dirty="0" smtClean="0"/>
              <a:t>等字型都寫作</a:t>
            </a:r>
            <a:r>
              <a:rPr lang="en-US" altLang="zh-TW" sz="2400" dirty="0" smtClean="0"/>
              <a:t>｢</a:t>
            </a:r>
            <a:r>
              <a:rPr lang="zh-TW" altLang="en-US" sz="2400" dirty="0" smtClean="0"/>
              <a:t>音</a:t>
            </a:r>
            <a:r>
              <a:rPr lang="en-US" altLang="zh-TW" sz="2400" dirty="0" smtClean="0"/>
              <a:t>｣</a:t>
            </a:r>
            <a:r>
              <a:rPr lang="zh-TW" altLang="en-US" sz="2400" dirty="0" smtClean="0"/>
              <a:t>字符；</a:t>
            </a:r>
            <a:endParaRPr lang="en-US" altLang="zh-TW" sz="2400" dirty="0" smtClean="0"/>
          </a:p>
          <a:p>
            <a:pPr marL="0" indent="0">
              <a:buNone/>
            </a:pPr>
            <a:r>
              <a:rPr lang="zh-TW" altLang="en-US" sz="2400" dirty="0" smtClean="0"/>
              <a:t>字右的</a:t>
            </a:r>
            <a:r>
              <a:rPr lang="en-US" altLang="zh-TW" sz="2400" dirty="0" smtClean="0"/>
              <a:t>｢</a:t>
            </a:r>
            <a:r>
              <a:rPr lang="zh-TW" altLang="en-US" sz="2400" dirty="0" smtClean="0"/>
              <a:t>启</a:t>
            </a:r>
            <a:r>
              <a:rPr lang="en-US" altLang="zh-TW" sz="2400" dirty="0" smtClean="0"/>
              <a:t>｣</a:t>
            </a:r>
            <a:r>
              <a:rPr lang="zh-TW" altLang="en-US" sz="2400" dirty="0" smtClean="0"/>
              <a:t>、</a:t>
            </a:r>
            <a:r>
              <a:rPr lang="en-US" altLang="zh-TW" sz="2400" dirty="0" smtClean="0"/>
              <a:t>｢</a:t>
            </a:r>
            <a:r>
              <a:rPr lang="zh-TW" altLang="en-US" sz="2400" dirty="0" smtClean="0"/>
              <a:t>鹵</a:t>
            </a:r>
            <a:r>
              <a:rPr lang="en-US" altLang="zh-TW" sz="2400" dirty="0" smtClean="0"/>
              <a:t>｣</a:t>
            </a:r>
            <a:r>
              <a:rPr lang="zh-TW" altLang="en-US" sz="2400" dirty="0" smtClean="0"/>
              <a:t>等偏旁可由</a:t>
            </a:r>
            <a:r>
              <a:rPr lang="en-US" altLang="zh-TW" sz="2400" dirty="0" smtClean="0"/>
              <a:t>｢</a:t>
            </a:r>
            <a:r>
              <a:rPr lang="zh-TW" altLang="en-US" sz="2400" dirty="0" smtClean="0"/>
              <a:t>酉</a:t>
            </a:r>
            <a:r>
              <a:rPr lang="en-US" altLang="zh-TW" sz="2400" dirty="0" smtClean="0"/>
              <a:t>｣</a:t>
            </a:r>
            <a:r>
              <a:rPr lang="zh-TW" altLang="en-US" sz="2400" dirty="0" smtClean="0"/>
              <a:t>字符代替。</a:t>
            </a:r>
            <a:endParaRPr lang="en-US" altLang="zh-TW" sz="2400" dirty="0" smtClean="0"/>
          </a:p>
          <a:p>
            <a:pPr marL="0" indent="0">
              <a:buNone/>
            </a:pPr>
            <a:endParaRPr lang="en-US" altLang="zh-TW" sz="2400" dirty="0"/>
          </a:p>
          <a:p>
            <a:pPr marL="0" indent="0">
              <a:buNone/>
            </a:pPr>
            <a:r>
              <a:rPr lang="en-US" altLang="zh-TW" sz="2400" dirty="0" smtClean="0"/>
              <a:t>｢</a:t>
            </a:r>
            <a:r>
              <a:rPr lang="zh-TW" altLang="en-US" sz="2400" dirty="0" smtClean="0"/>
              <a:t>又</a:t>
            </a:r>
            <a:r>
              <a:rPr lang="en-US" altLang="zh-TW" sz="2400" dirty="0" smtClean="0"/>
              <a:t>｣</a:t>
            </a:r>
            <a:r>
              <a:rPr lang="zh-TW" altLang="en-US" sz="2400" dirty="0" smtClean="0"/>
              <a:t>字符僭代字右旁的</a:t>
            </a:r>
            <a:r>
              <a:rPr lang="en-US" altLang="zh-TW" sz="2400" dirty="0" smtClean="0"/>
              <a:t>｢</a:t>
            </a:r>
            <a:r>
              <a:rPr lang="zh-TW" altLang="en-US" sz="2400" dirty="0" smtClean="0"/>
              <a:t>殳</a:t>
            </a:r>
            <a:r>
              <a:rPr lang="en-US" altLang="zh-TW" sz="2400" dirty="0" smtClean="0"/>
              <a:t>｣</a:t>
            </a:r>
            <a:r>
              <a:rPr lang="zh-TW" altLang="en-US" sz="2400" dirty="0" smtClean="0"/>
              <a:t>、</a:t>
            </a:r>
            <a:r>
              <a:rPr lang="en-US" altLang="zh-TW" sz="2400" dirty="0" smtClean="0"/>
              <a:t>｢</a:t>
            </a:r>
            <a:r>
              <a:rPr lang="zh-TW" altLang="en-US" sz="2400" dirty="0" smtClean="0"/>
              <a:t>攵</a:t>
            </a:r>
            <a:r>
              <a:rPr lang="en-US" altLang="zh-TW" sz="2400" dirty="0" smtClean="0"/>
              <a:t>｣</a:t>
            </a:r>
            <a:r>
              <a:rPr lang="zh-TW" altLang="en-US" sz="2400" dirty="0" smtClean="0"/>
              <a:t>、</a:t>
            </a:r>
            <a:r>
              <a:rPr lang="en-US" altLang="zh-TW" sz="2400" dirty="0" smtClean="0"/>
              <a:t>｢</a:t>
            </a:r>
            <a:r>
              <a:rPr lang="zh-TW" altLang="en-US" sz="2400" dirty="0" smtClean="0"/>
              <a:t>久</a:t>
            </a:r>
            <a:r>
              <a:rPr lang="en-US" altLang="zh-TW" sz="2400" dirty="0" smtClean="0"/>
              <a:t>｣</a:t>
            </a:r>
            <a:r>
              <a:rPr lang="zh-TW" altLang="en-US" sz="2400" dirty="0" smtClean="0"/>
              <a:t>等；</a:t>
            </a:r>
            <a:endParaRPr lang="en-US" altLang="zh-TW" sz="2400" dirty="0" smtClean="0"/>
          </a:p>
          <a:p>
            <a:pPr marL="0" indent="0">
              <a:buNone/>
            </a:pPr>
            <a:r>
              <a:rPr lang="zh-TW" altLang="en-US" sz="2400" dirty="0" smtClean="0"/>
              <a:t>字右旁的</a:t>
            </a:r>
            <a:r>
              <a:rPr lang="en-US" altLang="zh-TW" sz="2400" dirty="0" smtClean="0"/>
              <a:t>｢</a:t>
            </a:r>
            <a:r>
              <a:rPr lang="zh-TW" altLang="en-US" sz="2400" dirty="0" smtClean="0"/>
              <a:t>刂</a:t>
            </a:r>
            <a:r>
              <a:rPr lang="en-US" altLang="zh-TW" sz="2400" dirty="0" smtClean="0"/>
              <a:t>｣</a:t>
            </a:r>
            <a:r>
              <a:rPr lang="zh-TW" altLang="en-US" sz="2400" dirty="0"/>
              <a:t>或</a:t>
            </a:r>
            <a:r>
              <a:rPr lang="en-US" altLang="zh-TW" sz="2400" dirty="0" smtClean="0"/>
              <a:t>｢</a:t>
            </a:r>
            <a:r>
              <a:rPr lang="zh-TW" altLang="en-US" sz="2400" dirty="0" smtClean="0"/>
              <a:t>寸</a:t>
            </a:r>
            <a:r>
              <a:rPr lang="en-US" altLang="zh-TW" sz="2400" dirty="0" smtClean="0"/>
              <a:t>｣</a:t>
            </a:r>
            <a:r>
              <a:rPr lang="zh-TW" altLang="en-US" sz="2400" dirty="0" smtClean="0"/>
              <a:t>用符號</a:t>
            </a:r>
            <a:r>
              <a:rPr lang="en-US" altLang="zh-TW" sz="2400" dirty="0" smtClean="0"/>
              <a:t>｢</a:t>
            </a:r>
            <a:r>
              <a:rPr lang="zh-TW" altLang="en-US" sz="2400" dirty="0" smtClean="0"/>
              <a:t>一點一彎</a:t>
            </a:r>
            <a:r>
              <a:rPr lang="en-US" altLang="zh-TW" sz="2400" dirty="0" smtClean="0"/>
              <a:t>｣</a:t>
            </a:r>
            <a:r>
              <a:rPr lang="zh-TW" altLang="en-US" sz="2400" dirty="0" smtClean="0"/>
              <a:t>筆畫書寫；</a:t>
            </a:r>
            <a:endParaRPr lang="en-US" altLang="zh-TW" sz="2400" dirty="0" smtClean="0"/>
          </a:p>
          <a:p>
            <a:pPr marL="0" indent="0">
              <a:buNone/>
            </a:pPr>
            <a:r>
              <a:rPr lang="en-US" altLang="zh-TW" sz="2400" dirty="0" smtClean="0"/>
              <a:t>｢</a:t>
            </a:r>
            <a:r>
              <a:rPr lang="zh-TW" altLang="en-US" sz="2400" dirty="0" smtClean="0"/>
              <a:t>屬</a:t>
            </a:r>
            <a:r>
              <a:rPr lang="en-US" altLang="zh-TW" sz="2400" dirty="0" smtClean="0"/>
              <a:t>｣</a:t>
            </a:r>
            <a:r>
              <a:rPr lang="zh-TW" altLang="en-US" sz="2400" dirty="0" smtClean="0"/>
              <a:t>字符可權充字右旁的</a:t>
            </a:r>
            <a:r>
              <a:rPr lang="en-US" altLang="zh-TW" sz="2400" dirty="0" smtClean="0"/>
              <a:t>｢</a:t>
            </a:r>
            <a:r>
              <a:rPr lang="zh-TW" altLang="en-US" sz="2400" dirty="0" smtClean="0"/>
              <a:t>爯</a:t>
            </a:r>
            <a:r>
              <a:rPr lang="en-US" altLang="zh-TW" sz="2400" dirty="0" smtClean="0"/>
              <a:t>｣</a:t>
            </a:r>
            <a:r>
              <a:rPr lang="zh-TW" altLang="en-US" sz="2400" dirty="0" smtClean="0"/>
              <a:t>字與</a:t>
            </a:r>
            <a:r>
              <a:rPr lang="en-US" altLang="zh-TW" sz="2400" dirty="0" smtClean="0"/>
              <a:t>｢</a:t>
            </a:r>
            <a:r>
              <a:rPr lang="zh-TW" altLang="en-US" sz="2400" dirty="0" smtClean="0"/>
              <a:t>聶</a:t>
            </a:r>
            <a:r>
              <a:rPr lang="en-US" altLang="zh-TW" sz="2400" dirty="0" smtClean="0"/>
              <a:t>｣</a:t>
            </a:r>
            <a:r>
              <a:rPr lang="zh-TW" altLang="en-US" sz="2400" dirty="0" smtClean="0"/>
              <a:t>字；</a:t>
            </a:r>
            <a:endParaRPr lang="en-US" altLang="zh-TW" sz="2400" dirty="0" smtClean="0"/>
          </a:p>
          <a:p>
            <a:pPr marL="0" indent="0">
              <a:buNone/>
            </a:pPr>
            <a:r>
              <a:rPr lang="en-US" altLang="zh-TW" sz="2400" dirty="0" smtClean="0"/>
              <a:t>｢</a:t>
            </a:r>
            <a:r>
              <a:rPr lang="zh-TW" altLang="en-US" sz="2400" dirty="0" smtClean="0"/>
              <a:t>豆</a:t>
            </a:r>
            <a:r>
              <a:rPr lang="en-US" altLang="zh-TW" sz="2400" dirty="0" smtClean="0"/>
              <a:t>｣</a:t>
            </a:r>
            <a:r>
              <a:rPr lang="zh-TW" altLang="en-US" sz="2400" dirty="0" smtClean="0"/>
              <a:t>字符則替代字右旁的</a:t>
            </a:r>
            <a:r>
              <a:rPr lang="en-US" altLang="zh-TW" sz="2400" dirty="0" smtClean="0"/>
              <a:t>｢</a:t>
            </a:r>
            <a:r>
              <a:rPr lang="zh-TW" altLang="en-US" sz="2400" dirty="0" smtClean="0"/>
              <a:t>亘</a:t>
            </a:r>
            <a:r>
              <a:rPr lang="en-US" altLang="zh-TW" sz="2400" dirty="0" smtClean="0"/>
              <a:t>｣</a:t>
            </a:r>
            <a:r>
              <a:rPr lang="zh-TW" altLang="en-US" sz="2400" dirty="0" smtClean="0"/>
              <a:t>字和</a:t>
            </a:r>
            <a:r>
              <a:rPr lang="en-US" altLang="zh-TW" sz="2400" dirty="0" smtClean="0"/>
              <a:t>｢</a:t>
            </a:r>
            <a:r>
              <a:rPr lang="zh-TW" altLang="en-US" sz="2400" dirty="0" smtClean="0"/>
              <a:t>亙</a:t>
            </a:r>
            <a:r>
              <a:rPr lang="en-US" altLang="zh-TW" sz="2400" dirty="0" smtClean="0"/>
              <a:t>｣</a:t>
            </a:r>
            <a:r>
              <a:rPr lang="zh-TW" altLang="en-US" sz="2400" dirty="0" smtClean="0"/>
              <a:t>字。</a:t>
            </a:r>
            <a:endParaRPr lang="en-US" altLang="zh-TW" sz="2400" dirty="0" smtClean="0"/>
          </a:p>
          <a:p>
            <a:pPr marL="0" indent="0">
              <a:buNone/>
            </a:pPr>
            <a:endParaRPr lang="en-US" altLang="zh-TW" sz="2400" dirty="0"/>
          </a:p>
          <a:p>
            <a:pPr marL="0" indent="0">
              <a:buNone/>
            </a:pPr>
            <a:r>
              <a:rPr lang="en-US" altLang="zh-TW" sz="2400" dirty="0" smtClean="0"/>
              <a:t>｢</a:t>
            </a:r>
            <a:r>
              <a:rPr lang="zh-TW" altLang="en-US" sz="2400" dirty="0" smtClean="0"/>
              <a:t>派</a:t>
            </a:r>
            <a:r>
              <a:rPr lang="en-US" altLang="zh-TW" sz="2400" dirty="0" smtClean="0"/>
              <a:t>｣</a:t>
            </a:r>
            <a:r>
              <a:rPr lang="zh-TW" altLang="en-US" sz="2400" dirty="0" smtClean="0"/>
              <a:t>字的右旁和的字右為</a:t>
            </a:r>
            <a:r>
              <a:rPr lang="en-US" altLang="zh-TW" sz="2400" dirty="0" smtClean="0"/>
              <a:t>｢</a:t>
            </a:r>
            <a:r>
              <a:rPr lang="zh-TW" altLang="en-US" sz="2400" dirty="0" smtClean="0"/>
              <a:t>爪</a:t>
            </a:r>
            <a:r>
              <a:rPr lang="en-US" altLang="zh-TW" sz="2400" dirty="0" smtClean="0"/>
              <a:t>｣</a:t>
            </a:r>
            <a:r>
              <a:rPr lang="zh-TW" altLang="en-US" sz="2400" dirty="0" smtClean="0"/>
              <a:t>的字都可以</a:t>
            </a:r>
            <a:r>
              <a:rPr lang="en-US" altLang="zh-TW" sz="2400" dirty="0" smtClean="0"/>
              <a:t>｢</a:t>
            </a:r>
            <a:r>
              <a:rPr lang="zh-TW" altLang="en-US" sz="2400" dirty="0" smtClean="0"/>
              <a:t>瓜 </a:t>
            </a:r>
            <a:r>
              <a:rPr lang="en-US" altLang="zh-TW" sz="2400" dirty="0" smtClean="0"/>
              <a:t>｣</a:t>
            </a:r>
          </a:p>
          <a:p>
            <a:pPr marL="0" indent="0">
              <a:buNone/>
            </a:pPr>
            <a:r>
              <a:rPr lang="zh-TW" altLang="en-US" sz="2400" dirty="0"/>
              <a:t> </a:t>
            </a:r>
            <a:r>
              <a:rPr lang="zh-TW" altLang="en-US" sz="2400" dirty="0" smtClean="0"/>
              <a:t>字符代替；</a:t>
            </a:r>
            <a:endParaRPr lang="en-US" altLang="zh-TW" sz="2400" dirty="0" smtClean="0"/>
          </a:p>
          <a:p>
            <a:pPr marL="0" indent="0">
              <a:buNone/>
            </a:pPr>
            <a:r>
              <a:rPr lang="zh-TW" altLang="en-US" sz="2400" dirty="0"/>
              <a:t> </a:t>
            </a:r>
            <a:r>
              <a:rPr lang="en-US" altLang="zh-TW" sz="2400" dirty="0" smtClean="0"/>
              <a:t>｢</a:t>
            </a:r>
            <a:r>
              <a:rPr lang="zh-TW" altLang="en-US" sz="2400" dirty="0" smtClean="0"/>
              <a:t>滲</a:t>
            </a:r>
            <a:r>
              <a:rPr lang="en-US" altLang="zh-TW" sz="2400" dirty="0" smtClean="0"/>
              <a:t>｣</a:t>
            </a:r>
            <a:r>
              <a:rPr lang="zh-TW" altLang="en-US" sz="2400" dirty="0" smtClean="0"/>
              <a:t>、</a:t>
            </a:r>
            <a:r>
              <a:rPr lang="en-US" altLang="zh-TW" sz="2400" dirty="0" smtClean="0"/>
              <a:t>｢</a:t>
            </a:r>
            <a:r>
              <a:rPr lang="zh-TW" altLang="en-US" sz="2400" dirty="0" smtClean="0"/>
              <a:t>操</a:t>
            </a:r>
            <a:r>
              <a:rPr lang="en-US" altLang="zh-TW" sz="2400" dirty="0" smtClean="0"/>
              <a:t>｣</a:t>
            </a:r>
            <a:r>
              <a:rPr lang="zh-TW" altLang="en-US" sz="2400" dirty="0" smtClean="0"/>
              <a:t>兩字的右旁寫作</a:t>
            </a:r>
            <a:r>
              <a:rPr lang="en-US" altLang="zh-TW" sz="2400" dirty="0" smtClean="0"/>
              <a:t>｢</a:t>
            </a:r>
            <a:r>
              <a:rPr lang="zh-TW" altLang="en-US" sz="2400" dirty="0" smtClean="0"/>
              <a:t>參</a:t>
            </a:r>
            <a:r>
              <a:rPr lang="en-US" altLang="zh-TW" sz="2400" dirty="0" smtClean="0"/>
              <a:t>｣</a:t>
            </a:r>
            <a:r>
              <a:rPr lang="zh-TW" altLang="en-US" sz="2400" dirty="0" smtClean="0"/>
              <a:t>字符；</a:t>
            </a:r>
            <a:endParaRPr lang="en-US" altLang="zh-TW" sz="2400" dirty="0" smtClean="0"/>
          </a:p>
          <a:p>
            <a:pPr marL="0" indent="0">
              <a:buNone/>
            </a:pPr>
            <a:r>
              <a:rPr lang="en-US" altLang="zh-TW" sz="2400" dirty="0" smtClean="0"/>
              <a:t>｢</a:t>
            </a:r>
            <a:r>
              <a:rPr lang="zh-TW" altLang="en-US" sz="2400" dirty="0" smtClean="0"/>
              <a:t>歸</a:t>
            </a:r>
            <a:r>
              <a:rPr lang="en-US" altLang="zh-TW" sz="2400" dirty="0" smtClean="0"/>
              <a:t>｣</a:t>
            </a:r>
            <a:r>
              <a:rPr lang="zh-TW" altLang="en-US" sz="2400" dirty="0" smtClean="0"/>
              <a:t>、</a:t>
            </a:r>
            <a:r>
              <a:rPr lang="en-US" altLang="zh-TW" sz="2400" dirty="0" smtClean="0"/>
              <a:t>｢</a:t>
            </a:r>
            <a:r>
              <a:rPr lang="zh-TW" altLang="en-US" sz="2400" dirty="0" smtClean="0"/>
              <a:t>侵</a:t>
            </a:r>
            <a:r>
              <a:rPr lang="en-US" altLang="zh-TW" sz="2400" dirty="0" smtClean="0"/>
              <a:t>｣</a:t>
            </a:r>
            <a:r>
              <a:rPr lang="zh-TW" altLang="en-US" sz="2400" dirty="0" smtClean="0"/>
              <a:t>兩字右旁靠</a:t>
            </a:r>
            <a:r>
              <a:rPr lang="en-US" altLang="zh-TW" sz="2400" dirty="0" smtClean="0"/>
              <a:t>｢</a:t>
            </a:r>
            <a:r>
              <a:rPr lang="zh-TW" altLang="en-US" sz="2400" dirty="0" smtClean="0"/>
              <a:t>帚</a:t>
            </a:r>
            <a:r>
              <a:rPr lang="en-US" altLang="zh-TW" sz="2400" dirty="0" smtClean="0"/>
              <a:t>｣</a:t>
            </a:r>
            <a:r>
              <a:rPr lang="zh-TW" altLang="en-US" sz="2400" dirty="0" smtClean="0"/>
              <a:t>字符代替；</a:t>
            </a:r>
            <a:endParaRPr lang="en-US" altLang="zh-TW" sz="2400" dirty="0" smtClean="0"/>
          </a:p>
          <a:p>
            <a:pPr marL="0" indent="0">
              <a:buNone/>
            </a:pPr>
            <a:r>
              <a:rPr lang="zh-TW" altLang="en-US" sz="2400" dirty="0"/>
              <a:t> </a:t>
            </a:r>
            <a:r>
              <a:rPr lang="en-US" altLang="zh-TW" sz="2400" dirty="0" smtClean="0"/>
              <a:t>｢</a:t>
            </a:r>
            <a:r>
              <a:rPr lang="zh-TW" altLang="en-US" sz="2400" dirty="0" smtClean="0"/>
              <a:t>頁</a:t>
            </a:r>
            <a:r>
              <a:rPr lang="en-US" altLang="zh-TW" sz="2400" dirty="0" smtClean="0"/>
              <a:t>｣</a:t>
            </a:r>
            <a:r>
              <a:rPr lang="zh-TW" altLang="en-US" sz="2400" dirty="0" smtClean="0"/>
              <a:t>字符可替代字右旁的</a:t>
            </a:r>
            <a:r>
              <a:rPr lang="en-US" altLang="zh-TW" sz="2400" dirty="0" smtClean="0"/>
              <a:t>｢</a:t>
            </a:r>
            <a:r>
              <a:rPr lang="zh-TW" altLang="en-US" sz="2400" dirty="0" smtClean="0"/>
              <a:t>欠</a:t>
            </a:r>
            <a:r>
              <a:rPr lang="en-US" altLang="zh-TW" sz="2400" dirty="0" smtClean="0"/>
              <a:t>｣</a:t>
            </a:r>
            <a:r>
              <a:rPr lang="zh-TW" altLang="en-US" sz="2400" dirty="0" smtClean="0"/>
              <a:t>和</a:t>
            </a:r>
            <a:r>
              <a:rPr lang="en-US" altLang="zh-TW" sz="2400" dirty="0" smtClean="0"/>
              <a:t>｢｢</a:t>
            </a:r>
            <a:r>
              <a:rPr lang="zh-TW" altLang="en-US" sz="2400" dirty="0" smtClean="0"/>
              <a:t>丿丿丿</a:t>
            </a:r>
            <a:r>
              <a:rPr lang="en-US" altLang="zh-TW" sz="2400" dirty="0" smtClean="0"/>
              <a:t>｣</a:t>
            </a:r>
            <a:r>
              <a:rPr lang="zh-TW" altLang="en-US" sz="2400" dirty="0" smtClean="0"/>
              <a:t>。</a:t>
            </a:r>
            <a:endParaRPr lang="en-US" altLang="zh-TW" sz="2400" dirty="0" smtClean="0"/>
          </a:p>
          <a:p>
            <a:pPr marL="0" indent="0">
              <a:buNone/>
            </a:pPr>
            <a:endParaRPr lang="en-US" altLang="zh-TW" sz="2400" dirty="0"/>
          </a:p>
          <a:p>
            <a:pPr marL="0" indent="0">
              <a:buNone/>
            </a:pPr>
            <a:endParaRPr lang="zh-TW" altLang="en-US" sz="2400" dirty="0"/>
          </a:p>
        </p:txBody>
      </p:sp>
    </p:spTree>
    <p:extLst>
      <p:ext uri="{BB962C8B-B14F-4D97-AF65-F5344CB8AC3E}">
        <p14:creationId xmlns:p14="http://schemas.microsoft.com/office/powerpoint/2010/main" val="4076486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467544" y="274638"/>
            <a:ext cx="8219256" cy="6250706"/>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8157" y="116632"/>
            <a:ext cx="4707685" cy="6624736"/>
          </a:xfrm>
          <a:prstGeom prst="rect">
            <a:avLst/>
          </a:prstGeom>
        </p:spPr>
      </p:pic>
    </p:spTree>
    <p:extLst>
      <p:ext uri="{BB962C8B-B14F-4D97-AF65-F5344CB8AC3E}">
        <p14:creationId xmlns:p14="http://schemas.microsoft.com/office/powerpoint/2010/main" val="9616655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flipH="1">
            <a:off x="9098280" y="274638"/>
            <a:ext cx="45719" cy="5851525"/>
          </a:xfrm>
        </p:spPr>
        <p:txBody>
          <a:bodyPr>
            <a:normAutofit fontScale="90000"/>
          </a:bodyPr>
          <a:lstStyle/>
          <a:p>
            <a:endParaRPr lang="zh-TW" altLang="en-US" dirty="0"/>
          </a:p>
        </p:txBody>
      </p:sp>
      <p:sp>
        <p:nvSpPr>
          <p:cNvPr id="3" name="直排文字版面配置區 2"/>
          <p:cNvSpPr>
            <a:spLocks noGrp="1"/>
          </p:cNvSpPr>
          <p:nvPr>
            <p:ph type="body" orient="vert" idx="1"/>
          </p:nvPr>
        </p:nvSpPr>
        <p:spPr>
          <a:xfrm>
            <a:off x="457200" y="274638"/>
            <a:ext cx="8291264" cy="6178698"/>
          </a:xfrm>
        </p:spPr>
        <p:txBody>
          <a:bodyPr>
            <a:normAutofit lnSpcReduction="10000"/>
          </a:bodyPr>
          <a:lstStyle/>
          <a:p>
            <a:r>
              <a:rPr lang="en-US" altLang="zh-TW" sz="2400" dirty="0" smtClean="0"/>
              <a:t>｢</a:t>
            </a:r>
            <a:r>
              <a:rPr lang="zh-TW" altLang="en-US" sz="2400" dirty="0" smtClean="0"/>
              <a:t>夆</a:t>
            </a:r>
            <a:r>
              <a:rPr lang="en-US" altLang="zh-TW" sz="2400" dirty="0" smtClean="0"/>
              <a:t>｣</a:t>
            </a:r>
            <a:r>
              <a:rPr lang="zh-TW" altLang="en-US" sz="2400" dirty="0" smtClean="0"/>
              <a:t>和</a:t>
            </a:r>
            <a:r>
              <a:rPr lang="en-US" altLang="zh-TW" sz="2400" dirty="0" smtClean="0"/>
              <a:t>｢</a:t>
            </a:r>
            <a:r>
              <a:rPr lang="zh-TW" altLang="en-US" sz="2400" dirty="0" smtClean="0"/>
              <a:t>夅</a:t>
            </a:r>
            <a:r>
              <a:rPr lang="en-US" altLang="zh-TW" sz="2400" dirty="0" smtClean="0"/>
              <a:t>｣</a:t>
            </a:r>
            <a:r>
              <a:rPr lang="zh-TW" altLang="en-US" sz="2400" dirty="0" smtClean="0"/>
              <a:t>的符號就是</a:t>
            </a:r>
            <a:r>
              <a:rPr lang="en-US" altLang="zh-TW" sz="2400" dirty="0" smtClean="0"/>
              <a:t>｢</a:t>
            </a:r>
            <a:r>
              <a:rPr lang="zh-TW" altLang="en-US" sz="2400" dirty="0" smtClean="0"/>
              <a:t>夆</a:t>
            </a:r>
            <a:r>
              <a:rPr lang="en-US" altLang="zh-TW" sz="2400" dirty="0" smtClean="0"/>
              <a:t>｣</a:t>
            </a:r>
            <a:r>
              <a:rPr lang="zh-TW" altLang="en-US" sz="2400" dirty="0" smtClean="0"/>
              <a:t>；</a:t>
            </a:r>
            <a:endParaRPr lang="en-US" altLang="zh-TW" sz="2400" dirty="0" smtClean="0"/>
          </a:p>
          <a:p>
            <a:r>
              <a:rPr lang="en-US" altLang="zh-TW" sz="2400" dirty="0" smtClean="0"/>
              <a:t>｢</a:t>
            </a:r>
            <a:r>
              <a:rPr lang="zh-TW" altLang="en-US" sz="2400" dirty="0" smtClean="0"/>
              <a:t>尤</a:t>
            </a:r>
            <a:r>
              <a:rPr lang="en-US" altLang="zh-TW" sz="2400" dirty="0" smtClean="0"/>
              <a:t>｣</a:t>
            </a:r>
            <a:r>
              <a:rPr lang="zh-TW" altLang="en-US" sz="2400" dirty="0" smtClean="0"/>
              <a:t>字符就潛伏</a:t>
            </a:r>
            <a:r>
              <a:rPr lang="en-US" altLang="zh-TW" sz="2400" dirty="0" smtClean="0"/>
              <a:t>｢</a:t>
            </a:r>
            <a:r>
              <a:rPr lang="zh-TW" altLang="en-US" sz="2400" dirty="0" smtClean="0"/>
              <a:t>龍</a:t>
            </a:r>
            <a:r>
              <a:rPr lang="en-US" altLang="zh-TW" sz="2400" dirty="0" smtClean="0"/>
              <a:t>｣</a:t>
            </a:r>
            <a:r>
              <a:rPr lang="zh-TW" altLang="en-US" sz="2400" dirty="0" smtClean="0"/>
              <a:t>字右旁和</a:t>
            </a:r>
            <a:r>
              <a:rPr lang="en-US" altLang="zh-TW" sz="2400" dirty="0" smtClean="0"/>
              <a:t>｢</a:t>
            </a:r>
            <a:r>
              <a:rPr lang="zh-TW" altLang="en-US" sz="2400" dirty="0" smtClean="0"/>
              <a:t>臧</a:t>
            </a:r>
            <a:r>
              <a:rPr lang="en-US" altLang="zh-TW" sz="2400" dirty="0" smtClean="0"/>
              <a:t>｣</a:t>
            </a:r>
            <a:r>
              <a:rPr lang="zh-TW" altLang="en-US" sz="2400" dirty="0" smtClean="0"/>
              <a:t>字中間；</a:t>
            </a:r>
            <a:endParaRPr lang="en-US" altLang="zh-TW" sz="2400" dirty="0" smtClean="0"/>
          </a:p>
          <a:p>
            <a:r>
              <a:rPr lang="en-US" altLang="zh-TW" sz="2400" dirty="0" smtClean="0"/>
              <a:t>｢</a:t>
            </a:r>
            <a:r>
              <a:rPr lang="zh-TW" altLang="en-US" sz="2400" dirty="0" smtClean="0"/>
              <a:t>辛</a:t>
            </a:r>
            <a:r>
              <a:rPr lang="en-US" altLang="zh-TW" sz="2400" dirty="0" smtClean="0"/>
              <a:t>｣</a:t>
            </a:r>
            <a:r>
              <a:rPr lang="zh-TW" altLang="en-US" sz="2400" dirty="0" smtClean="0"/>
              <a:t>字符就成為字右旁的</a:t>
            </a:r>
            <a:r>
              <a:rPr lang="en-US" altLang="zh-TW" sz="2400" dirty="0" smtClean="0"/>
              <a:t>｢</a:t>
            </a:r>
            <a:r>
              <a:rPr lang="zh-TW" altLang="en-US" sz="2400" dirty="0" smtClean="0"/>
              <a:t>余</a:t>
            </a:r>
            <a:r>
              <a:rPr lang="en-US" altLang="zh-TW" sz="2400" dirty="0" smtClean="0"/>
              <a:t>｣</a:t>
            </a:r>
            <a:r>
              <a:rPr lang="zh-TW" altLang="en-US" sz="2400" dirty="0" smtClean="0"/>
              <a:t>字與</a:t>
            </a:r>
            <a:r>
              <a:rPr lang="en-US" altLang="zh-TW" sz="2400" dirty="0" smtClean="0"/>
              <a:t>｢</a:t>
            </a:r>
            <a:r>
              <a:rPr lang="zh-TW" altLang="en-US" sz="2400" dirty="0" smtClean="0"/>
              <a:t>堇</a:t>
            </a:r>
            <a:r>
              <a:rPr lang="en-US" altLang="zh-TW" sz="2400" dirty="0" smtClean="0"/>
              <a:t>｣</a:t>
            </a:r>
            <a:r>
              <a:rPr lang="zh-TW" altLang="en-US" sz="2400" dirty="0" smtClean="0"/>
              <a:t>字；</a:t>
            </a:r>
            <a:endParaRPr lang="en-US" altLang="zh-TW" sz="2400" dirty="0" smtClean="0"/>
          </a:p>
          <a:p>
            <a:r>
              <a:rPr lang="en-US" altLang="zh-TW" sz="2400" dirty="0" smtClean="0"/>
              <a:t>｢</a:t>
            </a:r>
            <a:r>
              <a:rPr lang="zh-TW" altLang="en-US" sz="2400" dirty="0" smtClean="0"/>
              <a:t>易</a:t>
            </a:r>
            <a:r>
              <a:rPr lang="en-US" altLang="zh-TW" sz="2400" dirty="0" smtClean="0"/>
              <a:t>｣</a:t>
            </a:r>
            <a:r>
              <a:rPr lang="zh-TW" altLang="en-US" sz="2400" dirty="0" smtClean="0"/>
              <a:t>字符便是字右旁的</a:t>
            </a:r>
            <a:r>
              <a:rPr lang="en-US" altLang="zh-TW" sz="2400" dirty="0" smtClean="0"/>
              <a:t>｢</a:t>
            </a:r>
            <a:r>
              <a:rPr lang="zh-TW" altLang="en-US" sz="2400" dirty="0" smtClean="0"/>
              <a:t>易</a:t>
            </a:r>
            <a:r>
              <a:rPr lang="en-US" altLang="zh-TW" sz="2400" dirty="0" smtClean="0"/>
              <a:t>｣</a:t>
            </a:r>
            <a:r>
              <a:rPr lang="zh-TW" altLang="en-US" sz="2400" dirty="0" smtClean="0"/>
              <a:t>和</a:t>
            </a:r>
            <a:r>
              <a:rPr lang="en-US" altLang="zh-TW" sz="2400" dirty="0" smtClean="0"/>
              <a:t>｢</a:t>
            </a:r>
            <a:r>
              <a:rPr lang="zh-TW" altLang="en-US" sz="2400" dirty="0" smtClean="0"/>
              <a:t>昜</a:t>
            </a:r>
            <a:r>
              <a:rPr lang="en-US" altLang="zh-TW" sz="2400" dirty="0" smtClean="0"/>
              <a:t>｣</a:t>
            </a:r>
            <a:r>
              <a:rPr lang="zh-TW" altLang="en-US" sz="2400" dirty="0"/>
              <a:t>。</a:t>
            </a:r>
            <a:endParaRPr lang="en-US" altLang="zh-TW" sz="2400" dirty="0" smtClean="0"/>
          </a:p>
          <a:p>
            <a:endParaRPr lang="en-US" altLang="zh-TW" sz="2400" dirty="0" smtClean="0"/>
          </a:p>
          <a:p>
            <a:r>
              <a:rPr lang="zh-TW" altLang="en-US" sz="2400" dirty="0" smtClean="0"/>
              <a:t>字右旁的</a:t>
            </a:r>
            <a:r>
              <a:rPr lang="en-US" altLang="zh-TW" sz="2400" dirty="0" smtClean="0"/>
              <a:t>｢</a:t>
            </a:r>
            <a:r>
              <a:rPr lang="zh-TW" altLang="en-US" sz="2400" dirty="0" smtClean="0"/>
              <a:t>既</a:t>
            </a:r>
            <a:r>
              <a:rPr lang="en-US" altLang="zh-TW" sz="2400" dirty="0" smtClean="0"/>
              <a:t>｣</a:t>
            </a:r>
            <a:r>
              <a:rPr lang="zh-TW" altLang="en-US" sz="2400" dirty="0" smtClean="0"/>
              <a:t>和</a:t>
            </a:r>
            <a:r>
              <a:rPr lang="en-US" altLang="zh-TW" sz="2400" dirty="0" smtClean="0"/>
              <a:t>｢</a:t>
            </a:r>
            <a:r>
              <a:rPr lang="zh-TW" altLang="en-US" sz="2400" dirty="0" smtClean="0"/>
              <a:t>免</a:t>
            </a:r>
            <a:r>
              <a:rPr lang="en-US" altLang="zh-TW" sz="2400" dirty="0" smtClean="0"/>
              <a:t>｣</a:t>
            </a:r>
            <a:r>
              <a:rPr lang="zh-TW" altLang="en-US" sz="2400" dirty="0" smtClean="0"/>
              <a:t>字都可同用</a:t>
            </a:r>
            <a:r>
              <a:rPr lang="en-US" altLang="zh-TW" sz="2400" dirty="0" smtClean="0"/>
              <a:t>｢</a:t>
            </a:r>
            <a:r>
              <a:rPr lang="zh-TW" altLang="en-US" sz="2400" dirty="0" smtClean="0"/>
              <a:t>既</a:t>
            </a:r>
            <a:r>
              <a:rPr lang="en-US" altLang="zh-TW" sz="2400" dirty="0" smtClean="0"/>
              <a:t>｣</a:t>
            </a:r>
            <a:r>
              <a:rPr lang="zh-TW" altLang="en-US" sz="2400" dirty="0" smtClean="0"/>
              <a:t>字符；</a:t>
            </a:r>
            <a:endParaRPr lang="en-US" altLang="zh-TW" sz="2400" dirty="0" smtClean="0"/>
          </a:p>
          <a:p>
            <a:r>
              <a:rPr lang="zh-TW" altLang="en-US" sz="2400" dirty="0" smtClean="0"/>
              <a:t>在字的右旁不分</a:t>
            </a:r>
            <a:r>
              <a:rPr lang="en-US" altLang="zh-TW" sz="2400" dirty="0" smtClean="0"/>
              <a:t>｢</a:t>
            </a:r>
            <a:r>
              <a:rPr lang="zh-TW" altLang="en-US" sz="2400" dirty="0" smtClean="0"/>
              <a:t>民</a:t>
            </a:r>
            <a:r>
              <a:rPr lang="en-US" altLang="zh-TW" sz="2400" dirty="0" smtClean="0"/>
              <a:t>｣</a:t>
            </a:r>
            <a:r>
              <a:rPr lang="zh-TW" altLang="en-US" sz="2400" dirty="0" smtClean="0"/>
              <a:t>字和</a:t>
            </a:r>
            <a:r>
              <a:rPr lang="en-US" altLang="zh-TW" sz="2400" dirty="0" smtClean="0"/>
              <a:t>｢</a:t>
            </a:r>
            <a:r>
              <a:rPr lang="zh-TW" altLang="en-US" sz="2400" dirty="0" smtClean="0"/>
              <a:t>氏</a:t>
            </a:r>
            <a:r>
              <a:rPr lang="en-US" altLang="zh-TW" sz="2400" dirty="0" smtClean="0"/>
              <a:t>｣</a:t>
            </a:r>
            <a:r>
              <a:rPr lang="zh-TW" altLang="en-US" sz="2400" dirty="0" smtClean="0"/>
              <a:t>字，都使用</a:t>
            </a:r>
            <a:r>
              <a:rPr lang="en-US" altLang="zh-TW" sz="2400" dirty="0" smtClean="0"/>
              <a:t>｢</a:t>
            </a:r>
            <a:r>
              <a:rPr lang="zh-TW" altLang="en-US" sz="2400" dirty="0" smtClean="0"/>
              <a:t>氏</a:t>
            </a:r>
            <a:r>
              <a:rPr lang="en-US" altLang="zh-TW" sz="2400" dirty="0" smtClean="0"/>
              <a:t>｣</a:t>
            </a:r>
            <a:r>
              <a:rPr lang="zh-TW" altLang="en-US" sz="2400" dirty="0" smtClean="0"/>
              <a:t>字符；</a:t>
            </a:r>
            <a:endParaRPr lang="en-US" altLang="zh-TW" sz="2400" dirty="0" smtClean="0"/>
          </a:p>
          <a:p>
            <a:r>
              <a:rPr lang="zh-TW" altLang="en-US" sz="2400" dirty="0" smtClean="0"/>
              <a:t>在字右旁的</a:t>
            </a:r>
            <a:r>
              <a:rPr lang="en-US" altLang="zh-TW" sz="2400" dirty="0" smtClean="0"/>
              <a:t>｢</a:t>
            </a:r>
            <a:r>
              <a:rPr lang="zh-TW" altLang="en-US" sz="2400" dirty="0" smtClean="0"/>
              <a:t>匈</a:t>
            </a:r>
            <a:r>
              <a:rPr lang="en-US" altLang="zh-TW" sz="2400" dirty="0" smtClean="0"/>
              <a:t>｣</a:t>
            </a:r>
            <a:r>
              <a:rPr lang="zh-TW" altLang="en-US" sz="2400" dirty="0" smtClean="0"/>
              <a:t>、</a:t>
            </a:r>
            <a:r>
              <a:rPr lang="en-US" altLang="zh-TW" sz="2400" dirty="0" smtClean="0"/>
              <a:t>｢</a:t>
            </a:r>
            <a:r>
              <a:rPr lang="zh-TW" altLang="en-US" sz="2400" dirty="0" smtClean="0"/>
              <a:t>匋</a:t>
            </a:r>
            <a:r>
              <a:rPr lang="en-US" altLang="zh-TW" sz="2400" dirty="0" smtClean="0"/>
              <a:t>｣</a:t>
            </a:r>
            <a:r>
              <a:rPr lang="zh-TW" altLang="en-US" sz="2400" dirty="0" smtClean="0"/>
              <a:t>、</a:t>
            </a:r>
            <a:r>
              <a:rPr lang="en-US" altLang="zh-TW" sz="2400" dirty="0" smtClean="0"/>
              <a:t>｢</a:t>
            </a:r>
            <a:r>
              <a:rPr lang="zh-TW" altLang="en-US" sz="2400" dirty="0" smtClean="0"/>
              <a:t>勻</a:t>
            </a:r>
            <a:r>
              <a:rPr lang="en-US" altLang="zh-TW" sz="2400" dirty="0" smtClean="0"/>
              <a:t>｣</a:t>
            </a:r>
            <a:r>
              <a:rPr lang="zh-TW" altLang="en-US" sz="2400" dirty="0" smtClean="0"/>
              <a:t>三個字體，都使用相同的</a:t>
            </a:r>
            <a:r>
              <a:rPr lang="en-US" altLang="zh-TW" sz="2400" dirty="0" smtClean="0"/>
              <a:t>｢</a:t>
            </a:r>
            <a:r>
              <a:rPr lang="zh-TW" altLang="en-US" sz="2400" dirty="0" smtClean="0"/>
              <a:t>司</a:t>
            </a:r>
            <a:r>
              <a:rPr lang="en-US" altLang="zh-TW" sz="2400" dirty="0" smtClean="0"/>
              <a:t>｣</a:t>
            </a:r>
            <a:r>
              <a:rPr lang="zh-TW" altLang="en-US" sz="2400" dirty="0" smtClean="0"/>
              <a:t>字符；</a:t>
            </a:r>
            <a:endParaRPr lang="en-US" altLang="zh-TW" sz="2400" dirty="0" smtClean="0"/>
          </a:p>
          <a:p>
            <a:r>
              <a:rPr lang="en-US" altLang="zh-TW" sz="2400" dirty="0" smtClean="0"/>
              <a:t>｢</a:t>
            </a:r>
            <a:r>
              <a:rPr lang="zh-TW" altLang="en-US" sz="2400" dirty="0" smtClean="0"/>
              <a:t>蝎</a:t>
            </a:r>
            <a:r>
              <a:rPr lang="en-US" altLang="zh-TW" sz="2400" dirty="0" smtClean="0"/>
              <a:t>｣</a:t>
            </a:r>
            <a:r>
              <a:rPr lang="zh-TW" altLang="en-US" sz="2400" dirty="0" smtClean="0"/>
              <a:t>、</a:t>
            </a:r>
            <a:r>
              <a:rPr lang="en-US" altLang="zh-TW" sz="2400" dirty="0" smtClean="0"/>
              <a:t>｢</a:t>
            </a:r>
            <a:r>
              <a:rPr lang="zh-TW" altLang="en-US" sz="2400" dirty="0" smtClean="0"/>
              <a:t>獨</a:t>
            </a:r>
            <a:r>
              <a:rPr lang="en-US" altLang="zh-TW" sz="2400" dirty="0" smtClean="0"/>
              <a:t>｣</a:t>
            </a:r>
            <a:r>
              <a:rPr lang="zh-TW" altLang="en-US" sz="2400" dirty="0" smtClean="0"/>
              <a:t>等字的右旁，</a:t>
            </a:r>
            <a:r>
              <a:rPr lang="en-US" altLang="zh-TW" sz="2400" dirty="0" smtClean="0"/>
              <a:t>｢</a:t>
            </a:r>
            <a:r>
              <a:rPr lang="zh-TW" altLang="en-US" sz="2400" dirty="0" smtClean="0"/>
              <a:t>蜀</a:t>
            </a:r>
            <a:r>
              <a:rPr lang="en-US" altLang="zh-TW" sz="2400" dirty="0" smtClean="0"/>
              <a:t>｣</a:t>
            </a:r>
            <a:r>
              <a:rPr lang="zh-TW" altLang="en-US" sz="2400" dirty="0" smtClean="0"/>
              <a:t>字符就可代表這一群了。</a:t>
            </a:r>
            <a:endParaRPr lang="en-US" altLang="zh-TW" sz="2400" dirty="0" smtClean="0"/>
          </a:p>
          <a:p>
            <a:endParaRPr lang="en-US" altLang="zh-TW" sz="2400" dirty="0"/>
          </a:p>
          <a:p>
            <a:r>
              <a:rPr lang="en-US" altLang="zh-TW" sz="2400" dirty="0" smtClean="0"/>
              <a:t>｢</a:t>
            </a:r>
            <a:r>
              <a:rPr lang="zh-TW" altLang="en-US" sz="2400" dirty="0" smtClean="0"/>
              <a:t>漏</a:t>
            </a:r>
            <a:r>
              <a:rPr lang="en-US" altLang="zh-TW" sz="2400" dirty="0" smtClean="0"/>
              <a:t>｣</a:t>
            </a:r>
            <a:r>
              <a:rPr lang="zh-TW" altLang="en-US" sz="2400" dirty="0" smtClean="0"/>
              <a:t>、</a:t>
            </a:r>
            <a:r>
              <a:rPr lang="en-US" altLang="zh-TW" sz="2400" dirty="0" smtClean="0"/>
              <a:t>｢</a:t>
            </a:r>
            <a:r>
              <a:rPr lang="zh-TW" altLang="en-US" sz="2400" dirty="0" smtClean="0"/>
              <a:t>薦</a:t>
            </a:r>
            <a:r>
              <a:rPr lang="en-US" altLang="zh-TW" sz="2400" dirty="0" smtClean="0"/>
              <a:t>｣</a:t>
            </a:r>
            <a:r>
              <a:rPr lang="zh-TW" altLang="en-US" sz="2400" dirty="0" smtClean="0"/>
              <a:t>兩字的部份字形都從</a:t>
            </a:r>
            <a:r>
              <a:rPr lang="en-US" altLang="zh-TW" sz="2400" dirty="0" smtClean="0"/>
              <a:t>｢</a:t>
            </a:r>
            <a:r>
              <a:rPr lang="zh-TW" altLang="en-US" sz="2400" dirty="0" smtClean="0"/>
              <a:t>辱</a:t>
            </a:r>
            <a:r>
              <a:rPr lang="en-US" altLang="zh-TW" sz="2400" dirty="0" smtClean="0"/>
              <a:t>｣</a:t>
            </a:r>
            <a:r>
              <a:rPr lang="zh-TW" altLang="en-US" sz="2400" dirty="0" smtClean="0"/>
              <a:t>字符；</a:t>
            </a:r>
            <a:endParaRPr lang="en-US" altLang="zh-TW" sz="2400" dirty="0" smtClean="0"/>
          </a:p>
          <a:p>
            <a:r>
              <a:rPr lang="en-US" altLang="zh-TW" sz="2400" dirty="0" smtClean="0"/>
              <a:t>｢</a:t>
            </a:r>
            <a:r>
              <a:rPr lang="zh-TW" altLang="en-US" sz="2400" dirty="0" smtClean="0"/>
              <a:t>留</a:t>
            </a:r>
            <a:r>
              <a:rPr lang="en-US" altLang="zh-TW" sz="2400" dirty="0" smtClean="0"/>
              <a:t>｣</a:t>
            </a:r>
            <a:r>
              <a:rPr lang="zh-TW" altLang="en-US" sz="2400" dirty="0" smtClean="0"/>
              <a:t>字符可使用於字右旁的</a:t>
            </a:r>
            <a:r>
              <a:rPr lang="en-US" altLang="zh-TW" sz="2400" dirty="0" smtClean="0"/>
              <a:t>｢</a:t>
            </a:r>
            <a:r>
              <a:rPr lang="zh-TW" altLang="en-US" sz="2400" dirty="0" smtClean="0"/>
              <a:t>腦</a:t>
            </a:r>
            <a:r>
              <a:rPr lang="en-US" altLang="zh-TW" sz="2400" dirty="0" smtClean="0"/>
              <a:t>(</a:t>
            </a:r>
            <a:r>
              <a:rPr lang="zh-TW" altLang="en-US" sz="2400" dirty="0" smtClean="0"/>
              <a:t>右旁</a:t>
            </a:r>
            <a:r>
              <a:rPr lang="en-US" altLang="zh-TW" sz="2400" dirty="0" smtClean="0"/>
              <a:t>)｣</a:t>
            </a:r>
            <a:r>
              <a:rPr lang="zh-TW" altLang="en-US" sz="2400" dirty="0" smtClean="0"/>
              <a:t>和</a:t>
            </a:r>
            <a:r>
              <a:rPr lang="en-US" altLang="zh-TW" sz="2400" dirty="0" smtClean="0"/>
              <a:t>｢</a:t>
            </a:r>
            <a:r>
              <a:rPr lang="zh-TW" altLang="en-US" sz="2400" dirty="0" smtClean="0"/>
              <a:t> 甾</a:t>
            </a:r>
            <a:r>
              <a:rPr lang="en-US" altLang="zh-TW" sz="2400" dirty="0" smtClean="0"/>
              <a:t>｣</a:t>
            </a:r>
            <a:r>
              <a:rPr lang="zh-TW" altLang="en-US" sz="2400" dirty="0" smtClean="0"/>
              <a:t>一族；</a:t>
            </a:r>
            <a:endParaRPr lang="en-US" altLang="zh-TW" sz="2400" dirty="0" smtClean="0"/>
          </a:p>
          <a:p>
            <a:r>
              <a:rPr lang="en-US" altLang="zh-TW" sz="2400" dirty="0" smtClean="0"/>
              <a:t>｢</a:t>
            </a:r>
            <a:r>
              <a:rPr lang="zh-TW" altLang="en-US" sz="2400" dirty="0" smtClean="0"/>
              <a:t>笙</a:t>
            </a:r>
            <a:r>
              <a:rPr lang="en-US" altLang="zh-TW" sz="2400" dirty="0" smtClean="0"/>
              <a:t>｣</a:t>
            </a:r>
            <a:r>
              <a:rPr lang="zh-TW" altLang="en-US" sz="2400" dirty="0" smtClean="0"/>
              <a:t>字符取代</a:t>
            </a:r>
            <a:r>
              <a:rPr lang="en-US" altLang="zh-TW" sz="2400" dirty="0" smtClean="0"/>
              <a:t>｢</a:t>
            </a:r>
            <a:r>
              <a:rPr lang="zh-TW" altLang="en-US" sz="2400" dirty="0" smtClean="0"/>
              <a:t>濯</a:t>
            </a:r>
            <a:r>
              <a:rPr lang="en-US" altLang="zh-TW" sz="2400" dirty="0" smtClean="0"/>
              <a:t>｣</a:t>
            </a:r>
            <a:r>
              <a:rPr lang="zh-TW" altLang="en-US" sz="2400" dirty="0" smtClean="0"/>
              <a:t>、</a:t>
            </a:r>
            <a:r>
              <a:rPr lang="en-US" altLang="zh-TW" sz="2400" dirty="0" smtClean="0"/>
              <a:t>｢</a:t>
            </a:r>
            <a:r>
              <a:rPr lang="zh-TW" altLang="en-US" sz="2400" dirty="0" smtClean="0"/>
              <a:t>懼</a:t>
            </a:r>
            <a:r>
              <a:rPr lang="en-US" altLang="zh-TW" sz="2400" dirty="0" smtClean="0"/>
              <a:t>｣</a:t>
            </a:r>
            <a:r>
              <a:rPr lang="zh-TW" altLang="en-US" sz="2400" dirty="0" smtClean="0"/>
              <a:t>、</a:t>
            </a:r>
            <a:r>
              <a:rPr lang="en-US" altLang="zh-TW" sz="2400" dirty="0" smtClean="0"/>
              <a:t>｢</a:t>
            </a:r>
            <a:r>
              <a:rPr lang="zh-TW" altLang="en-US" sz="2400" dirty="0" smtClean="0"/>
              <a:t>催</a:t>
            </a:r>
            <a:r>
              <a:rPr lang="en-US" altLang="zh-TW" sz="2400" dirty="0" smtClean="0"/>
              <a:t>｣</a:t>
            </a:r>
            <a:r>
              <a:rPr lang="zh-TW" altLang="en-US" sz="2400" dirty="0" smtClean="0"/>
              <a:t>等字的右偏旁；</a:t>
            </a:r>
            <a:endParaRPr lang="en-US" altLang="zh-TW" sz="2400" dirty="0" smtClean="0"/>
          </a:p>
          <a:p>
            <a:r>
              <a:rPr lang="en-US" altLang="zh-TW" sz="2400" dirty="0" smtClean="0"/>
              <a:t>｢</a:t>
            </a:r>
            <a:r>
              <a:rPr lang="zh-TW" altLang="en-US" sz="2400" dirty="0" smtClean="0"/>
              <a:t>鳥</a:t>
            </a:r>
            <a:r>
              <a:rPr lang="en-US" altLang="zh-TW" sz="2400" dirty="0" smtClean="0"/>
              <a:t>｣</a:t>
            </a:r>
            <a:r>
              <a:rPr lang="zh-TW" altLang="en-US" sz="2400" dirty="0" smtClean="0"/>
              <a:t>字符兼併字右旁的</a:t>
            </a:r>
            <a:r>
              <a:rPr lang="en-US" altLang="zh-TW" sz="2400" dirty="0" smtClean="0"/>
              <a:t>｢</a:t>
            </a:r>
            <a:r>
              <a:rPr lang="zh-TW" altLang="en-US" sz="2400" dirty="0" smtClean="0"/>
              <a:t>鳥</a:t>
            </a:r>
            <a:r>
              <a:rPr lang="en-US" altLang="zh-TW" sz="2400" dirty="0" smtClean="0"/>
              <a:t>｣</a:t>
            </a:r>
            <a:r>
              <a:rPr lang="zh-TW" altLang="en-US" sz="2400" dirty="0" smtClean="0"/>
              <a:t>、</a:t>
            </a:r>
            <a:r>
              <a:rPr lang="en-US" altLang="zh-TW" sz="2400" dirty="0" smtClean="0"/>
              <a:t>｢</a:t>
            </a:r>
            <a:r>
              <a:rPr lang="zh-TW" altLang="en-US" sz="2400" dirty="0" smtClean="0"/>
              <a:t>咼</a:t>
            </a:r>
            <a:r>
              <a:rPr lang="en-US" altLang="zh-TW" sz="2400" dirty="0" smtClean="0"/>
              <a:t>｣</a:t>
            </a:r>
            <a:r>
              <a:rPr lang="zh-TW" altLang="en-US" sz="2400" dirty="0" smtClean="0"/>
              <a:t>、</a:t>
            </a:r>
            <a:r>
              <a:rPr lang="en-US" altLang="zh-TW" sz="2400" dirty="0" smtClean="0"/>
              <a:t>｢</a:t>
            </a:r>
            <a:r>
              <a:rPr lang="zh-TW" altLang="en-US" sz="2400" dirty="0" smtClean="0"/>
              <a:t>肉</a:t>
            </a:r>
            <a:r>
              <a:rPr lang="en-US" altLang="zh-TW" sz="2400" dirty="0" smtClean="0"/>
              <a:t>｣(</a:t>
            </a:r>
            <a:r>
              <a:rPr lang="zh-TW" altLang="en-US" sz="2400" dirty="0" smtClean="0"/>
              <a:t>月</a:t>
            </a:r>
            <a:r>
              <a:rPr lang="en-US" altLang="zh-TW" sz="2400" dirty="0" smtClean="0"/>
              <a:t>)</a:t>
            </a:r>
            <a:r>
              <a:rPr lang="zh-TW" altLang="en-US" sz="2400" dirty="0"/>
              <a:t>。</a:t>
            </a:r>
            <a:endParaRPr lang="en-US" altLang="zh-TW" sz="2400" dirty="0"/>
          </a:p>
        </p:txBody>
      </p:sp>
    </p:spTree>
    <p:extLst>
      <p:ext uri="{BB962C8B-B14F-4D97-AF65-F5344CB8AC3E}">
        <p14:creationId xmlns:p14="http://schemas.microsoft.com/office/powerpoint/2010/main" val="2683605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flipH="1">
            <a:off x="9098280" y="274638"/>
            <a:ext cx="45719" cy="5851525"/>
          </a:xfrm>
        </p:spPr>
        <p:txBody>
          <a:bodyPr>
            <a:normAutofit fontScale="90000"/>
          </a:bodyPr>
          <a:lstStyle/>
          <a:p>
            <a:endParaRPr lang="zh-TW" altLang="en-US" dirty="0"/>
          </a:p>
        </p:txBody>
      </p:sp>
      <p:sp>
        <p:nvSpPr>
          <p:cNvPr id="3" name="直排文字版面配置區 2"/>
          <p:cNvSpPr>
            <a:spLocks noGrp="1"/>
          </p:cNvSpPr>
          <p:nvPr>
            <p:ph type="body" orient="vert" idx="1"/>
          </p:nvPr>
        </p:nvSpPr>
        <p:spPr>
          <a:xfrm>
            <a:off x="457200" y="274638"/>
            <a:ext cx="8363272" cy="6322714"/>
          </a:xfrm>
        </p:spPr>
        <p:txBody>
          <a:bodyPr>
            <a:normAutofit fontScale="92500" lnSpcReduction="20000"/>
          </a:bodyPr>
          <a:lstStyle/>
          <a:p>
            <a:pPr marL="0" indent="0">
              <a:buNone/>
            </a:pPr>
            <a:r>
              <a:rPr lang="zh-TW" altLang="en-US" sz="2600" dirty="0" smtClean="0"/>
              <a:t>  </a:t>
            </a:r>
            <a:endParaRPr lang="en-US" altLang="zh-TW" sz="2600" dirty="0" smtClean="0"/>
          </a:p>
          <a:p>
            <a:pPr marL="0" indent="0">
              <a:buNone/>
            </a:pPr>
            <a:r>
              <a:rPr lang="zh-TW" altLang="en-US" sz="2600" dirty="0"/>
              <a:t> </a:t>
            </a:r>
            <a:r>
              <a:rPr lang="zh-TW" altLang="en-US" sz="2600" dirty="0" smtClean="0"/>
              <a:t> </a:t>
            </a:r>
            <a:r>
              <a:rPr lang="en-US" altLang="zh-TW" sz="2600" dirty="0" smtClean="0"/>
              <a:t>｢</a:t>
            </a:r>
            <a:r>
              <a:rPr lang="zh-TW" altLang="en-US" sz="2600" dirty="0" smtClean="0"/>
              <a:t>坤</a:t>
            </a:r>
            <a:r>
              <a:rPr lang="en-US" altLang="zh-TW" sz="2600" dirty="0" smtClean="0"/>
              <a:t>｣</a:t>
            </a:r>
            <a:r>
              <a:rPr lang="zh-TW" altLang="en-US" sz="2600" dirty="0" smtClean="0"/>
              <a:t>、</a:t>
            </a:r>
            <a:r>
              <a:rPr lang="en-US" altLang="zh-TW" sz="2600" dirty="0" smtClean="0"/>
              <a:t>｢</a:t>
            </a:r>
            <a:r>
              <a:rPr lang="zh-TW" altLang="en-US" sz="2600" dirty="0" smtClean="0"/>
              <a:t>神</a:t>
            </a:r>
            <a:r>
              <a:rPr lang="en-US" altLang="zh-TW" sz="2600" dirty="0" smtClean="0"/>
              <a:t>｣</a:t>
            </a:r>
            <a:r>
              <a:rPr lang="zh-TW" altLang="en-US" sz="2600" dirty="0" smtClean="0"/>
              <a:t>、</a:t>
            </a:r>
            <a:r>
              <a:rPr lang="en-US" altLang="zh-TW" sz="2600" dirty="0" smtClean="0"/>
              <a:t>｢</a:t>
            </a:r>
            <a:r>
              <a:rPr lang="zh-TW" altLang="en-US" sz="2600" dirty="0" smtClean="0"/>
              <a:t>仲</a:t>
            </a:r>
            <a:r>
              <a:rPr lang="en-US" altLang="zh-TW" sz="2600" dirty="0" smtClean="0"/>
              <a:t>｣</a:t>
            </a:r>
            <a:r>
              <a:rPr lang="zh-TW" altLang="en-US" sz="2600" dirty="0" smtClean="0"/>
              <a:t>可以靠</a:t>
            </a:r>
            <a:r>
              <a:rPr lang="en-US" altLang="zh-TW" sz="2600" dirty="0" smtClean="0"/>
              <a:t>｢</a:t>
            </a:r>
            <a:r>
              <a:rPr lang="zh-TW" altLang="en-US" sz="2600" dirty="0" smtClean="0"/>
              <a:t>中</a:t>
            </a:r>
            <a:r>
              <a:rPr lang="en-US" altLang="zh-TW" sz="2600" dirty="0" smtClean="0"/>
              <a:t>｣</a:t>
            </a:r>
            <a:r>
              <a:rPr lang="zh-TW" altLang="en-US" sz="2600" dirty="0" smtClean="0"/>
              <a:t>字符作右旁；</a:t>
            </a:r>
            <a:endParaRPr lang="en-US" altLang="zh-TW" sz="2600" dirty="0" smtClean="0"/>
          </a:p>
          <a:p>
            <a:pPr marL="0" indent="0">
              <a:buNone/>
            </a:pPr>
            <a:r>
              <a:rPr lang="zh-TW" altLang="en-US" sz="2600" dirty="0" smtClean="0"/>
              <a:t>  </a:t>
            </a:r>
            <a:r>
              <a:rPr lang="en-US" altLang="zh-TW" sz="2600" dirty="0" smtClean="0"/>
              <a:t>｢</a:t>
            </a:r>
            <a:r>
              <a:rPr lang="zh-TW" altLang="en-US" sz="2600" dirty="0" smtClean="0"/>
              <a:t>沼</a:t>
            </a:r>
            <a:r>
              <a:rPr lang="en-US" altLang="zh-TW" sz="2600" dirty="0" smtClean="0"/>
              <a:t>｣</a:t>
            </a:r>
            <a:r>
              <a:rPr lang="zh-TW" altLang="en-US" sz="2600" dirty="0" smtClean="0"/>
              <a:t>、</a:t>
            </a:r>
            <a:r>
              <a:rPr lang="en-US" altLang="zh-TW" sz="2600" dirty="0" smtClean="0"/>
              <a:t>｢</a:t>
            </a:r>
            <a:r>
              <a:rPr lang="zh-TW" altLang="en-US" sz="2600" dirty="0" smtClean="0"/>
              <a:t>訟</a:t>
            </a:r>
            <a:r>
              <a:rPr lang="en-US" altLang="zh-TW" sz="2600" dirty="0" smtClean="0"/>
              <a:t>｣</a:t>
            </a:r>
            <a:r>
              <a:rPr lang="zh-TW" altLang="en-US" sz="2600" dirty="0" smtClean="0"/>
              <a:t>字右旁可以</a:t>
            </a:r>
            <a:r>
              <a:rPr lang="en-US" altLang="zh-TW" sz="2600" dirty="0" smtClean="0"/>
              <a:t>｢</a:t>
            </a:r>
            <a:r>
              <a:rPr lang="zh-TW" altLang="en-US" sz="2600" dirty="0" smtClean="0"/>
              <a:t>公</a:t>
            </a:r>
            <a:r>
              <a:rPr lang="en-US" altLang="zh-TW" sz="2600" dirty="0" smtClean="0"/>
              <a:t>｣</a:t>
            </a:r>
            <a:r>
              <a:rPr lang="zh-TW" altLang="en-US" sz="2600" dirty="0" smtClean="0"/>
              <a:t>字符代替；</a:t>
            </a:r>
            <a:endParaRPr lang="en-US" altLang="zh-TW" sz="2600" dirty="0" smtClean="0"/>
          </a:p>
          <a:p>
            <a:pPr marL="0" indent="0">
              <a:buNone/>
            </a:pPr>
            <a:r>
              <a:rPr lang="zh-TW" altLang="en-US" sz="2600" dirty="0" smtClean="0"/>
              <a:t>  </a:t>
            </a:r>
            <a:r>
              <a:rPr lang="en-US" altLang="zh-TW" sz="2600" dirty="0" smtClean="0"/>
              <a:t>｢</a:t>
            </a:r>
            <a:r>
              <a:rPr lang="zh-TW" altLang="en-US" sz="2600" dirty="0" smtClean="0"/>
              <a:t>賦</a:t>
            </a:r>
            <a:r>
              <a:rPr lang="en-US" altLang="zh-TW" sz="2600" dirty="0" smtClean="0"/>
              <a:t>｣</a:t>
            </a:r>
            <a:r>
              <a:rPr lang="zh-TW" altLang="en-US" sz="2600" dirty="0" smtClean="0"/>
              <a:t>和</a:t>
            </a:r>
            <a:r>
              <a:rPr lang="en-US" altLang="zh-TW" sz="2600" dirty="0" smtClean="0"/>
              <a:t>｢</a:t>
            </a:r>
            <a:r>
              <a:rPr lang="zh-TW" altLang="en-US" sz="2600" dirty="0" smtClean="0"/>
              <a:t>德</a:t>
            </a:r>
            <a:r>
              <a:rPr lang="en-US" altLang="zh-TW" sz="2600" dirty="0" smtClean="0"/>
              <a:t>｣</a:t>
            </a:r>
            <a:r>
              <a:rPr lang="zh-TW" altLang="en-US" sz="2600" dirty="0" smtClean="0"/>
              <a:t>兩字右旁皆用</a:t>
            </a:r>
            <a:r>
              <a:rPr lang="en-US" altLang="zh-TW" sz="2600" dirty="0" smtClean="0"/>
              <a:t>｢</a:t>
            </a:r>
            <a:r>
              <a:rPr lang="zh-TW" altLang="en-US" sz="2600" dirty="0" smtClean="0"/>
              <a:t>武</a:t>
            </a:r>
            <a:r>
              <a:rPr lang="en-US" altLang="zh-TW" sz="2600" dirty="0" smtClean="0"/>
              <a:t>｣</a:t>
            </a:r>
            <a:r>
              <a:rPr lang="zh-TW" altLang="en-US" sz="2600" dirty="0" smtClean="0"/>
              <a:t>字符；</a:t>
            </a:r>
            <a:endParaRPr lang="en-US" altLang="zh-TW" sz="2600" dirty="0" smtClean="0"/>
          </a:p>
          <a:p>
            <a:pPr marL="0" indent="0">
              <a:buNone/>
            </a:pPr>
            <a:r>
              <a:rPr lang="zh-TW" altLang="en-US" sz="2600" dirty="0" smtClean="0"/>
              <a:t>  </a:t>
            </a:r>
            <a:r>
              <a:rPr lang="en-US" altLang="zh-TW" sz="2600" dirty="0" smtClean="0"/>
              <a:t>｢</a:t>
            </a:r>
            <a:r>
              <a:rPr lang="zh-TW" altLang="en-US" sz="2600" dirty="0" smtClean="0"/>
              <a:t>終</a:t>
            </a:r>
            <a:r>
              <a:rPr lang="en-US" altLang="zh-TW" sz="2600" dirty="0" smtClean="0"/>
              <a:t>｣</a:t>
            </a:r>
            <a:r>
              <a:rPr lang="zh-TW" altLang="en-US" sz="2600" dirty="0" smtClean="0"/>
              <a:t>與</a:t>
            </a:r>
            <a:r>
              <a:rPr lang="en-US" altLang="zh-TW" sz="2600" dirty="0" smtClean="0"/>
              <a:t>｢</a:t>
            </a:r>
            <a:r>
              <a:rPr lang="zh-TW" altLang="en-US" sz="2600" dirty="0" smtClean="0"/>
              <a:t>疑</a:t>
            </a:r>
            <a:r>
              <a:rPr lang="en-US" altLang="zh-TW" sz="2600" dirty="0" smtClean="0"/>
              <a:t>｣</a:t>
            </a:r>
            <a:r>
              <a:rPr lang="zh-TW" altLang="en-US" sz="2600" dirty="0" smtClean="0"/>
              <a:t>二字都由</a:t>
            </a:r>
            <a:r>
              <a:rPr lang="en-US" altLang="zh-TW" sz="2600" dirty="0" smtClean="0"/>
              <a:t>｢</a:t>
            </a:r>
            <a:r>
              <a:rPr lang="zh-TW" altLang="en-US" sz="2600" dirty="0" smtClean="0"/>
              <a:t>冬</a:t>
            </a:r>
            <a:r>
              <a:rPr lang="en-US" altLang="zh-TW" sz="2600" dirty="0" smtClean="0"/>
              <a:t>｣</a:t>
            </a:r>
            <a:r>
              <a:rPr lang="zh-TW" altLang="en-US" sz="2600" dirty="0" smtClean="0"/>
              <a:t>字符接替。</a:t>
            </a:r>
            <a:endParaRPr lang="en-US" altLang="zh-TW" sz="2600" dirty="0" smtClean="0"/>
          </a:p>
          <a:p>
            <a:endParaRPr lang="en-US" altLang="zh-TW" sz="2600" dirty="0"/>
          </a:p>
          <a:p>
            <a:pPr marL="0" indent="0">
              <a:buNone/>
            </a:pPr>
            <a:r>
              <a:rPr lang="zh-TW" altLang="en-US" sz="2600" dirty="0" smtClean="0"/>
              <a:t> 字右旁的</a:t>
            </a:r>
            <a:r>
              <a:rPr lang="en-US" altLang="zh-TW" sz="2600" dirty="0" smtClean="0"/>
              <a:t>｢</a:t>
            </a:r>
            <a:r>
              <a:rPr lang="zh-TW" altLang="en-US" sz="2600" dirty="0" smtClean="0"/>
              <a:t>句</a:t>
            </a:r>
            <a:r>
              <a:rPr lang="en-US" altLang="zh-TW" sz="2600" dirty="0" smtClean="0"/>
              <a:t>｣</a:t>
            </a:r>
            <a:r>
              <a:rPr lang="zh-TW" altLang="en-US" sz="2600" dirty="0" smtClean="0"/>
              <a:t>、</a:t>
            </a:r>
            <a:r>
              <a:rPr lang="en-US" altLang="zh-TW" sz="2600" dirty="0" smtClean="0"/>
              <a:t>｢</a:t>
            </a:r>
            <a:r>
              <a:rPr lang="zh-TW" altLang="en-US" sz="2600" dirty="0" smtClean="0"/>
              <a:t>內</a:t>
            </a:r>
            <a:r>
              <a:rPr lang="en-US" altLang="zh-TW" sz="2600" dirty="0" smtClean="0"/>
              <a:t>｣</a:t>
            </a:r>
            <a:r>
              <a:rPr lang="zh-TW" altLang="en-US" sz="2600" dirty="0" smtClean="0"/>
              <a:t>、</a:t>
            </a:r>
            <a:r>
              <a:rPr lang="en-US" altLang="zh-TW" sz="2600" dirty="0" smtClean="0"/>
              <a:t>｢</a:t>
            </a:r>
            <a:r>
              <a:rPr lang="zh-TW" altLang="en-US" sz="2600" dirty="0" smtClean="0"/>
              <a:t>勾</a:t>
            </a:r>
            <a:r>
              <a:rPr lang="en-US" altLang="zh-TW" sz="2600" dirty="0" smtClean="0"/>
              <a:t>｣</a:t>
            </a:r>
            <a:r>
              <a:rPr lang="zh-TW" altLang="en-US" sz="2600" dirty="0" smtClean="0"/>
              <a:t>一同使用</a:t>
            </a:r>
            <a:r>
              <a:rPr lang="en-US" altLang="zh-TW" sz="2600" dirty="0" smtClean="0"/>
              <a:t>｢</a:t>
            </a:r>
            <a:r>
              <a:rPr lang="zh-TW" altLang="en-US" sz="2600" dirty="0" smtClean="0"/>
              <a:t>勿</a:t>
            </a:r>
            <a:r>
              <a:rPr lang="en-US" altLang="zh-TW" sz="2600" dirty="0" smtClean="0"/>
              <a:t>｣</a:t>
            </a:r>
            <a:r>
              <a:rPr lang="zh-TW" altLang="en-US" sz="2600" dirty="0" smtClean="0"/>
              <a:t>字符；</a:t>
            </a:r>
            <a:endParaRPr lang="en-US" altLang="zh-TW" sz="2600" dirty="0" smtClean="0"/>
          </a:p>
          <a:p>
            <a:pPr marL="0" indent="0">
              <a:buNone/>
            </a:pPr>
            <a:r>
              <a:rPr lang="zh-TW" altLang="en-US" sz="2600" dirty="0" smtClean="0"/>
              <a:t>  </a:t>
            </a:r>
            <a:r>
              <a:rPr lang="en-US" altLang="zh-TW" sz="2600" dirty="0" smtClean="0"/>
              <a:t>｢</a:t>
            </a:r>
            <a:r>
              <a:rPr lang="zh-TW" altLang="en-US" sz="2600" dirty="0" smtClean="0"/>
              <a:t>芻</a:t>
            </a:r>
            <a:r>
              <a:rPr lang="en-US" altLang="zh-TW" sz="2600" dirty="0" smtClean="0"/>
              <a:t>｣</a:t>
            </a:r>
            <a:r>
              <a:rPr lang="zh-TW" altLang="en-US" sz="2600" dirty="0" smtClean="0"/>
              <a:t>字符則承替字右旁的</a:t>
            </a:r>
            <a:r>
              <a:rPr lang="en-US" altLang="zh-TW" sz="2600" dirty="0" smtClean="0"/>
              <a:t>｢</a:t>
            </a:r>
            <a:r>
              <a:rPr lang="zh-TW" altLang="en-US" sz="2600" dirty="0" smtClean="0"/>
              <a:t>芻</a:t>
            </a:r>
            <a:r>
              <a:rPr lang="en-US" altLang="zh-TW" sz="2600" dirty="0" smtClean="0"/>
              <a:t>｣</a:t>
            </a:r>
            <a:r>
              <a:rPr lang="zh-TW" altLang="en-US" sz="2600" dirty="0" smtClean="0"/>
              <a:t>、</a:t>
            </a:r>
            <a:r>
              <a:rPr lang="en-US" altLang="zh-TW" sz="2600" dirty="0" smtClean="0"/>
              <a:t>｢</a:t>
            </a:r>
            <a:r>
              <a:rPr lang="zh-TW" altLang="en-US" sz="2600" dirty="0" smtClean="0"/>
              <a:t>鬲</a:t>
            </a:r>
            <a:r>
              <a:rPr lang="en-US" altLang="zh-TW" sz="2600" dirty="0" smtClean="0"/>
              <a:t>｣</a:t>
            </a:r>
            <a:r>
              <a:rPr lang="zh-TW" altLang="en-US" sz="2600" dirty="0" smtClean="0"/>
              <a:t>和</a:t>
            </a:r>
            <a:r>
              <a:rPr lang="en-US" altLang="zh-TW" sz="2600" dirty="0" smtClean="0"/>
              <a:t>｢</a:t>
            </a:r>
            <a:r>
              <a:rPr lang="zh-TW" altLang="en-US" sz="2600" dirty="0" smtClean="0"/>
              <a:t>畐</a:t>
            </a:r>
            <a:r>
              <a:rPr lang="en-US" altLang="zh-TW" sz="2600" dirty="0" smtClean="0"/>
              <a:t>｣</a:t>
            </a:r>
            <a:r>
              <a:rPr lang="zh-TW" altLang="en-US" sz="2600" dirty="0" smtClean="0"/>
              <a:t>；      </a:t>
            </a:r>
            <a:endParaRPr lang="en-US" altLang="zh-TW" sz="2600" dirty="0" smtClean="0"/>
          </a:p>
          <a:p>
            <a:pPr marL="0" indent="0">
              <a:buNone/>
            </a:pPr>
            <a:r>
              <a:rPr lang="zh-TW" altLang="en-US" sz="2600" dirty="0"/>
              <a:t> </a:t>
            </a:r>
            <a:r>
              <a:rPr lang="zh-TW" altLang="en-US" sz="2600" dirty="0" smtClean="0"/>
              <a:t> </a:t>
            </a:r>
            <a:r>
              <a:rPr lang="en-US" altLang="zh-TW" sz="2600" dirty="0" smtClean="0"/>
              <a:t>｢</a:t>
            </a:r>
            <a:r>
              <a:rPr lang="zh-TW" altLang="en-US" sz="2600" dirty="0" smtClean="0"/>
              <a:t>兩</a:t>
            </a:r>
            <a:r>
              <a:rPr lang="en-US" altLang="zh-TW" sz="2600" dirty="0" smtClean="0"/>
              <a:t>｣</a:t>
            </a:r>
            <a:r>
              <a:rPr lang="zh-TW" altLang="en-US" sz="2600" dirty="0" smtClean="0"/>
              <a:t>字符登上</a:t>
            </a:r>
            <a:r>
              <a:rPr lang="en-US" altLang="zh-TW" sz="2600" dirty="0" smtClean="0"/>
              <a:t>｢</a:t>
            </a:r>
            <a:r>
              <a:rPr lang="zh-TW" altLang="en-US" sz="2600" dirty="0" smtClean="0"/>
              <a:t>滿</a:t>
            </a:r>
            <a:r>
              <a:rPr lang="en-US" altLang="zh-TW" sz="2600" dirty="0" smtClean="0"/>
              <a:t>｣</a:t>
            </a:r>
            <a:r>
              <a:rPr lang="zh-TW" altLang="en-US" sz="2600" dirty="0" smtClean="0"/>
              <a:t>、</a:t>
            </a:r>
            <a:r>
              <a:rPr lang="en-US" altLang="zh-TW" sz="2600" dirty="0" smtClean="0"/>
              <a:t>｢</a:t>
            </a:r>
            <a:r>
              <a:rPr lang="zh-TW" altLang="en-US" sz="2600" dirty="0" smtClean="0"/>
              <a:t>輛</a:t>
            </a:r>
            <a:r>
              <a:rPr lang="en-US" altLang="zh-TW" sz="2600" dirty="0" smtClean="0"/>
              <a:t>｣</a:t>
            </a:r>
            <a:r>
              <a:rPr lang="zh-TW" altLang="en-US" sz="2600" dirty="0" smtClean="0"/>
              <a:t>兩字的右旁；</a:t>
            </a:r>
            <a:endParaRPr lang="en-US" altLang="zh-TW" sz="2600" dirty="0" smtClean="0"/>
          </a:p>
          <a:p>
            <a:pPr marL="0" indent="0">
              <a:buNone/>
            </a:pPr>
            <a:r>
              <a:rPr lang="zh-TW" altLang="en-US" sz="2600" dirty="0"/>
              <a:t> </a:t>
            </a:r>
            <a:r>
              <a:rPr lang="zh-TW" altLang="en-US" sz="2600" dirty="0" smtClean="0"/>
              <a:t> </a:t>
            </a:r>
            <a:r>
              <a:rPr lang="en-US" altLang="zh-TW" sz="2600" dirty="0" smtClean="0"/>
              <a:t>｢</a:t>
            </a:r>
            <a:r>
              <a:rPr lang="zh-TW" altLang="en-US" sz="2600" dirty="0" smtClean="0"/>
              <a:t>祿</a:t>
            </a:r>
            <a:r>
              <a:rPr lang="en-US" altLang="zh-TW" sz="2600" dirty="0" smtClean="0"/>
              <a:t>｣</a:t>
            </a:r>
            <a:r>
              <a:rPr lang="zh-TW" altLang="en-US" sz="2600" dirty="0" smtClean="0"/>
              <a:t>和</a:t>
            </a:r>
            <a:r>
              <a:rPr lang="en-US" altLang="zh-TW" sz="2600" dirty="0" smtClean="0"/>
              <a:t>｢</a:t>
            </a:r>
            <a:r>
              <a:rPr lang="zh-TW" altLang="en-US" sz="2600" dirty="0" smtClean="0"/>
              <a:t>鞠</a:t>
            </a:r>
            <a:r>
              <a:rPr lang="en-US" altLang="zh-TW" sz="2600" dirty="0" smtClean="0"/>
              <a:t>｣</a:t>
            </a:r>
            <a:r>
              <a:rPr lang="zh-TW" altLang="en-US" sz="2600" dirty="0" smtClean="0"/>
              <a:t>字右旁從</a:t>
            </a:r>
            <a:r>
              <a:rPr lang="en-US" altLang="zh-TW" sz="2600" dirty="0" smtClean="0"/>
              <a:t>｢</a:t>
            </a:r>
            <a:r>
              <a:rPr lang="zh-TW" altLang="en-US" sz="2600" dirty="0" smtClean="0"/>
              <a:t>彔</a:t>
            </a:r>
            <a:r>
              <a:rPr lang="en-US" altLang="zh-TW" sz="2600" dirty="0" smtClean="0"/>
              <a:t>｣</a:t>
            </a:r>
            <a:r>
              <a:rPr lang="zh-TW" altLang="en-US" sz="2600" dirty="0" smtClean="0"/>
              <a:t>字符。</a:t>
            </a:r>
            <a:endParaRPr lang="en-US" altLang="zh-TW" sz="2600" dirty="0" smtClean="0"/>
          </a:p>
          <a:p>
            <a:pPr marL="0" indent="0">
              <a:buNone/>
            </a:pPr>
            <a:r>
              <a:rPr lang="zh-TW" altLang="en-US" sz="2600" dirty="0"/>
              <a:t> </a:t>
            </a:r>
            <a:r>
              <a:rPr lang="zh-TW" altLang="en-US" sz="2600" dirty="0" smtClean="0"/>
              <a:t> </a:t>
            </a:r>
            <a:endParaRPr lang="en-US" altLang="zh-TW" sz="2600" dirty="0" smtClean="0"/>
          </a:p>
          <a:p>
            <a:pPr marL="0" indent="0">
              <a:buNone/>
            </a:pPr>
            <a:r>
              <a:rPr lang="zh-TW" altLang="en-US" sz="2600" dirty="0"/>
              <a:t> </a:t>
            </a:r>
            <a:r>
              <a:rPr lang="zh-TW" altLang="en-US" sz="2600" dirty="0" smtClean="0"/>
              <a:t>  字右旁的</a:t>
            </a:r>
            <a:r>
              <a:rPr lang="en-US" altLang="zh-TW" sz="2600" dirty="0" smtClean="0"/>
              <a:t>｢</a:t>
            </a:r>
            <a:r>
              <a:rPr lang="zh-TW" altLang="en-US" sz="2600" dirty="0" smtClean="0"/>
              <a:t>段</a:t>
            </a:r>
            <a:r>
              <a:rPr lang="en-US" altLang="zh-TW" sz="2600" dirty="0" smtClean="0"/>
              <a:t>｣</a:t>
            </a:r>
            <a:r>
              <a:rPr lang="zh-TW" altLang="en-US" sz="2600" dirty="0" smtClean="0"/>
              <a:t>字、</a:t>
            </a:r>
            <a:r>
              <a:rPr lang="en-US" altLang="zh-TW" sz="2600" dirty="0" smtClean="0"/>
              <a:t>｢</a:t>
            </a:r>
            <a:r>
              <a:rPr lang="zh-TW" altLang="en-US" sz="2600" dirty="0" smtClean="0"/>
              <a:t>叚</a:t>
            </a:r>
            <a:r>
              <a:rPr lang="en-US" altLang="zh-TW" sz="2600" dirty="0" smtClean="0"/>
              <a:t>｣</a:t>
            </a:r>
            <a:r>
              <a:rPr lang="zh-TW" altLang="en-US" sz="2600" dirty="0" smtClean="0"/>
              <a:t>字同用</a:t>
            </a:r>
            <a:r>
              <a:rPr lang="en-US" altLang="zh-TW" sz="2600" dirty="0" smtClean="0"/>
              <a:t>｢</a:t>
            </a:r>
            <a:r>
              <a:rPr lang="zh-TW" altLang="en-US" sz="2600" dirty="0" smtClean="0"/>
              <a:t>段</a:t>
            </a:r>
            <a:r>
              <a:rPr lang="en-US" altLang="zh-TW" sz="2600" dirty="0" smtClean="0"/>
              <a:t>｣</a:t>
            </a:r>
            <a:r>
              <a:rPr lang="zh-TW" altLang="en-US" sz="2600" dirty="0" smtClean="0"/>
              <a:t>字符構成；</a:t>
            </a:r>
            <a:endParaRPr lang="en-US" altLang="zh-TW" sz="2600" dirty="0" smtClean="0"/>
          </a:p>
          <a:p>
            <a:pPr marL="0" indent="0">
              <a:buNone/>
            </a:pPr>
            <a:r>
              <a:rPr lang="zh-TW" altLang="en-US" sz="2600" dirty="0"/>
              <a:t> </a:t>
            </a:r>
            <a:r>
              <a:rPr lang="zh-TW" altLang="en-US" sz="2600" dirty="0" smtClean="0"/>
              <a:t>  </a:t>
            </a:r>
            <a:r>
              <a:rPr lang="en-US" altLang="zh-TW" sz="2600" dirty="0" smtClean="0"/>
              <a:t>｢</a:t>
            </a:r>
            <a:r>
              <a:rPr lang="zh-TW" altLang="en-US" sz="2600" dirty="0" smtClean="0"/>
              <a:t>交</a:t>
            </a:r>
            <a:r>
              <a:rPr lang="en-US" altLang="zh-TW" sz="2600" dirty="0" smtClean="0"/>
              <a:t>｣</a:t>
            </a:r>
            <a:r>
              <a:rPr lang="zh-TW" altLang="en-US" sz="2600" dirty="0" smtClean="0"/>
              <a:t>字符居於</a:t>
            </a:r>
            <a:r>
              <a:rPr lang="en-US" altLang="zh-TW" sz="2600" dirty="0" smtClean="0"/>
              <a:t>｢</a:t>
            </a:r>
            <a:r>
              <a:rPr lang="zh-TW" altLang="en-US" sz="2600" dirty="0" smtClean="0"/>
              <a:t>跤</a:t>
            </a:r>
            <a:r>
              <a:rPr lang="en-US" altLang="zh-TW" sz="2600" dirty="0" smtClean="0"/>
              <a:t>｣</a:t>
            </a:r>
            <a:r>
              <a:rPr lang="zh-TW" altLang="en-US" sz="2600" dirty="0" smtClean="0"/>
              <a:t>、</a:t>
            </a:r>
            <a:r>
              <a:rPr lang="en-US" altLang="zh-TW" sz="2600" dirty="0" smtClean="0"/>
              <a:t>｢</a:t>
            </a:r>
            <a:r>
              <a:rPr lang="zh-TW" altLang="en-US" sz="2600" dirty="0" smtClean="0"/>
              <a:t>後</a:t>
            </a:r>
            <a:r>
              <a:rPr lang="en-US" altLang="zh-TW" sz="2600" dirty="0" smtClean="0"/>
              <a:t>｣</a:t>
            </a:r>
            <a:r>
              <a:rPr lang="zh-TW" altLang="en-US" sz="2600" dirty="0" smtClean="0"/>
              <a:t>等字的右側；</a:t>
            </a:r>
            <a:endParaRPr lang="en-US" altLang="zh-TW" sz="2600" dirty="0" smtClean="0"/>
          </a:p>
          <a:p>
            <a:pPr marL="0" indent="0">
              <a:buNone/>
            </a:pPr>
            <a:r>
              <a:rPr lang="zh-TW" altLang="en-US" sz="2600" dirty="0"/>
              <a:t> </a:t>
            </a:r>
            <a:r>
              <a:rPr lang="zh-TW" altLang="en-US" sz="2600" dirty="0" smtClean="0"/>
              <a:t>  </a:t>
            </a:r>
            <a:r>
              <a:rPr lang="en-US" altLang="zh-TW" sz="2600" dirty="0" smtClean="0"/>
              <a:t>｢</a:t>
            </a:r>
            <a:r>
              <a:rPr lang="zh-TW" altLang="en-US" sz="2600" dirty="0" smtClean="0"/>
              <a:t>七</a:t>
            </a:r>
            <a:r>
              <a:rPr lang="en-US" altLang="zh-TW" sz="2600" dirty="0" smtClean="0"/>
              <a:t>｣</a:t>
            </a:r>
            <a:r>
              <a:rPr lang="zh-TW" altLang="en-US" sz="2600" dirty="0" smtClean="0"/>
              <a:t>字符成為字右旁的</a:t>
            </a:r>
            <a:r>
              <a:rPr lang="en-US" altLang="zh-TW" sz="2600" dirty="0" smtClean="0"/>
              <a:t>｢</a:t>
            </a:r>
            <a:r>
              <a:rPr lang="zh-TW" altLang="en-US" sz="2600" dirty="0" smtClean="0"/>
              <a:t>土</a:t>
            </a:r>
            <a:r>
              <a:rPr lang="en-US" altLang="zh-TW" sz="2600" dirty="0" smtClean="0"/>
              <a:t>｣</a:t>
            </a:r>
            <a:r>
              <a:rPr lang="zh-TW" altLang="en-US" sz="2600" dirty="0" smtClean="0"/>
              <a:t>和</a:t>
            </a:r>
            <a:r>
              <a:rPr lang="en-US" altLang="zh-TW" sz="2600" dirty="0" smtClean="0"/>
              <a:t>｢</a:t>
            </a:r>
            <a:r>
              <a:rPr lang="zh-TW" altLang="en-US" sz="2600" dirty="0" smtClean="0"/>
              <a:t>甚</a:t>
            </a:r>
            <a:r>
              <a:rPr lang="en-US" altLang="zh-TW" sz="2600" dirty="0" smtClean="0"/>
              <a:t>｣</a:t>
            </a:r>
            <a:r>
              <a:rPr lang="zh-TW" altLang="en-US" sz="2600" dirty="0" smtClean="0"/>
              <a:t>；</a:t>
            </a:r>
            <a:endParaRPr lang="en-US" altLang="zh-TW" sz="2600" dirty="0" smtClean="0"/>
          </a:p>
          <a:p>
            <a:pPr marL="0" indent="0">
              <a:buNone/>
            </a:pPr>
            <a:r>
              <a:rPr lang="zh-TW" altLang="en-US" sz="2600" dirty="0"/>
              <a:t> </a:t>
            </a:r>
            <a:r>
              <a:rPr lang="zh-TW" altLang="en-US" sz="2600" dirty="0" smtClean="0"/>
              <a:t>  </a:t>
            </a:r>
            <a:r>
              <a:rPr lang="en-US" altLang="zh-TW" sz="2600" dirty="0" smtClean="0"/>
              <a:t>｢</a:t>
            </a:r>
            <a:r>
              <a:rPr lang="zh-TW" altLang="en-US" sz="2600" dirty="0" smtClean="0"/>
              <a:t>脩</a:t>
            </a:r>
            <a:r>
              <a:rPr lang="en-US" altLang="zh-TW" sz="2600" dirty="0" smtClean="0"/>
              <a:t>｣</a:t>
            </a:r>
            <a:r>
              <a:rPr lang="zh-TW" altLang="en-US" sz="2600" dirty="0" smtClean="0"/>
              <a:t>、</a:t>
            </a:r>
            <a:r>
              <a:rPr lang="en-US" altLang="zh-TW" sz="2600" dirty="0" smtClean="0"/>
              <a:t>｢</a:t>
            </a:r>
            <a:r>
              <a:rPr lang="zh-TW" altLang="en-US" sz="2600" dirty="0" smtClean="0"/>
              <a:t>惰</a:t>
            </a:r>
            <a:r>
              <a:rPr lang="en-US" altLang="zh-TW" sz="2600" dirty="0" smtClean="0"/>
              <a:t>｣</a:t>
            </a:r>
            <a:r>
              <a:rPr lang="zh-TW" altLang="en-US" sz="2600" dirty="0" smtClean="0"/>
              <a:t>、</a:t>
            </a:r>
            <a:r>
              <a:rPr lang="en-US" altLang="zh-TW" sz="2600" dirty="0" smtClean="0"/>
              <a:t>｢</a:t>
            </a:r>
            <a:r>
              <a:rPr lang="zh-TW" altLang="en-US" sz="2600" dirty="0" smtClean="0"/>
              <a:t>隨</a:t>
            </a:r>
            <a:r>
              <a:rPr lang="en-US" altLang="zh-TW" sz="2600" dirty="0" smtClean="0"/>
              <a:t>｣</a:t>
            </a:r>
            <a:r>
              <a:rPr lang="zh-TW" altLang="en-US" sz="2600" dirty="0" smtClean="0"/>
              <a:t>等字的右旁從</a:t>
            </a:r>
            <a:r>
              <a:rPr lang="en-US" altLang="zh-TW" sz="2600" dirty="0" smtClean="0"/>
              <a:t>｢</a:t>
            </a:r>
            <a:r>
              <a:rPr lang="zh-TW" altLang="en-US" sz="2600" dirty="0" smtClean="0"/>
              <a:t>有</a:t>
            </a:r>
            <a:r>
              <a:rPr lang="en-US" altLang="zh-TW" sz="2600" dirty="0" smtClean="0"/>
              <a:t>｣</a:t>
            </a:r>
            <a:r>
              <a:rPr lang="zh-TW" altLang="en-US" sz="2600" dirty="0" smtClean="0"/>
              <a:t>字符。</a:t>
            </a:r>
            <a:endParaRPr lang="en-US" altLang="zh-TW" sz="2600" dirty="0" smtClean="0"/>
          </a:p>
          <a:p>
            <a:pPr marL="0" indent="0">
              <a:buNone/>
            </a:pPr>
            <a:endParaRPr lang="en-US" altLang="zh-TW" sz="2600" dirty="0"/>
          </a:p>
          <a:p>
            <a:pPr marL="0" indent="0">
              <a:buNone/>
            </a:pPr>
            <a:r>
              <a:rPr lang="zh-TW" altLang="en-US" sz="2600" dirty="0" smtClean="0"/>
              <a:t>   字上</a:t>
            </a:r>
            <a:r>
              <a:rPr lang="en-US" altLang="zh-TW" sz="2600" dirty="0" smtClean="0"/>
              <a:t>｢</a:t>
            </a:r>
            <a:r>
              <a:rPr lang="zh-TW" altLang="en-US" sz="2600" dirty="0" smtClean="0"/>
              <a:t>虍</a:t>
            </a:r>
            <a:r>
              <a:rPr lang="en-US" altLang="zh-TW" sz="2600" dirty="0" smtClean="0"/>
              <a:t>｣</a:t>
            </a:r>
            <a:r>
              <a:rPr lang="zh-TW" altLang="en-US" sz="2600" dirty="0" smtClean="0"/>
              <a:t>和</a:t>
            </a:r>
            <a:r>
              <a:rPr lang="en-US" altLang="zh-TW" sz="2600" dirty="0" smtClean="0"/>
              <a:t>｢</a:t>
            </a:r>
            <a:r>
              <a:rPr lang="zh-TW" altLang="en-US" sz="2600" dirty="0" smtClean="0"/>
              <a:t>雨</a:t>
            </a:r>
            <a:r>
              <a:rPr lang="en-US" altLang="zh-TW" sz="2600" dirty="0" smtClean="0"/>
              <a:t>｣</a:t>
            </a:r>
            <a:r>
              <a:rPr lang="zh-TW" altLang="en-US" sz="2600" dirty="0" smtClean="0"/>
              <a:t>都同用</a:t>
            </a:r>
            <a:r>
              <a:rPr lang="en-US" altLang="zh-TW" sz="2600" dirty="0" smtClean="0"/>
              <a:t>｢</a:t>
            </a:r>
            <a:r>
              <a:rPr lang="zh-TW" altLang="en-US" sz="2600" dirty="0" smtClean="0"/>
              <a:t>雨</a:t>
            </a:r>
            <a:r>
              <a:rPr lang="en-US" altLang="zh-TW" sz="2600" dirty="0" smtClean="0"/>
              <a:t>｣</a:t>
            </a:r>
            <a:r>
              <a:rPr lang="zh-TW" altLang="en-US" sz="2600" dirty="0" smtClean="0"/>
              <a:t>字符；</a:t>
            </a:r>
            <a:endParaRPr lang="en-US" altLang="zh-TW" sz="2600" dirty="0" smtClean="0"/>
          </a:p>
          <a:p>
            <a:pPr marL="0" indent="0">
              <a:buNone/>
            </a:pPr>
            <a:r>
              <a:rPr lang="zh-TW" altLang="en-US" sz="2600" dirty="0"/>
              <a:t> </a:t>
            </a:r>
            <a:r>
              <a:rPr lang="zh-TW" altLang="en-US" sz="2600" dirty="0" smtClean="0"/>
              <a:t>  </a:t>
            </a:r>
            <a:r>
              <a:rPr lang="en-US" altLang="zh-TW" sz="2600" dirty="0" smtClean="0"/>
              <a:t>｢</a:t>
            </a:r>
            <a:r>
              <a:rPr lang="zh-TW" altLang="en-US" sz="2600" dirty="0" smtClean="0"/>
              <a:t>艹</a:t>
            </a:r>
            <a:r>
              <a:rPr lang="en-US" altLang="zh-TW" sz="2600" dirty="0" smtClean="0"/>
              <a:t>｣</a:t>
            </a:r>
            <a:r>
              <a:rPr lang="zh-TW" altLang="en-US" sz="2600" dirty="0" smtClean="0"/>
              <a:t>頭符常代編</a:t>
            </a:r>
            <a:r>
              <a:rPr lang="en-US" altLang="zh-TW" sz="2600" dirty="0" smtClean="0"/>
              <a:t>｢</a:t>
            </a:r>
            <a:r>
              <a:rPr lang="zh-TW" altLang="en-US" sz="2600" dirty="0" smtClean="0"/>
              <a:t>竹</a:t>
            </a:r>
            <a:r>
              <a:rPr lang="en-US" altLang="zh-TW" sz="2600" dirty="0" smtClean="0"/>
              <a:t>｣</a:t>
            </a:r>
            <a:r>
              <a:rPr lang="zh-TW" altLang="en-US" sz="2600" dirty="0" smtClean="0"/>
              <a:t>頭作草書；</a:t>
            </a:r>
            <a:endParaRPr lang="en-US" altLang="zh-TW" sz="2600" dirty="0" smtClean="0"/>
          </a:p>
          <a:p>
            <a:pPr marL="0" indent="0">
              <a:buNone/>
            </a:pPr>
            <a:r>
              <a:rPr lang="zh-TW" altLang="en-US" sz="2600" dirty="0" smtClean="0"/>
              <a:t>   </a:t>
            </a:r>
            <a:r>
              <a:rPr lang="en-US" altLang="zh-TW" sz="2600" dirty="0" smtClean="0"/>
              <a:t>｢</a:t>
            </a:r>
            <a:r>
              <a:rPr lang="zh-TW" altLang="en-US" sz="2600" dirty="0" smtClean="0"/>
              <a:t>找</a:t>
            </a:r>
            <a:r>
              <a:rPr lang="en-US" altLang="zh-TW" sz="2600" dirty="0" smtClean="0"/>
              <a:t>｣</a:t>
            </a:r>
            <a:r>
              <a:rPr lang="zh-TW" altLang="en-US" sz="2600" dirty="0" smtClean="0"/>
              <a:t>字符也常代替字頭上的</a:t>
            </a:r>
            <a:r>
              <a:rPr lang="en-US" altLang="zh-TW" sz="2600" dirty="0" smtClean="0"/>
              <a:t>｢</a:t>
            </a:r>
            <a:r>
              <a:rPr lang="zh-TW" altLang="en-US" sz="2600" dirty="0" smtClean="0"/>
              <a:t>林</a:t>
            </a:r>
            <a:r>
              <a:rPr lang="en-US" altLang="zh-TW" sz="2600" dirty="0" smtClean="0"/>
              <a:t>｣</a:t>
            </a:r>
            <a:r>
              <a:rPr lang="zh-TW" altLang="en-US" sz="2600" dirty="0" smtClean="0"/>
              <a:t>字書寫；</a:t>
            </a:r>
            <a:endParaRPr lang="en-US" altLang="zh-TW" sz="2600" dirty="0" smtClean="0"/>
          </a:p>
          <a:p>
            <a:pPr marL="0" indent="0">
              <a:buNone/>
            </a:pPr>
            <a:r>
              <a:rPr lang="zh-TW" altLang="en-US" sz="2600" dirty="0"/>
              <a:t> </a:t>
            </a:r>
            <a:r>
              <a:rPr lang="zh-TW" altLang="en-US" sz="2600" dirty="0" smtClean="0"/>
              <a:t>  </a:t>
            </a:r>
            <a:r>
              <a:rPr lang="en-US" altLang="zh-TW" sz="2600" dirty="0" smtClean="0"/>
              <a:t>｢</a:t>
            </a:r>
            <a:r>
              <a:rPr lang="zh-TW" altLang="en-US" sz="2600" dirty="0" smtClean="0"/>
              <a:t>厂</a:t>
            </a:r>
            <a:r>
              <a:rPr lang="en-US" altLang="zh-TW" sz="2600" dirty="0" smtClean="0"/>
              <a:t>｣</a:t>
            </a:r>
            <a:r>
              <a:rPr lang="zh-TW" altLang="en-US" sz="2600" dirty="0" smtClean="0"/>
              <a:t>字符可取代</a:t>
            </a:r>
            <a:r>
              <a:rPr lang="en-US" altLang="zh-TW" sz="2600" dirty="0" smtClean="0"/>
              <a:t>｢</a:t>
            </a:r>
            <a:r>
              <a:rPr lang="zh-TW" altLang="en-US" sz="2600" dirty="0" smtClean="0"/>
              <a:t>居</a:t>
            </a:r>
            <a:r>
              <a:rPr lang="en-US" altLang="zh-TW" sz="2600" dirty="0" smtClean="0"/>
              <a:t>｣</a:t>
            </a:r>
            <a:r>
              <a:rPr lang="zh-TW" altLang="en-US" sz="2600" dirty="0" smtClean="0"/>
              <a:t>、</a:t>
            </a:r>
            <a:r>
              <a:rPr lang="en-US" altLang="zh-TW" sz="2600" dirty="0" smtClean="0"/>
              <a:t>｢</a:t>
            </a:r>
            <a:r>
              <a:rPr lang="zh-TW" altLang="en-US" sz="2600" dirty="0" smtClean="0"/>
              <a:t>房</a:t>
            </a:r>
            <a:r>
              <a:rPr lang="en-US" altLang="zh-TW" sz="2600" dirty="0" smtClean="0"/>
              <a:t>｣</a:t>
            </a:r>
            <a:r>
              <a:rPr lang="zh-TW" altLang="en-US" sz="2600" dirty="0" smtClean="0"/>
              <a:t>、</a:t>
            </a:r>
            <a:r>
              <a:rPr lang="en-US" altLang="zh-TW" sz="2600" dirty="0" smtClean="0"/>
              <a:t>｢</a:t>
            </a:r>
            <a:r>
              <a:rPr lang="zh-TW" altLang="en-US" sz="2600" dirty="0" smtClean="0"/>
              <a:t>厥</a:t>
            </a:r>
            <a:r>
              <a:rPr lang="en-US" altLang="zh-TW" sz="2600" dirty="0" smtClean="0"/>
              <a:t>｣</a:t>
            </a:r>
            <a:r>
              <a:rPr lang="zh-TW" altLang="en-US" sz="2600" dirty="0" smtClean="0"/>
              <a:t>、</a:t>
            </a:r>
            <a:r>
              <a:rPr lang="en-US" altLang="zh-TW" sz="2600" dirty="0" smtClean="0"/>
              <a:t>｢</a:t>
            </a:r>
            <a:r>
              <a:rPr lang="zh-TW" altLang="en-US" sz="2600" dirty="0" smtClean="0"/>
              <a:t>屋</a:t>
            </a:r>
            <a:r>
              <a:rPr lang="en-US" altLang="zh-TW" sz="2600" dirty="0" smtClean="0"/>
              <a:t>｣</a:t>
            </a:r>
            <a:r>
              <a:rPr lang="zh-TW" altLang="en-US" sz="2600" dirty="0" smtClean="0"/>
              <a:t>字</a:t>
            </a:r>
            <a:endParaRPr lang="en-US" altLang="zh-TW" sz="2600" dirty="0" smtClean="0"/>
          </a:p>
          <a:p>
            <a:pPr marL="0" indent="0">
              <a:buNone/>
            </a:pPr>
            <a:r>
              <a:rPr lang="zh-TW" altLang="en-US" sz="2600" dirty="0"/>
              <a:t> </a:t>
            </a:r>
            <a:r>
              <a:rPr lang="zh-TW" altLang="en-US" sz="2600" dirty="0" smtClean="0"/>
              <a:t>   上部 首。</a:t>
            </a:r>
            <a:endParaRPr lang="en-US" altLang="zh-TW" sz="2600" dirty="0" smtClean="0"/>
          </a:p>
          <a:p>
            <a:pPr marL="0" indent="0">
              <a:buNone/>
            </a:pPr>
            <a:r>
              <a:rPr lang="zh-TW" altLang="en-US" sz="2600" dirty="0" smtClean="0"/>
              <a:t>  </a:t>
            </a:r>
            <a:endParaRPr lang="en-US" altLang="zh-TW" sz="2600" dirty="0" smtClean="0"/>
          </a:p>
          <a:p>
            <a:endParaRPr lang="en-US" altLang="zh-TW" sz="2400" dirty="0" smtClean="0"/>
          </a:p>
          <a:p>
            <a:endParaRPr lang="zh-TW" altLang="en-US" sz="2400" dirty="0"/>
          </a:p>
        </p:txBody>
      </p:sp>
    </p:spTree>
    <p:extLst>
      <p:ext uri="{BB962C8B-B14F-4D97-AF65-F5344CB8AC3E}">
        <p14:creationId xmlns:p14="http://schemas.microsoft.com/office/powerpoint/2010/main" val="2655710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flipH="1">
            <a:off x="9324527" y="274638"/>
            <a:ext cx="45719" cy="5851525"/>
          </a:xfrm>
        </p:spPr>
        <p:txBody>
          <a:bodyPr>
            <a:normAutofit fontScale="90000"/>
          </a:bodyPr>
          <a:lstStyle/>
          <a:p>
            <a:endParaRPr lang="zh-TW" altLang="en-US" dirty="0"/>
          </a:p>
        </p:txBody>
      </p:sp>
      <p:sp>
        <p:nvSpPr>
          <p:cNvPr id="3" name="直排文字版面配置區 2"/>
          <p:cNvSpPr>
            <a:spLocks noGrp="1"/>
          </p:cNvSpPr>
          <p:nvPr>
            <p:ph type="body" orient="vert" idx="1"/>
          </p:nvPr>
        </p:nvSpPr>
        <p:spPr>
          <a:xfrm>
            <a:off x="457200" y="274638"/>
            <a:ext cx="8291264" cy="6250706"/>
          </a:xfrm>
        </p:spPr>
        <p:txBody>
          <a:bodyPr>
            <a:normAutofit/>
          </a:bodyPr>
          <a:lstStyle/>
          <a:p>
            <a:pPr marL="0" indent="0">
              <a:buNone/>
            </a:pPr>
            <a:r>
              <a:rPr lang="zh-TW" altLang="en-US" sz="2400" dirty="0" smtClean="0"/>
              <a:t>   </a:t>
            </a:r>
            <a:r>
              <a:rPr lang="en-US" altLang="zh-TW" sz="2400" dirty="0" smtClean="0"/>
              <a:t>｢</a:t>
            </a:r>
            <a:r>
              <a:rPr lang="zh-TW" altLang="en-US" sz="2400" dirty="0" smtClean="0"/>
              <a:t>冈</a:t>
            </a:r>
            <a:r>
              <a:rPr lang="en-US" altLang="zh-TW" sz="2400" dirty="0" smtClean="0"/>
              <a:t>｣</a:t>
            </a:r>
            <a:r>
              <a:rPr lang="zh-TW" altLang="en-US" sz="2400" dirty="0" smtClean="0"/>
              <a:t>、</a:t>
            </a:r>
            <a:r>
              <a:rPr lang="en-US" altLang="zh-TW" sz="2400" dirty="0" smtClean="0"/>
              <a:t>｢</a:t>
            </a:r>
            <a:r>
              <a:rPr lang="zh-TW" altLang="en-US" sz="2400" dirty="0" smtClean="0"/>
              <a:t>鬥</a:t>
            </a:r>
            <a:r>
              <a:rPr lang="en-US" altLang="zh-TW" sz="2400" dirty="0" smtClean="0"/>
              <a:t>｣</a:t>
            </a:r>
            <a:r>
              <a:rPr lang="zh-TW" altLang="en-US" sz="2400" dirty="0" smtClean="0"/>
              <a:t>、</a:t>
            </a:r>
            <a:r>
              <a:rPr lang="en-US" altLang="zh-TW" sz="2400" dirty="0" smtClean="0"/>
              <a:t>｢</a:t>
            </a:r>
            <a:r>
              <a:rPr lang="zh-TW" altLang="en-US" sz="2400" dirty="0" smtClean="0"/>
              <a:t>門</a:t>
            </a:r>
            <a:r>
              <a:rPr lang="en-US" altLang="zh-TW" sz="2400" dirty="0" smtClean="0"/>
              <a:t>｣</a:t>
            </a:r>
            <a:r>
              <a:rPr lang="zh-TW" altLang="en-US" sz="2400" dirty="0" smtClean="0"/>
              <a:t>等部首都可用</a:t>
            </a:r>
            <a:r>
              <a:rPr lang="en-US" altLang="zh-TW" sz="2400" dirty="0" smtClean="0"/>
              <a:t>｢</a:t>
            </a:r>
            <a:r>
              <a:rPr lang="zh-TW" altLang="en-US" sz="2400" dirty="0" smtClean="0"/>
              <a:t>門</a:t>
            </a:r>
            <a:r>
              <a:rPr lang="en-US" altLang="zh-TW" sz="2400" dirty="0" smtClean="0"/>
              <a:t>｣(</a:t>
            </a:r>
            <a:r>
              <a:rPr lang="zh-TW" altLang="en-US" sz="2400" dirty="0" smtClean="0"/>
              <a:t>冖</a:t>
            </a:r>
            <a:r>
              <a:rPr lang="en-US" altLang="zh-TW" sz="2400" dirty="0" smtClean="0"/>
              <a:t>)</a:t>
            </a:r>
            <a:r>
              <a:rPr lang="zh-TW" altLang="en-US" sz="2400" dirty="0"/>
              <a:t> </a:t>
            </a:r>
            <a:r>
              <a:rPr lang="zh-TW" altLang="en-US" sz="2400" dirty="0" smtClean="0"/>
              <a:t>字    </a:t>
            </a:r>
            <a:endParaRPr lang="en-US" altLang="zh-TW" sz="2400" dirty="0" smtClean="0"/>
          </a:p>
          <a:p>
            <a:pPr marL="0" indent="0">
              <a:buNone/>
            </a:pPr>
            <a:r>
              <a:rPr lang="zh-TW" altLang="en-US" sz="2400" dirty="0"/>
              <a:t> </a:t>
            </a:r>
            <a:r>
              <a:rPr lang="zh-TW" altLang="en-US" sz="2400" dirty="0" smtClean="0"/>
              <a:t>  符代替；</a:t>
            </a:r>
            <a:endParaRPr lang="en-US" altLang="zh-TW" sz="2400" dirty="0" smtClean="0"/>
          </a:p>
          <a:p>
            <a:pPr marL="0" indent="0">
              <a:buNone/>
            </a:pPr>
            <a:r>
              <a:rPr lang="zh-TW" altLang="en-US" sz="2400" dirty="0" smtClean="0"/>
              <a:t>  </a:t>
            </a:r>
            <a:r>
              <a:rPr lang="en-US" altLang="zh-TW" sz="2400" dirty="0" smtClean="0"/>
              <a:t>｢</a:t>
            </a:r>
            <a:r>
              <a:rPr lang="zh-TW" altLang="en-US" sz="2400" dirty="0" smtClean="0"/>
              <a:t>玨</a:t>
            </a:r>
            <a:r>
              <a:rPr lang="en-US" altLang="zh-TW" sz="2400" dirty="0" smtClean="0"/>
              <a:t>｣</a:t>
            </a:r>
            <a:r>
              <a:rPr lang="zh-TW" altLang="en-US" sz="2400" dirty="0" smtClean="0"/>
              <a:t>、</a:t>
            </a:r>
            <a:r>
              <a:rPr lang="en-US" altLang="zh-TW" sz="2400" dirty="0" smtClean="0"/>
              <a:t>｢</a:t>
            </a:r>
            <a:r>
              <a:rPr lang="zh-TW" altLang="en-US" sz="2400" dirty="0" smtClean="0"/>
              <a:t>非</a:t>
            </a:r>
            <a:r>
              <a:rPr lang="en-US" altLang="zh-TW" sz="2400" dirty="0" smtClean="0"/>
              <a:t>｣</a:t>
            </a:r>
            <a:r>
              <a:rPr lang="zh-TW" altLang="en-US" sz="2400" dirty="0" smtClean="0"/>
              <a:t>、</a:t>
            </a:r>
            <a:r>
              <a:rPr lang="en-US" altLang="zh-TW" sz="2400" dirty="0" smtClean="0"/>
              <a:t>｢</a:t>
            </a:r>
            <a:r>
              <a:rPr lang="zh-TW" altLang="en-US" sz="2400" dirty="0" smtClean="0"/>
              <a:t>癶</a:t>
            </a:r>
            <a:r>
              <a:rPr lang="en-US" altLang="zh-TW" sz="2400" dirty="0" smtClean="0"/>
              <a:t>｣</a:t>
            </a:r>
            <a:r>
              <a:rPr lang="zh-TW" altLang="en-US" sz="2400" dirty="0" smtClean="0"/>
              <a:t>等部首都作</a:t>
            </a:r>
            <a:r>
              <a:rPr lang="en-US" altLang="zh-TW" sz="2400" dirty="0" smtClean="0"/>
              <a:t>｢</a:t>
            </a:r>
            <a:r>
              <a:rPr lang="zh-TW" altLang="en-US" sz="2400" dirty="0" smtClean="0"/>
              <a:t>北</a:t>
            </a:r>
            <a:r>
              <a:rPr lang="en-US" altLang="zh-TW" sz="2400" dirty="0" smtClean="0"/>
              <a:t>｣</a:t>
            </a:r>
            <a:r>
              <a:rPr lang="zh-TW" altLang="en-US" sz="2400" dirty="0" smtClean="0"/>
              <a:t>字符；</a:t>
            </a:r>
            <a:endParaRPr lang="en-US" altLang="zh-TW" sz="2400" dirty="0" smtClean="0"/>
          </a:p>
          <a:p>
            <a:pPr marL="0" indent="0">
              <a:buNone/>
            </a:pPr>
            <a:r>
              <a:rPr lang="zh-TW" altLang="en-US" sz="2400" dirty="0" smtClean="0"/>
              <a:t>  </a:t>
            </a:r>
            <a:r>
              <a:rPr lang="en-US" altLang="zh-TW" sz="2400" dirty="0" smtClean="0"/>
              <a:t>｢</a:t>
            </a:r>
            <a:r>
              <a:rPr lang="zh-TW" altLang="en-US" sz="2400" dirty="0" smtClean="0"/>
              <a:t>八</a:t>
            </a:r>
            <a:r>
              <a:rPr lang="en-US" altLang="zh-TW" sz="2400" dirty="0" smtClean="0"/>
              <a:t>｣</a:t>
            </a:r>
            <a:r>
              <a:rPr lang="zh-TW" altLang="en-US" sz="2400" dirty="0" smtClean="0"/>
              <a:t>字符可替代</a:t>
            </a:r>
            <a:r>
              <a:rPr lang="en-US" altLang="zh-TW" sz="2400" dirty="0" smtClean="0"/>
              <a:t>｢</a:t>
            </a:r>
            <a:r>
              <a:rPr lang="zh-TW" altLang="en-US" sz="2400" dirty="0" smtClean="0"/>
              <a:t>娄</a:t>
            </a:r>
            <a:r>
              <a:rPr lang="en-US" altLang="zh-TW" sz="2400" dirty="0" smtClean="0"/>
              <a:t>｣</a:t>
            </a:r>
            <a:r>
              <a:rPr lang="zh-TW" altLang="en-US" sz="2400" dirty="0" smtClean="0"/>
              <a:t>字上的</a:t>
            </a:r>
            <a:r>
              <a:rPr lang="en-US" altLang="zh-TW" sz="2400" dirty="0" smtClean="0"/>
              <a:t>｢</a:t>
            </a:r>
            <a:r>
              <a:rPr lang="zh-TW" altLang="en-US" sz="2400" dirty="0" smtClean="0"/>
              <a:t>米</a:t>
            </a:r>
            <a:r>
              <a:rPr lang="en-US" altLang="zh-TW" sz="2400" dirty="0" smtClean="0"/>
              <a:t>｣</a:t>
            </a:r>
            <a:r>
              <a:rPr lang="zh-TW" altLang="en-US" sz="2400" dirty="0" smtClean="0"/>
              <a:t>頭；</a:t>
            </a:r>
            <a:endParaRPr lang="en-US" altLang="zh-TW" sz="2400" dirty="0" smtClean="0"/>
          </a:p>
          <a:p>
            <a:pPr marL="0" indent="0">
              <a:buNone/>
            </a:pPr>
            <a:r>
              <a:rPr lang="zh-TW" altLang="en-US" sz="2400" dirty="0" smtClean="0"/>
              <a:t>  </a:t>
            </a:r>
            <a:r>
              <a:rPr lang="en-US" altLang="zh-TW" sz="2400" dirty="0" smtClean="0"/>
              <a:t>｢</a:t>
            </a:r>
            <a:r>
              <a:rPr lang="zh-TW" altLang="en-US" sz="2400" dirty="0" smtClean="0"/>
              <a:t>日</a:t>
            </a:r>
            <a:r>
              <a:rPr lang="en-US" altLang="zh-TW" sz="2400" dirty="0" smtClean="0"/>
              <a:t>｣</a:t>
            </a:r>
            <a:r>
              <a:rPr lang="zh-TW" altLang="en-US" sz="2400" dirty="0" smtClean="0"/>
              <a:t>字符可兼替的字上頭可多的是。</a:t>
            </a:r>
            <a:endParaRPr lang="en-US" altLang="zh-TW" sz="2400" dirty="0" smtClean="0"/>
          </a:p>
          <a:p>
            <a:endParaRPr lang="en-US" altLang="zh-TW" sz="2400" dirty="0"/>
          </a:p>
          <a:p>
            <a:pPr marL="0" indent="0">
              <a:buNone/>
            </a:pPr>
            <a:r>
              <a:rPr lang="zh-TW" altLang="en-US" sz="2400" dirty="0" smtClean="0"/>
              <a:t>   使用</a:t>
            </a:r>
            <a:r>
              <a:rPr lang="en-US" altLang="zh-TW" sz="2400" dirty="0" smtClean="0"/>
              <a:t>｢</a:t>
            </a:r>
            <a:r>
              <a:rPr lang="zh-TW" altLang="en-US" sz="2400" dirty="0" smtClean="0"/>
              <a:t>二</a:t>
            </a:r>
            <a:r>
              <a:rPr lang="en-US" altLang="zh-TW" sz="2400" dirty="0" smtClean="0"/>
              <a:t>｣</a:t>
            </a:r>
            <a:r>
              <a:rPr lang="zh-TW" altLang="en-US" sz="2400" dirty="0" smtClean="0"/>
              <a:t>字符替代字的部位可不少；</a:t>
            </a:r>
            <a:endParaRPr lang="en-US" altLang="zh-TW" sz="2400" dirty="0" smtClean="0"/>
          </a:p>
          <a:p>
            <a:pPr marL="0" indent="0">
              <a:buNone/>
            </a:pPr>
            <a:r>
              <a:rPr lang="zh-TW" altLang="en-US" sz="2400" dirty="0"/>
              <a:t> </a:t>
            </a:r>
            <a:r>
              <a:rPr lang="zh-TW" altLang="en-US" sz="2400" dirty="0" smtClean="0"/>
              <a:t>  用</a:t>
            </a:r>
            <a:r>
              <a:rPr lang="en-US" altLang="zh-TW" sz="2400" dirty="0" smtClean="0"/>
              <a:t>｢</a:t>
            </a:r>
            <a:r>
              <a:rPr lang="zh-TW" altLang="en-US" sz="2400" dirty="0" smtClean="0"/>
              <a:t>二</a:t>
            </a:r>
            <a:r>
              <a:rPr lang="en-US" altLang="zh-TW" sz="2400" dirty="0" smtClean="0"/>
              <a:t>｣</a:t>
            </a:r>
            <a:r>
              <a:rPr lang="zh-TW" altLang="en-US" sz="2400" dirty="0" smtClean="0"/>
              <a:t>字符取代的字形形多不及備載；</a:t>
            </a:r>
            <a:endParaRPr lang="en-US" altLang="zh-TW" sz="2400" dirty="0" smtClean="0"/>
          </a:p>
          <a:p>
            <a:pPr marL="0" indent="0">
              <a:buNone/>
            </a:pPr>
            <a:r>
              <a:rPr lang="zh-TW" altLang="en-US" sz="2400" dirty="0" smtClean="0"/>
              <a:t>  </a:t>
            </a:r>
            <a:r>
              <a:rPr lang="en-US" altLang="zh-TW" sz="2400" dirty="0" smtClean="0"/>
              <a:t>｢</a:t>
            </a:r>
            <a:r>
              <a:rPr lang="zh-TW" altLang="en-US" sz="2400" dirty="0" smtClean="0"/>
              <a:t>大</a:t>
            </a:r>
            <a:r>
              <a:rPr lang="en-US" altLang="zh-TW" sz="2400" dirty="0" smtClean="0"/>
              <a:t>｣</a:t>
            </a:r>
            <a:r>
              <a:rPr lang="zh-TW" altLang="en-US" sz="2400" dirty="0" smtClean="0"/>
              <a:t>字符可充作字下的</a:t>
            </a:r>
            <a:r>
              <a:rPr lang="en-US" altLang="zh-TW" sz="2400" dirty="0" smtClean="0"/>
              <a:t>｢</a:t>
            </a:r>
            <a:r>
              <a:rPr lang="zh-TW" altLang="en-US" sz="2400" dirty="0" smtClean="0"/>
              <a:t>貝</a:t>
            </a:r>
            <a:r>
              <a:rPr lang="en-US" altLang="zh-TW" sz="2400" dirty="0" smtClean="0"/>
              <a:t>｣</a:t>
            </a:r>
            <a:r>
              <a:rPr lang="zh-TW" altLang="en-US" sz="2400" dirty="0" smtClean="0"/>
              <a:t>和</a:t>
            </a:r>
            <a:r>
              <a:rPr lang="en-US" altLang="zh-TW" sz="2400" dirty="0" smtClean="0"/>
              <a:t>｢</a:t>
            </a:r>
            <a:r>
              <a:rPr lang="zh-TW" altLang="en-US" sz="2400" dirty="0" smtClean="0"/>
              <a:t>犬</a:t>
            </a:r>
            <a:r>
              <a:rPr lang="en-US" altLang="zh-TW" sz="2400" dirty="0" smtClean="0"/>
              <a:t>｣</a:t>
            </a:r>
            <a:r>
              <a:rPr lang="zh-TW" altLang="en-US" sz="2400" dirty="0" smtClean="0"/>
              <a:t>等字體；</a:t>
            </a:r>
            <a:endParaRPr lang="en-US" altLang="zh-TW" sz="2400" dirty="0" smtClean="0"/>
          </a:p>
          <a:p>
            <a:pPr marL="0" indent="0">
              <a:buNone/>
            </a:pPr>
            <a:r>
              <a:rPr lang="zh-TW" altLang="en-US" sz="2400" dirty="0" smtClean="0"/>
              <a:t>  字下的</a:t>
            </a:r>
            <a:r>
              <a:rPr lang="en-US" altLang="zh-TW" sz="2400" dirty="0" smtClean="0"/>
              <a:t>｢</a:t>
            </a:r>
            <a:r>
              <a:rPr lang="zh-TW" altLang="en-US" sz="2400" dirty="0" smtClean="0"/>
              <a:t>不</a:t>
            </a:r>
            <a:r>
              <a:rPr lang="en-US" altLang="zh-TW" sz="2400" dirty="0" smtClean="0"/>
              <a:t>｣</a:t>
            </a:r>
            <a:r>
              <a:rPr lang="zh-TW" altLang="en-US" sz="2400" dirty="0" smtClean="0"/>
              <a:t>、</a:t>
            </a:r>
            <a:r>
              <a:rPr lang="en-US" altLang="zh-TW" sz="2400" dirty="0" smtClean="0"/>
              <a:t>｢</a:t>
            </a:r>
            <a:r>
              <a:rPr lang="zh-TW" altLang="en-US" sz="2400" dirty="0" smtClean="0"/>
              <a:t>糸</a:t>
            </a:r>
            <a:r>
              <a:rPr lang="en-US" altLang="zh-TW" sz="2400" dirty="0" smtClean="0"/>
              <a:t>｣</a:t>
            </a:r>
            <a:r>
              <a:rPr lang="zh-TW" altLang="en-US" sz="2400" dirty="0" smtClean="0"/>
              <a:t>、</a:t>
            </a:r>
            <a:r>
              <a:rPr lang="en-US" altLang="zh-TW" sz="2400" dirty="0" smtClean="0"/>
              <a:t>｢</a:t>
            </a:r>
            <a:r>
              <a:rPr lang="zh-TW" altLang="en-US" sz="2400" dirty="0" smtClean="0"/>
              <a:t>示</a:t>
            </a:r>
            <a:r>
              <a:rPr lang="en-US" altLang="zh-TW" sz="2400" dirty="0" smtClean="0"/>
              <a:t>｣</a:t>
            </a:r>
            <a:r>
              <a:rPr lang="zh-TW" altLang="en-US" sz="2400" dirty="0" smtClean="0"/>
              <a:t>等以</a:t>
            </a:r>
            <a:r>
              <a:rPr lang="en-US" altLang="zh-TW" sz="2400" dirty="0" smtClean="0"/>
              <a:t>｢</a:t>
            </a:r>
            <a:r>
              <a:rPr lang="zh-TW" altLang="en-US" sz="2400" dirty="0" smtClean="0"/>
              <a:t>小</a:t>
            </a:r>
            <a:r>
              <a:rPr lang="en-US" altLang="zh-TW" sz="2400" dirty="0" smtClean="0"/>
              <a:t>｣</a:t>
            </a:r>
            <a:r>
              <a:rPr lang="zh-TW" altLang="en-US" sz="2400" dirty="0" smtClean="0"/>
              <a:t>字符表示。</a:t>
            </a:r>
            <a:endParaRPr lang="en-US" altLang="zh-TW" sz="2400" dirty="0" smtClean="0"/>
          </a:p>
          <a:p>
            <a:pPr marL="0" indent="0">
              <a:buNone/>
            </a:pPr>
            <a:endParaRPr lang="en-US" altLang="zh-TW" sz="2400" dirty="0" smtClean="0"/>
          </a:p>
          <a:p>
            <a:pPr marL="0" indent="0">
              <a:buNone/>
            </a:pPr>
            <a:r>
              <a:rPr lang="en-US" altLang="zh-TW" sz="2400" dirty="0" smtClean="0"/>
              <a:t>｢</a:t>
            </a:r>
            <a:r>
              <a:rPr lang="zh-TW" altLang="en-US" sz="2400" dirty="0" smtClean="0"/>
              <a:t>高</a:t>
            </a:r>
            <a:r>
              <a:rPr lang="en-US" altLang="zh-TW" sz="2400" dirty="0" smtClean="0"/>
              <a:t>｣</a:t>
            </a:r>
            <a:r>
              <a:rPr lang="zh-TW" altLang="en-US" sz="2400" dirty="0" smtClean="0"/>
              <a:t>、</a:t>
            </a:r>
            <a:r>
              <a:rPr lang="en-US" altLang="zh-TW" sz="2400" dirty="0" smtClean="0"/>
              <a:t>｢</a:t>
            </a:r>
            <a:r>
              <a:rPr lang="zh-TW" altLang="en-US" sz="2400" dirty="0" smtClean="0"/>
              <a:t>馬</a:t>
            </a:r>
            <a:r>
              <a:rPr lang="en-US" altLang="zh-TW" sz="2400" dirty="0" smtClean="0"/>
              <a:t>｣</a:t>
            </a:r>
            <a:r>
              <a:rPr lang="zh-TW" altLang="en-US" sz="2400" dirty="0" smtClean="0"/>
              <a:t>、</a:t>
            </a:r>
            <a:r>
              <a:rPr lang="en-US" altLang="zh-TW" sz="2400" dirty="0" smtClean="0"/>
              <a:t>｢</a:t>
            </a:r>
            <a:r>
              <a:rPr lang="zh-TW" altLang="en-US" sz="2400" dirty="0" smtClean="0"/>
              <a:t>而</a:t>
            </a:r>
            <a:r>
              <a:rPr lang="en-US" altLang="zh-TW" sz="2400" dirty="0" smtClean="0"/>
              <a:t>｣</a:t>
            </a:r>
            <a:r>
              <a:rPr lang="zh-TW" altLang="en-US" sz="2400" dirty="0" smtClean="0"/>
              <a:t>等字下部位可寫成</a:t>
            </a:r>
            <a:r>
              <a:rPr lang="en-US" altLang="zh-TW" sz="2400" dirty="0" smtClean="0"/>
              <a:t>｢</a:t>
            </a:r>
            <a:r>
              <a:rPr lang="zh-TW" altLang="en-US" sz="2400" dirty="0" smtClean="0"/>
              <a:t>寸</a:t>
            </a:r>
            <a:r>
              <a:rPr lang="en-US" altLang="zh-TW" sz="2400" dirty="0" smtClean="0"/>
              <a:t>｣</a:t>
            </a:r>
            <a:r>
              <a:rPr lang="zh-TW" altLang="en-US" sz="2400" dirty="0" smtClean="0"/>
              <a:t>字符；</a:t>
            </a:r>
            <a:endParaRPr lang="en-US" altLang="zh-TW" sz="2400" dirty="0" smtClean="0"/>
          </a:p>
          <a:p>
            <a:pPr marL="0" indent="0">
              <a:buNone/>
            </a:pPr>
            <a:r>
              <a:rPr lang="en-US" altLang="zh-TW" sz="2400" dirty="0" smtClean="0"/>
              <a:t>｢</a:t>
            </a:r>
            <a:r>
              <a:rPr lang="zh-TW" altLang="en-US" sz="2400" dirty="0" smtClean="0"/>
              <a:t>之</a:t>
            </a:r>
            <a:r>
              <a:rPr lang="en-US" altLang="zh-TW" sz="2400" dirty="0" smtClean="0"/>
              <a:t>｣</a:t>
            </a:r>
            <a:r>
              <a:rPr lang="zh-TW" altLang="en-US" sz="2400" dirty="0" smtClean="0"/>
              <a:t>字符可充作字下的</a:t>
            </a:r>
            <a:r>
              <a:rPr lang="en-US" altLang="zh-TW" sz="2400" dirty="0" smtClean="0"/>
              <a:t>｢</a:t>
            </a:r>
            <a:r>
              <a:rPr lang="zh-TW" altLang="en-US" sz="2400" dirty="0" smtClean="0"/>
              <a:t>疋</a:t>
            </a:r>
            <a:r>
              <a:rPr lang="en-US" altLang="zh-TW" sz="2400" dirty="0" smtClean="0"/>
              <a:t>｣</a:t>
            </a:r>
            <a:r>
              <a:rPr lang="zh-TW" altLang="en-US" sz="2400" dirty="0" smtClean="0"/>
              <a:t>和</a:t>
            </a:r>
            <a:r>
              <a:rPr lang="en-US" altLang="zh-TW" sz="2400" dirty="0" smtClean="0"/>
              <a:t>｢</a:t>
            </a:r>
            <a:r>
              <a:rPr lang="zh-TW" altLang="en-US" sz="2400" dirty="0" smtClean="0"/>
              <a:t>足</a:t>
            </a:r>
            <a:r>
              <a:rPr lang="en-US" altLang="zh-TW" sz="2400" dirty="0" smtClean="0"/>
              <a:t>｣</a:t>
            </a:r>
            <a:r>
              <a:rPr lang="zh-TW" altLang="en-US" sz="2400" dirty="0" smtClean="0"/>
              <a:t>字；</a:t>
            </a:r>
            <a:endParaRPr lang="en-US" altLang="zh-TW" sz="2400" dirty="0" smtClean="0"/>
          </a:p>
          <a:p>
            <a:pPr marL="0" indent="0">
              <a:buNone/>
            </a:pPr>
            <a:r>
              <a:rPr lang="zh-TW" altLang="en-US" sz="2400" dirty="0"/>
              <a:t> </a:t>
            </a:r>
            <a:r>
              <a:rPr lang="zh-TW" altLang="en-US" sz="2400" dirty="0" smtClean="0"/>
              <a:t>  經常字下的</a:t>
            </a:r>
            <a:r>
              <a:rPr lang="en-US" altLang="zh-TW" sz="2400" dirty="0" smtClean="0"/>
              <a:t>｢</a:t>
            </a:r>
            <a:r>
              <a:rPr lang="zh-TW" altLang="en-US" sz="2400" dirty="0" smtClean="0"/>
              <a:t>呂</a:t>
            </a:r>
            <a:r>
              <a:rPr lang="en-US" altLang="zh-TW" sz="2400" dirty="0" smtClean="0"/>
              <a:t>｣</a:t>
            </a:r>
            <a:r>
              <a:rPr lang="zh-TW" altLang="en-US" sz="2400" dirty="0" smtClean="0"/>
              <a:t>字都可用</a:t>
            </a:r>
            <a:r>
              <a:rPr lang="en-US" altLang="zh-TW" sz="2400" dirty="0" smtClean="0"/>
              <a:t>｢</a:t>
            </a:r>
            <a:r>
              <a:rPr lang="zh-TW" altLang="en-US" sz="2400" dirty="0" smtClean="0"/>
              <a:t>巴</a:t>
            </a:r>
            <a:r>
              <a:rPr lang="en-US" altLang="zh-TW" sz="2400" dirty="0"/>
              <a:t>｣</a:t>
            </a:r>
            <a:r>
              <a:rPr lang="zh-TW" altLang="en-US" sz="2400" dirty="0" smtClean="0"/>
              <a:t>字符去寫；</a:t>
            </a:r>
            <a:endParaRPr lang="en-US" altLang="zh-TW" sz="2400" dirty="0" smtClean="0"/>
          </a:p>
          <a:p>
            <a:pPr marL="0" indent="0">
              <a:buNone/>
            </a:pPr>
            <a:r>
              <a:rPr lang="zh-TW" altLang="en-US" sz="2400" dirty="0"/>
              <a:t> </a:t>
            </a:r>
            <a:r>
              <a:rPr lang="zh-TW" altLang="en-US" sz="2400" dirty="0" smtClean="0"/>
              <a:t> </a:t>
            </a:r>
            <a:r>
              <a:rPr lang="en-US" altLang="zh-TW" sz="2400" dirty="0" smtClean="0"/>
              <a:t>｢</a:t>
            </a:r>
            <a:r>
              <a:rPr lang="zh-TW" altLang="en-US" sz="2400" dirty="0" smtClean="0"/>
              <a:t>辶</a:t>
            </a:r>
            <a:r>
              <a:rPr lang="en-US" altLang="zh-TW" sz="2400" dirty="0" smtClean="0"/>
              <a:t>｣</a:t>
            </a:r>
            <a:r>
              <a:rPr lang="zh-TW" altLang="en-US" sz="2400" dirty="0" smtClean="0"/>
              <a:t>和</a:t>
            </a:r>
            <a:r>
              <a:rPr lang="en-US" altLang="zh-TW" sz="2400" dirty="0" smtClean="0"/>
              <a:t>｢</a:t>
            </a:r>
            <a:r>
              <a:rPr lang="zh-TW" altLang="en-US" sz="2400" dirty="0" smtClean="0"/>
              <a:t>廴</a:t>
            </a:r>
            <a:r>
              <a:rPr lang="en-US" altLang="zh-TW" sz="2400" dirty="0" smtClean="0"/>
              <a:t>｣</a:t>
            </a:r>
            <a:r>
              <a:rPr lang="zh-TW" altLang="en-US" sz="2400" dirty="0" smtClean="0"/>
              <a:t>的草書只作一直再向右一彎便成。</a:t>
            </a:r>
            <a:endParaRPr lang="en-US" altLang="zh-TW" sz="2400" dirty="0"/>
          </a:p>
          <a:p>
            <a:pPr marL="0" indent="0">
              <a:buNone/>
            </a:pPr>
            <a:r>
              <a:rPr lang="zh-TW" altLang="en-US" sz="2400" dirty="0" smtClean="0"/>
              <a:t>  </a:t>
            </a:r>
            <a:endParaRPr lang="en-US" altLang="zh-TW" sz="2400" dirty="0" smtClean="0"/>
          </a:p>
          <a:p>
            <a:pPr marL="0" indent="0">
              <a:buNone/>
            </a:pPr>
            <a:endParaRPr lang="en-US" altLang="zh-TW" sz="2400" dirty="0" smtClean="0"/>
          </a:p>
          <a:p>
            <a:endParaRPr lang="zh-TW" altLang="en-US" sz="2400" dirty="0"/>
          </a:p>
        </p:txBody>
      </p:sp>
    </p:spTree>
    <p:extLst>
      <p:ext uri="{BB962C8B-B14F-4D97-AF65-F5344CB8AC3E}">
        <p14:creationId xmlns:p14="http://schemas.microsoft.com/office/powerpoint/2010/main" val="2460281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9324528" y="274638"/>
            <a:ext cx="72008" cy="5851525"/>
          </a:xfrm>
        </p:spPr>
        <p:txBody>
          <a:bodyPr>
            <a:normAutofit fontScale="90000"/>
          </a:bodyPr>
          <a:lstStyle/>
          <a:p>
            <a:endParaRPr lang="zh-TW" altLang="en-US" dirty="0"/>
          </a:p>
        </p:txBody>
      </p:sp>
      <p:sp>
        <p:nvSpPr>
          <p:cNvPr id="3" name="直排文字版面配置區 2"/>
          <p:cNvSpPr>
            <a:spLocks noGrp="1"/>
          </p:cNvSpPr>
          <p:nvPr>
            <p:ph type="body" orient="vert" idx="1"/>
          </p:nvPr>
        </p:nvSpPr>
        <p:spPr>
          <a:xfrm>
            <a:off x="457200" y="274638"/>
            <a:ext cx="8363272" cy="6394722"/>
          </a:xfrm>
        </p:spPr>
        <p:txBody>
          <a:bodyPr>
            <a:normAutofit lnSpcReduction="10000"/>
          </a:bodyPr>
          <a:lstStyle/>
          <a:p>
            <a:r>
              <a:rPr lang="zh-TW" altLang="en-US" sz="2400" dirty="0" smtClean="0"/>
              <a:t>字下</a:t>
            </a:r>
            <a:r>
              <a:rPr lang="en-US" altLang="zh-TW" sz="2400" dirty="0" smtClean="0"/>
              <a:t>｢</a:t>
            </a:r>
            <a:r>
              <a:rPr lang="zh-TW" altLang="en-US" sz="2400" dirty="0" smtClean="0"/>
              <a:t>人丿丿丿</a:t>
            </a:r>
            <a:r>
              <a:rPr lang="en-US" altLang="zh-TW" sz="2400" dirty="0" smtClean="0"/>
              <a:t>｣</a:t>
            </a:r>
            <a:r>
              <a:rPr lang="zh-TW" altLang="en-US" sz="2400" dirty="0" smtClean="0"/>
              <a:t>字常用</a:t>
            </a:r>
            <a:r>
              <a:rPr lang="en-US" altLang="zh-TW" sz="2400" dirty="0" smtClean="0"/>
              <a:t>｢</a:t>
            </a:r>
            <a:r>
              <a:rPr lang="zh-TW" altLang="en-US" sz="2400" dirty="0" smtClean="0"/>
              <a:t>木</a:t>
            </a:r>
            <a:r>
              <a:rPr lang="en-US" altLang="zh-TW" sz="2400" dirty="0" smtClean="0"/>
              <a:t>｣</a:t>
            </a:r>
            <a:r>
              <a:rPr lang="zh-TW" altLang="en-US" sz="2400" dirty="0" smtClean="0"/>
              <a:t>字符代替；</a:t>
            </a:r>
            <a:endParaRPr lang="en-US" altLang="zh-TW" sz="2400" dirty="0" smtClean="0"/>
          </a:p>
          <a:p>
            <a:r>
              <a:rPr lang="en-US" altLang="zh-TW" sz="2400" dirty="0" smtClean="0"/>
              <a:t>｢</a:t>
            </a:r>
            <a:r>
              <a:rPr lang="zh-TW" altLang="en-US" sz="2400" dirty="0" smtClean="0"/>
              <a:t>日</a:t>
            </a:r>
            <a:r>
              <a:rPr lang="en-US" altLang="zh-TW" sz="2400" dirty="0" smtClean="0"/>
              <a:t>｣</a:t>
            </a:r>
            <a:r>
              <a:rPr lang="zh-TW" altLang="en-US" sz="2400" dirty="0" smtClean="0"/>
              <a:t>字符則充作字下的</a:t>
            </a:r>
            <a:r>
              <a:rPr lang="en-US" altLang="zh-TW" sz="2400" dirty="0" smtClean="0"/>
              <a:t>｢</a:t>
            </a:r>
            <a:r>
              <a:rPr lang="zh-TW" altLang="en-US" sz="2400" dirty="0" smtClean="0"/>
              <a:t>田</a:t>
            </a:r>
            <a:r>
              <a:rPr lang="en-US" altLang="zh-TW" sz="2400" dirty="0" smtClean="0"/>
              <a:t>｣</a:t>
            </a:r>
            <a:r>
              <a:rPr lang="zh-TW" altLang="en-US" sz="2400" dirty="0" smtClean="0"/>
              <a:t>、</a:t>
            </a:r>
            <a:r>
              <a:rPr lang="en-US" altLang="zh-TW" sz="2400" dirty="0" smtClean="0"/>
              <a:t>｢</a:t>
            </a:r>
            <a:r>
              <a:rPr lang="zh-TW" altLang="en-US" sz="2400" dirty="0" smtClean="0"/>
              <a:t>口</a:t>
            </a:r>
            <a:r>
              <a:rPr lang="en-US" altLang="zh-TW" sz="2400" dirty="0" smtClean="0"/>
              <a:t>｣</a:t>
            </a:r>
            <a:r>
              <a:rPr lang="zh-TW" altLang="en-US" sz="2400" dirty="0" smtClean="0"/>
              <a:t>、</a:t>
            </a:r>
            <a:r>
              <a:rPr lang="en-US" altLang="zh-TW" sz="2400" dirty="0" smtClean="0"/>
              <a:t>｢</a:t>
            </a:r>
            <a:r>
              <a:rPr lang="zh-TW" altLang="en-US" sz="2400" dirty="0" smtClean="0"/>
              <a:t>目</a:t>
            </a:r>
            <a:r>
              <a:rPr lang="en-US" altLang="zh-TW" sz="2400" dirty="0" smtClean="0"/>
              <a:t>｣</a:t>
            </a:r>
            <a:r>
              <a:rPr lang="zh-TW" altLang="en-US" sz="2400" dirty="0" smtClean="0"/>
              <a:t>；</a:t>
            </a:r>
            <a:endParaRPr lang="en-US" altLang="zh-TW" sz="2400" dirty="0" smtClean="0"/>
          </a:p>
          <a:p>
            <a:r>
              <a:rPr lang="zh-TW" altLang="en-US" sz="2400" dirty="0" smtClean="0"/>
              <a:t>字下使用</a:t>
            </a:r>
            <a:r>
              <a:rPr lang="en-US" altLang="zh-TW" sz="2400" dirty="0" smtClean="0"/>
              <a:t>｢</a:t>
            </a:r>
            <a:r>
              <a:rPr lang="zh-TW" altLang="en-US" sz="2400" dirty="0" smtClean="0"/>
              <a:t>手</a:t>
            </a:r>
            <a:r>
              <a:rPr lang="en-US" altLang="zh-TW" sz="2400" dirty="0" smtClean="0"/>
              <a:t>｣</a:t>
            </a:r>
            <a:r>
              <a:rPr lang="zh-TW" altLang="en-US" sz="2400" dirty="0" smtClean="0"/>
              <a:t>字符代替字下部位的字，</a:t>
            </a:r>
            <a:endParaRPr lang="en-US" altLang="zh-TW" sz="2400" dirty="0" smtClean="0"/>
          </a:p>
          <a:p>
            <a:r>
              <a:rPr lang="zh-TW" altLang="en-US" sz="2400" dirty="0" smtClean="0"/>
              <a:t>則有</a:t>
            </a:r>
            <a:r>
              <a:rPr lang="en-US" altLang="zh-TW" sz="2400" dirty="0" smtClean="0"/>
              <a:t>｢</a:t>
            </a:r>
            <a:r>
              <a:rPr lang="zh-TW" altLang="en-US" sz="2400" dirty="0" smtClean="0"/>
              <a:t>豕</a:t>
            </a:r>
            <a:r>
              <a:rPr lang="en-US" altLang="zh-TW" sz="2400" dirty="0" smtClean="0"/>
              <a:t>｣</a:t>
            </a:r>
            <a:r>
              <a:rPr lang="zh-TW" altLang="en-US" sz="2400" dirty="0" smtClean="0"/>
              <a:t>、</a:t>
            </a:r>
            <a:r>
              <a:rPr lang="en-US" altLang="zh-TW" sz="2400" dirty="0" smtClean="0"/>
              <a:t>｢</a:t>
            </a:r>
            <a:r>
              <a:rPr lang="zh-TW" altLang="en-US" sz="2400" dirty="0" smtClean="0"/>
              <a:t>禾</a:t>
            </a:r>
            <a:r>
              <a:rPr lang="en-US" altLang="zh-TW" sz="2400" dirty="0" smtClean="0"/>
              <a:t>｣</a:t>
            </a:r>
            <a:r>
              <a:rPr lang="zh-TW" altLang="en-US" sz="2400" dirty="0" smtClean="0"/>
              <a:t>同</a:t>
            </a:r>
            <a:r>
              <a:rPr lang="en-US" altLang="zh-TW" sz="2400" dirty="0" smtClean="0"/>
              <a:t>｢</a:t>
            </a:r>
            <a:r>
              <a:rPr lang="zh-TW" altLang="en-US" sz="2400" dirty="0" smtClean="0"/>
              <a:t>卒</a:t>
            </a:r>
            <a:r>
              <a:rPr lang="en-US" altLang="zh-TW" sz="2400" dirty="0" smtClean="0"/>
              <a:t>｣</a:t>
            </a:r>
            <a:r>
              <a:rPr lang="zh-TW" altLang="en-US" sz="2400" dirty="0" smtClean="0"/>
              <a:t>等。</a:t>
            </a:r>
            <a:endParaRPr lang="en-US" altLang="zh-TW" sz="2400" dirty="0" smtClean="0"/>
          </a:p>
          <a:p>
            <a:endParaRPr lang="en-US" altLang="zh-TW" sz="2400" dirty="0"/>
          </a:p>
          <a:p>
            <a:r>
              <a:rPr lang="zh-TW" altLang="en-US" sz="2400" dirty="0" smtClean="0"/>
              <a:t>居於字下使用</a:t>
            </a:r>
            <a:r>
              <a:rPr lang="en-US" altLang="zh-TW" sz="2400" dirty="0" smtClean="0"/>
              <a:t>｢</a:t>
            </a:r>
            <a:r>
              <a:rPr lang="zh-TW" altLang="en-US" sz="2400" dirty="0" smtClean="0"/>
              <a:t>巾</a:t>
            </a:r>
            <a:r>
              <a:rPr lang="en-US" altLang="zh-TW" sz="2400" dirty="0" smtClean="0"/>
              <a:t>｣</a:t>
            </a:r>
            <a:r>
              <a:rPr lang="zh-TW" altLang="en-US" sz="2400" dirty="0" smtClean="0"/>
              <a:t>字符的字有：</a:t>
            </a:r>
            <a:endParaRPr lang="en-US" altLang="zh-TW" sz="2400" dirty="0" smtClean="0"/>
          </a:p>
          <a:p>
            <a:pPr marL="0" indent="0">
              <a:buNone/>
            </a:pPr>
            <a:r>
              <a:rPr lang="zh-TW" altLang="en-US" sz="2400" dirty="0" smtClean="0"/>
              <a:t>    </a:t>
            </a:r>
            <a:r>
              <a:rPr lang="en-US" altLang="zh-TW" sz="2400" dirty="0" smtClean="0"/>
              <a:t>｢</a:t>
            </a:r>
            <a:r>
              <a:rPr lang="zh-TW" altLang="en-US" sz="2400" dirty="0" smtClean="0"/>
              <a:t>萬</a:t>
            </a:r>
            <a:r>
              <a:rPr lang="en-US" altLang="zh-TW" sz="2400" dirty="0" smtClean="0"/>
              <a:t>｣</a:t>
            </a:r>
            <a:r>
              <a:rPr lang="zh-TW" altLang="en-US" sz="2400" dirty="0" smtClean="0"/>
              <a:t>、</a:t>
            </a:r>
            <a:r>
              <a:rPr lang="en-US" altLang="zh-TW" sz="2400" dirty="0" smtClean="0"/>
              <a:t>｢</a:t>
            </a:r>
            <a:r>
              <a:rPr lang="zh-TW" altLang="en-US" sz="2400" dirty="0" smtClean="0"/>
              <a:t>壽</a:t>
            </a:r>
            <a:r>
              <a:rPr lang="en-US" altLang="zh-TW" sz="2400" dirty="0" smtClean="0"/>
              <a:t>｣</a:t>
            </a:r>
            <a:r>
              <a:rPr lang="zh-TW" altLang="en-US" sz="2400" dirty="0" smtClean="0"/>
              <a:t>、</a:t>
            </a:r>
            <a:r>
              <a:rPr lang="en-US" altLang="zh-TW" sz="2400" dirty="0" smtClean="0"/>
              <a:t>｢</a:t>
            </a:r>
            <a:r>
              <a:rPr lang="zh-TW" altLang="en-US" sz="2400" dirty="0" smtClean="0"/>
              <a:t>步</a:t>
            </a:r>
            <a:r>
              <a:rPr lang="en-US" altLang="zh-TW" sz="2400" dirty="0" smtClean="0"/>
              <a:t>｣</a:t>
            </a:r>
            <a:r>
              <a:rPr lang="zh-TW" altLang="en-US" sz="2400" dirty="0" smtClean="0"/>
              <a:t>、</a:t>
            </a:r>
            <a:r>
              <a:rPr lang="en-US" altLang="zh-TW" sz="2400" dirty="0" smtClean="0"/>
              <a:t>｢</a:t>
            </a:r>
            <a:r>
              <a:rPr lang="zh-TW" altLang="en-US" sz="2400" dirty="0" smtClean="0"/>
              <a:t>希</a:t>
            </a:r>
            <a:r>
              <a:rPr lang="en-US" altLang="zh-TW" sz="2400" dirty="0" smtClean="0"/>
              <a:t>｣</a:t>
            </a:r>
            <a:r>
              <a:rPr lang="zh-TW" altLang="en-US" sz="2400" dirty="0" smtClean="0"/>
              <a:t>、</a:t>
            </a:r>
            <a:r>
              <a:rPr lang="en-US" altLang="zh-TW" sz="2400" dirty="0" smtClean="0"/>
              <a:t>｢</a:t>
            </a:r>
            <a:r>
              <a:rPr lang="zh-TW" altLang="en-US" sz="2400" dirty="0" smtClean="0"/>
              <a:t>禽</a:t>
            </a:r>
            <a:r>
              <a:rPr lang="en-US" altLang="zh-TW" sz="2400" dirty="0" smtClean="0"/>
              <a:t>｣</a:t>
            </a:r>
            <a:r>
              <a:rPr lang="zh-TW" altLang="en-US" sz="2400" dirty="0" smtClean="0"/>
              <a:t>等字；</a:t>
            </a:r>
            <a:endParaRPr lang="en-US" altLang="zh-TW" sz="2400" dirty="0" smtClean="0"/>
          </a:p>
          <a:p>
            <a:pPr marL="0" indent="0">
              <a:buNone/>
            </a:pPr>
            <a:r>
              <a:rPr lang="zh-TW" altLang="en-US" sz="2400" dirty="0"/>
              <a:t> </a:t>
            </a:r>
            <a:r>
              <a:rPr lang="zh-TW" altLang="en-US" sz="2400" dirty="0" smtClean="0"/>
              <a:t>    為</a:t>
            </a:r>
            <a:r>
              <a:rPr lang="en-US" altLang="zh-TW" sz="2400" dirty="0" smtClean="0"/>
              <a:t>｢</a:t>
            </a:r>
            <a:r>
              <a:rPr lang="zh-TW" altLang="en-US" sz="2400" dirty="0" smtClean="0"/>
              <a:t>生</a:t>
            </a:r>
            <a:r>
              <a:rPr lang="en-US" altLang="zh-TW" sz="2400" dirty="0" smtClean="0"/>
              <a:t>｣</a:t>
            </a:r>
            <a:r>
              <a:rPr lang="zh-TW" altLang="en-US" sz="2400" dirty="0" smtClean="0"/>
              <a:t>字符代充的字下部位字型，</a:t>
            </a:r>
            <a:endParaRPr lang="en-US" altLang="zh-TW" sz="2400" dirty="0" smtClean="0"/>
          </a:p>
          <a:p>
            <a:pPr marL="0" indent="0">
              <a:buNone/>
            </a:pPr>
            <a:r>
              <a:rPr lang="zh-TW" altLang="en-US" sz="2400" dirty="0"/>
              <a:t> </a:t>
            </a:r>
            <a:r>
              <a:rPr lang="zh-TW" altLang="en-US" sz="2400" dirty="0" smtClean="0"/>
              <a:t>     有：</a:t>
            </a:r>
            <a:r>
              <a:rPr lang="en-US" altLang="zh-TW" sz="2400" dirty="0" smtClean="0"/>
              <a:t>｢</a:t>
            </a:r>
            <a:r>
              <a:rPr lang="zh-TW" altLang="en-US" sz="2400" dirty="0" smtClean="0"/>
              <a:t>隹</a:t>
            </a:r>
            <a:r>
              <a:rPr lang="en-US" altLang="zh-TW" sz="2400" dirty="0" smtClean="0"/>
              <a:t>｣</a:t>
            </a:r>
            <a:r>
              <a:rPr lang="zh-TW" altLang="en-US" sz="2400" dirty="0" smtClean="0"/>
              <a:t>、</a:t>
            </a:r>
            <a:r>
              <a:rPr lang="en-US" altLang="zh-TW" sz="2400" dirty="0" smtClean="0"/>
              <a:t>｢</a:t>
            </a:r>
            <a:r>
              <a:rPr lang="zh-TW" altLang="en-US" sz="2400" dirty="0" smtClean="0"/>
              <a:t>里</a:t>
            </a:r>
            <a:r>
              <a:rPr lang="en-US" altLang="zh-TW" sz="2400" dirty="0" smtClean="0"/>
              <a:t>｣</a:t>
            </a:r>
            <a:r>
              <a:rPr lang="zh-TW" altLang="en-US" sz="2400" dirty="0" smtClean="0"/>
              <a:t>、</a:t>
            </a:r>
            <a:r>
              <a:rPr lang="en-US" altLang="zh-TW" sz="2400" dirty="0" smtClean="0"/>
              <a:t>｢</a:t>
            </a:r>
            <a:r>
              <a:rPr lang="zh-TW" altLang="en-US" sz="2400" dirty="0" smtClean="0"/>
              <a:t>金</a:t>
            </a:r>
            <a:r>
              <a:rPr lang="en-US" altLang="zh-TW" sz="2400" dirty="0" smtClean="0"/>
              <a:t>｣</a:t>
            </a:r>
            <a:r>
              <a:rPr lang="zh-TW" altLang="en-US" sz="2400" dirty="0" smtClean="0"/>
              <a:t>等。</a:t>
            </a:r>
            <a:endParaRPr lang="en-US" altLang="zh-TW" sz="2400" dirty="0" smtClean="0"/>
          </a:p>
          <a:p>
            <a:pPr marL="0" indent="0">
              <a:buNone/>
            </a:pPr>
            <a:endParaRPr lang="en-US" altLang="zh-TW" sz="2400" dirty="0"/>
          </a:p>
          <a:p>
            <a:pPr marL="0" indent="0">
              <a:buNone/>
            </a:pPr>
            <a:r>
              <a:rPr lang="zh-TW" altLang="en-US" sz="2400" dirty="0" smtClean="0"/>
              <a:t>    字中符有</a:t>
            </a:r>
            <a:r>
              <a:rPr lang="en-US" altLang="zh-TW" sz="2400" dirty="0" smtClean="0"/>
              <a:t>｢</a:t>
            </a:r>
            <a:r>
              <a:rPr lang="zh-TW" altLang="en-US" sz="2400" dirty="0" smtClean="0"/>
              <a:t>本</a:t>
            </a:r>
            <a:r>
              <a:rPr lang="en-US" altLang="zh-TW" sz="2400" dirty="0" smtClean="0"/>
              <a:t>｣</a:t>
            </a:r>
            <a:r>
              <a:rPr lang="zh-TW" altLang="en-US" sz="2400" dirty="0" smtClean="0"/>
              <a:t>字符，</a:t>
            </a:r>
            <a:endParaRPr lang="en-US" altLang="zh-TW" sz="2400" dirty="0" smtClean="0"/>
          </a:p>
          <a:p>
            <a:pPr marL="0" indent="0">
              <a:buNone/>
            </a:pPr>
            <a:r>
              <a:rPr lang="zh-TW" altLang="en-US" sz="2400" dirty="0" smtClean="0"/>
              <a:t>    可用於</a:t>
            </a:r>
            <a:r>
              <a:rPr lang="en-US" altLang="zh-TW" sz="2400" dirty="0" smtClean="0"/>
              <a:t>｢</a:t>
            </a:r>
            <a:r>
              <a:rPr lang="zh-TW" altLang="en-US" sz="2400" dirty="0" smtClean="0"/>
              <a:t>歲</a:t>
            </a:r>
            <a:r>
              <a:rPr lang="en-US" altLang="zh-TW" sz="2400" dirty="0" smtClean="0"/>
              <a:t>｣</a:t>
            </a:r>
            <a:r>
              <a:rPr lang="zh-TW" altLang="en-US" sz="2400" dirty="0" smtClean="0"/>
              <a:t>、</a:t>
            </a:r>
            <a:r>
              <a:rPr lang="en-US" altLang="zh-TW" sz="2400" dirty="0" smtClean="0"/>
              <a:t>｢</a:t>
            </a:r>
            <a:r>
              <a:rPr lang="zh-TW" altLang="en-US" sz="2400" dirty="0" smtClean="0"/>
              <a:t>泰</a:t>
            </a:r>
            <a:r>
              <a:rPr lang="en-US" altLang="zh-TW" sz="2400" dirty="0" smtClean="0"/>
              <a:t>｣</a:t>
            </a:r>
            <a:r>
              <a:rPr lang="zh-TW" altLang="en-US" sz="2400" dirty="0" smtClean="0"/>
              <a:t>、</a:t>
            </a:r>
            <a:r>
              <a:rPr lang="en-US" altLang="zh-TW" sz="2400" dirty="0" smtClean="0"/>
              <a:t>｢</a:t>
            </a:r>
            <a:r>
              <a:rPr lang="zh-TW" altLang="en-US" sz="2400" dirty="0" smtClean="0"/>
              <a:t>奉</a:t>
            </a:r>
            <a:r>
              <a:rPr lang="en-US" altLang="zh-TW" sz="2400" dirty="0" smtClean="0"/>
              <a:t>｣</a:t>
            </a:r>
            <a:r>
              <a:rPr lang="zh-TW" altLang="en-US" sz="2400" dirty="0" smtClean="0"/>
              <a:t>、</a:t>
            </a:r>
            <a:r>
              <a:rPr lang="en-US" altLang="zh-TW" sz="2400" dirty="0" smtClean="0"/>
              <a:t>｢</a:t>
            </a:r>
            <a:r>
              <a:rPr lang="zh-TW" altLang="en-US" sz="2400" dirty="0" smtClean="0"/>
              <a:t>車</a:t>
            </a:r>
            <a:r>
              <a:rPr lang="en-US" altLang="zh-TW" sz="2400" dirty="0" smtClean="0"/>
              <a:t>｣</a:t>
            </a:r>
            <a:r>
              <a:rPr lang="zh-TW" altLang="en-US" sz="2400" dirty="0" smtClean="0"/>
              <a:t>、</a:t>
            </a:r>
            <a:r>
              <a:rPr lang="en-US" altLang="zh-TW" sz="2400" dirty="0" smtClean="0"/>
              <a:t>｢</a:t>
            </a:r>
            <a:r>
              <a:rPr lang="zh-TW" altLang="en-US" sz="2400" dirty="0" smtClean="0"/>
              <a:t>東</a:t>
            </a:r>
            <a:r>
              <a:rPr lang="en-US" altLang="zh-TW" sz="2400" dirty="0" smtClean="0"/>
              <a:t>｣</a:t>
            </a:r>
            <a:r>
              <a:rPr lang="zh-TW" altLang="en-US" sz="2400" dirty="0" smtClean="0"/>
              <a:t> 等字；</a:t>
            </a:r>
            <a:endParaRPr lang="en-US" altLang="zh-TW" sz="2400" dirty="0" smtClean="0"/>
          </a:p>
          <a:p>
            <a:pPr marL="0" indent="0">
              <a:buNone/>
            </a:pPr>
            <a:r>
              <a:rPr lang="zh-TW" altLang="en-US" sz="2400" dirty="0"/>
              <a:t> </a:t>
            </a:r>
            <a:r>
              <a:rPr lang="zh-TW" altLang="en-US" sz="2400" dirty="0" smtClean="0"/>
              <a:t>   藏在字中間的</a:t>
            </a:r>
            <a:r>
              <a:rPr lang="en-US" altLang="zh-TW" sz="2400" dirty="0" smtClean="0"/>
              <a:t>｢</a:t>
            </a:r>
            <a:r>
              <a:rPr lang="zh-TW" altLang="en-US" sz="2400" dirty="0" smtClean="0"/>
              <a:t>水</a:t>
            </a:r>
            <a:r>
              <a:rPr lang="en-US" altLang="zh-TW" sz="2400" dirty="0" smtClean="0"/>
              <a:t>｣</a:t>
            </a:r>
            <a:r>
              <a:rPr lang="zh-TW" altLang="en-US" sz="2400" dirty="0" smtClean="0"/>
              <a:t>字符有：</a:t>
            </a:r>
            <a:endParaRPr lang="en-US" altLang="zh-TW" sz="2400" dirty="0" smtClean="0"/>
          </a:p>
          <a:p>
            <a:pPr marL="0" indent="0">
              <a:buNone/>
            </a:pPr>
            <a:r>
              <a:rPr lang="zh-TW" altLang="en-US" sz="2400" dirty="0"/>
              <a:t> </a:t>
            </a:r>
            <a:r>
              <a:rPr lang="zh-TW" altLang="en-US" sz="2400" dirty="0" smtClean="0"/>
              <a:t>  </a:t>
            </a:r>
            <a:r>
              <a:rPr lang="en-US" altLang="zh-TW" sz="2400" dirty="0" smtClean="0"/>
              <a:t>｢</a:t>
            </a:r>
            <a:r>
              <a:rPr lang="zh-TW" altLang="en-US" sz="2400" dirty="0" smtClean="0"/>
              <a:t>察</a:t>
            </a:r>
            <a:r>
              <a:rPr lang="en-US" altLang="zh-TW" sz="2400" dirty="0" smtClean="0"/>
              <a:t>｣</a:t>
            </a:r>
            <a:r>
              <a:rPr lang="zh-TW" altLang="en-US" sz="2400" dirty="0" smtClean="0"/>
              <a:t>、</a:t>
            </a:r>
            <a:r>
              <a:rPr lang="en-US" altLang="zh-TW" sz="2400" dirty="0" smtClean="0"/>
              <a:t>｢</a:t>
            </a:r>
            <a:r>
              <a:rPr lang="zh-TW" altLang="en-US" sz="2400" dirty="0" smtClean="0"/>
              <a:t>袁</a:t>
            </a:r>
            <a:r>
              <a:rPr lang="en-US" altLang="zh-TW" sz="2400" dirty="0" smtClean="0"/>
              <a:t>｣</a:t>
            </a:r>
            <a:r>
              <a:rPr lang="zh-TW" altLang="en-US" sz="2400" dirty="0" smtClean="0"/>
              <a:t>、</a:t>
            </a:r>
            <a:r>
              <a:rPr lang="en-US" altLang="zh-TW" sz="2400" dirty="0" smtClean="0"/>
              <a:t>｢</a:t>
            </a:r>
            <a:r>
              <a:rPr lang="zh-TW" altLang="en-US" sz="2400" dirty="0" smtClean="0"/>
              <a:t>亟</a:t>
            </a:r>
            <a:r>
              <a:rPr lang="en-US" altLang="zh-TW" sz="2400" dirty="0" smtClean="0"/>
              <a:t>｣</a:t>
            </a:r>
            <a:r>
              <a:rPr lang="zh-TW" altLang="en-US" sz="2400" dirty="0" smtClean="0"/>
              <a:t>、</a:t>
            </a:r>
            <a:r>
              <a:rPr lang="en-US" altLang="zh-TW" sz="2400" dirty="0" smtClean="0"/>
              <a:t>｢</a:t>
            </a:r>
            <a:r>
              <a:rPr lang="zh-TW" altLang="en-US" sz="2400" dirty="0" smtClean="0"/>
              <a:t>亥</a:t>
            </a:r>
            <a:r>
              <a:rPr lang="en-US" altLang="zh-TW" sz="2400" dirty="0" smtClean="0"/>
              <a:t>｣</a:t>
            </a:r>
            <a:r>
              <a:rPr lang="zh-TW" altLang="en-US" sz="2400" dirty="0" smtClean="0"/>
              <a:t>、</a:t>
            </a:r>
            <a:r>
              <a:rPr lang="en-US" altLang="zh-TW" sz="2400" dirty="0" smtClean="0"/>
              <a:t>｢</a:t>
            </a:r>
            <a:r>
              <a:rPr lang="zh-TW" altLang="en-US" sz="2400" dirty="0" smtClean="0"/>
              <a:t>冰</a:t>
            </a:r>
            <a:r>
              <a:rPr lang="en-US" altLang="zh-TW" sz="2400" dirty="0" smtClean="0"/>
              <a:t>｣</a:t>
            </a:r>
            <a:r>
              <a:rPr lang="zh-TW" altLang="en-US" sz="2400" dirty="0" smtClean="0"/>
              <a:t>等。</a:t>
            </a:r>
            <a:endParaRPr lang="en-US" altLang="zh-TW" sz="2400" dirty="0" smtClean="0"/>
          </a:p>
          <a:p>
            <a:pPr marL="0" indent="0">
              <a:buNone/>
            </a:pPr>
            <a:endParaRPr lang="en-US" altLang="zh-TW" sz="2400" dirty="0"/>
          </a:p>
          <a:p>
            <a:pPr marL="0" indent="0">
              <a:buNone/>
            </a:pPr>
            <a:r>
              <a:rPr lang="zh-TW" altLang="en-US" sz="2400" dirty="0" smtClean="0"/>
              <a:t>  打橫排列的</a:t>
            </a:r>
            <a:r>
              <a:rPr lang="en-US" altLang="zh-TW" sz="2400" dirty="0" smtClean="0"/>
              <a:t>｢</a:t>
            </a:r>
            <a:r>
              <a:rPr lang="zh-TW" altLang="en-US" sz="2400" dirty="0" smtClean="0"/>
              <a:t>兩點</a:t>
            </a:r>
            <a:r>
              <a:rPr lang="en-US" altLang="zh-TW" sz="2400" dirty="0" smtClean="0"/>
              <a:t>｣</a:t>
            </a:r>
            <a:r>
              <a:rPr lang="zh-TW" altLang="en-US" sz="2400" dirty="0" smtClean="0"/>
              <a:t>符和</a:t>
            </a:r>
            <a:r>
              <a:rPr lang="en-US" altLang="zh-TW" sz="2400" dirty="0" smtClean="0"/>
              <a:t>｢</a:t>
            </a:r>
            <a:r>
              <a:rPr lang="zh-TW" altLang="en-US" sz="2400" dirty="0" smtClean="0"/>
              <a:t>三點</a:t>
            </a:r>
            <a:r>
              <a:rPr lang="en-US" altLang="zh-TW" sz="2400" dirty="0" smtClean="0"/>
              <a:t>｣</a:t>
            </a:r>
            <a:r>
              <a:rPr lang="zh-TW" altLang="en-US" sz="2400" dirty="0" smtClean="0"/>
              <a:t>符，</a:t>
            </a:r>
            <a:endParaRPr lang="en-US" altLang="zh-TW" sz="2400" dirty="0" smtClean="0"/>
          </a:p>
          <a:p>
            <a:pPr marL="0" indent="0">
              <a:buNone/>
            </a:pPr>
            <a:r>
              <a:rPr lang="zh-TW" altLang="en-US" sz="2400" dirty="0"/>
              <a:t> </a:t>
            </a:r>
            <a:r>
              <a:rPr lang="zh-TW" altLang="en-US" sz="2400" dirty="0" smtClean="0"/>
              <a:t>字中部位有對稱的字型可以對稱符代之；</a:t>
            </a:r>
            <a:endParaRPr lang="en-US" altLang="zh-TW" sz="2400" dirty="0" smtClean="0"/>
          </a:p>
          <a:p>
            <a:pPr marL="0" indent="0">
              <a:buNone/>
            </a:pPr>
            <a:r>
              <a:rPr lang="zh-TW" altLang="en-US" sz="2400" dirty="0"/>
              <a:t> </a:t>
            </a:r>
            <a:r>
              <a:rPr lang="zh-TW" altLang="en-US" sz="2400" dirty="0" smtClean="0"/>
              <a:t>字中有交叉筆畫字型的部位都可用</a:t>
            </a:r>
            <a:r>
              <a:rPr lang="en-US" altLang="zh-TW" sz="2400" dirty="0" smtClean="0"/>
              <a:t>｢</a:t>
            </a:r>
            <a:r>
              <a:rPr lang="zh-TW" altLang="en-US" sz="2400" dirty="0" smtClean="0"/>
              <a:t>戈</a:t>
            </a:r>
            <a:r>
              <a:rPr lang="en-US" altLang="zh-TW" sz="2400" dirty="0" smtClean="0"/>
              <a:t>｣</a:t>
            </a:r>
            <a:r>
              <a:rPr lang="zh-TW" altLang="en-US" sz="2400" dirty="0" smtClean="0"/>
              <a:t>字符代；</a:t>
            </a:r>
            <a:endParaRPr lang="en-US" altLang="zh-TW" sz="2400" dirty="0" smtClean="0"/>
          </a:p>
          <a:p>
            <a:pPr marL="0" indent="0">
              <a:buNone/>
            </a:pPr>
            <a:r>
              <a:rPr lang="zh-TW" altLang="en-US" sz="2400" dirty="0"/>
              <a:t> </a:t>
            </a:r>
            <a:r>
              <a:rPr lang="zh-TW" altLang="en-US" sz="2400" dirty="0" smtClean="0"/>
              <a:t> 以上為歸納完成的所有標準草書的偏旁部位字</a:t>
            </a:r>
            <a:endParaRPr lang="en-US" altLang="zh-TW" sz="2400" dirty="0" smtClean="0"/>
          </a:p>
          <a:p>
            <a:pPr marL="0" indent="0">
              <a:buNone/>
            </a:pPr>
            <a:r>
              <a:rPr lang="zh-TW" altLang="en-US" sz="2400"/>
              <a:t> </a:t>
            </a:r>
            <a:r>
              <a:rPr lang="zh-TW" altLang="en-US" sz="2400" smtClean="0"/>
              <a:t>  型</a:t>
            </a:r>
            <a:r>
              <a:rPr lang="zh-TW" altLang="en-US" sz="2400" dirty="0" smtClean="0"/>
              <a:t>符號。</a:t>
            </a:r>
            <a:endParaRPr lang="en-US" altLang="zh-TW" sz="2400" dirty="0" smtClean="0"/>
          </a:p>
          <a:p>
            <a:pPr marL="0" indent="0">
              <a:buNone/>
            </a:pPr>
            <a:endParaRPr lang="en-US" altLang="zh-TW" sz="2400" dirty="0"/>
          </a:p>
          <a:p>
            <a:endParaRPr lang="zh-TW" altLang="en-US" sz="2400" dirty="0"/>
          </a:p>
        </p:txBody>
      </p:sp>
    </p:spTree>
    <p:extLst>
      <p:ext uri="{BB962C8B-B14F-4D97-AF65-F5344CB8AC3E}">
        <p14:creationId xmlns:p14="http://schemas.microsoft.com/office/powerpoint/2010/main" val="35370222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flipH="1">
            <a:off x="9540551" y="274638"/>
            <a:ext cx="45719" cy="5851525"/>
          </a:xfrm>
        </p:spPr>
        <p:txBody>
          <a:bodyPr>
            <a:normAutofit fontScale="90000"/>
          </a:bodyPr>
          <a:lstStyle/>
          <a:p>
            <a:endParaRPr lang="zh-TW" altLang="en-US" dirty="0"/>
          </a:p>
        </p:txBody>
      </p:sp>
      <p:sp>
        <p:nvSpPr>
          <p:cNvPr id="3" name="直排文字版面配置區 2"/>
          <p:cNvSpPr>
            <a:spLocks noGrp="1"/>
          </p:cNvSpPr>
          <p:nvPr>
            <p:ph type="body" orient="vert" idx="1"/>
          </p:nvPr>
        </p:nvSpPr>
        <p:spPr>
          <a:xfrm>
            <a:off x="251520" y="274638"/>
            <a:ext cx="8640960" cy="6322714"/>
          </a:xfrm>
        </p:spPr>
        <p:txBody>
          <a:bodyPr>
            <a:normAutofit lnSpcReduction="10000"/>
          </a:bodyPr>
          <a:lstStyle/>
          <a:p>
            <a:r>
              <a:rPr lang="en-US" altLang="zh-TW" sz="2400" dirty="0" smtClean="0"/>
              <a:t>｢</a:t>
            </a:r>
            <a:r>
              <a:rPr lang="zh-TW" altLang="en-US" sz="2400" dirty="0" smtClean="0"/>
              <a:t>女</a:t>
            </a:r>
            <a:r>
              <a:rPr lang="en-US" altLang="zh-TW" sz="2400" dirty="0" smtClean="0"/>
              <a:t>｣</a:t>
            </a:r>
            <a:r>
              <a:rPr lang="zh-TW" altLang="en-US" sz="2400" dirty="0" smtClean="0"/>
              <a:t>字的一橫劃右彎較短；</a:t>
            </a:r>
            <a:endParaRPr lang="en-US" altLang="zh-TW" sz="2400" dirty="0" smtClean="0"/>
          </a:p>
          <a:p>
            <a:r>
              <a:rPr lang="en-US" altLang="zh-TW" sz="2400" dirty="0" smtClean="0"/>
              <a:t>｢</a:t>
            </a:r>
            <a:r>
              <a:rPr lang="zh-TW" altLang="en-US" sz="2400" dirty="0" smtClean="0"/>
              <a:t>如</a:t>
            </a:r>
            <a:r>
              <a:rPr lang="en-US" altLang="zh-TW" sz="2400" dirty="0" smtClean="0"/>
              <a:t>｣</a:t>
            </a:r>
            <a:r>
              <a:rPr lang="zh-TW" altLang="en-US" sz="2400" dirty="0" smtClean="0"/>
              <a:t>字右旁的口字一劃較長再向下彎；</a:t>
            </a:r>
            <a:endParaRPr lang="en-US" altLang="zh-TW" sz="2400" dirty="0" smtClean="0"/>
          </a:p>
          <a:p>
            <a:r>
              <a:rPr lang="en-US" altLang="zh-TW" sz="2400" dirty="0" smtClean="0"/>
              <a:t>｢</a:t>
            </a:r>
            <a:r>
              <a:rPr lang="zh-TW" altLang="en-US" sz="2400" dirty="0" smtClean="0"/>
              <a:t>知</a:t>
            </a:r>
            <a:r>
              <a:rPr lang="en-US" altLang="zh-TW" sz="2400" dirty="0" smtClean="0"/>
              <a:t>｣</a:t>
            </a:r>
            <a:r>
              <a:rPr lang="zh-TW" altLang="en-US" sz="2400" dirty="0" smtClean="0"/>
              <a:t>字的寬度比</a:t>
            </a:r>
            <a:r>
              <a:rPr lang="en-US" altLang="zh-TW" sz="2400" dirty="0" smtClean="0"/>
              <a:t>｢</a:t>
            </a:r>
            <a:r>
              <a:rPr lang="zh-TW" altLang="en-US" sz="2400" dirty="0" smtClean="0"/>
              <a:t>去</a:t>
            </a:r>
            <a:r>
              <a:rPr lang="en-US" altLang="zh-TW" sz="2400" dirty="0" smtClean="0"/>
              <a:t>｣</a:t>
            </a:r>
            <a:r>
              <a:rPr lang="zh-TW" altLang="en-US" sz="2400" dirty="0" smtClean="0"/>
              <a:t>字要寬；</a:t>
            </a:r>
            <a:endParaRPr lang="en-US" altLang="zh-TW" sz="2400" dirty="0" smtClean="0"/>
          </a:p>
          <a:p>
            <a:r>
              <a:rPr lang="en-US" altLang="zh-TW" sz="2400" dirty="0" smtClean="0"/>
              <a:t>｢</a:t>
            </a:r>
            <a:r>
              <a:rPr lang="zh-TW" altLang="en-US" sz="2400" dirty="0" smtClean="0"/>
              <a:t>岡</a:t>
            </a:r>
            <a:r>
              <a:rPr lang="en-US" altLang="zh-TW" sz="2400" dirty="0" smtClean="0"/>
              <a:t>｣</a:t>
            </a:r>
            <a:r>
              <a:rPr lang="zh-TW" altLang="en-US" sz="2400" dirty="0" smtClean="0"/>
              <a:t>字和</a:t>
            </a:r>
            <a:r>
              <a:rPr lang="en-US" altLang="zh-TW" sz="2400" dirty="0" smtClean="0"/>
              <a:t>｢</a:t>
            </a:r>
            <a:r>
              <a:rPr lang="zh-TW" altLang="en-US" sz="2400" dirty="0" smtClean="0"/>
              <a:t>剛</a:t>
            </a:r>
            <a:r>
              <a:rPr lang="en-US" altLang="zh-TW" sz="2400" dirty="0" smtClean="0"/>
              <a:t>｣</a:t>
            </a:r>
            <a:r>
              <a:rPr lang="zh-TW" altLang="en-US" sz="2400" dirty="0" smtClean="0"/>
              <a:t>字的分辨是一瘦一胖。</a:t>
            </a:r>
            <a:endParaRPr lang="en-US" altLang="zh-TW" sz="2400" dirty="0" smtClean="0"/>
          </a:p>
          <a:p>
            <a:endParaRPr lang="en-US" altLang="zh-TW" sz="2400" dirty="0"/>
          </a:p>
          <a:p>
            <a:r>
              <a:rPr lang="en-US" altLang="zh-TW" sz="2400" dirty="0" smtClean="0"/>
              <a:t>｢</a:t>
            </a:r>
            <a:r>
              <a:rPr lang="zh-TW" altLang="en-US" sz="2400" dirty="0" smtClean="0"/>
              <a:t>水</a:t>
            </a:r>
            <a:r>
              <a:rPr lang="en-US" altLang="zh-TW" sz="2400" dirty="0" smtClean="0"/>
              <a:t>｣</a:t>
            </a:r>
            <a:r>
              <a:rPr lang="zh-TW" altLang="en-US" sz="2400" dirty="0" smtClean="0"/>
              <a:t>字和</a:t>
            </a:r>
            <a:r>
              <a:rPr lang="en-US" altLang="zh-TW" sz="2400" dirty="0" smtClean="0"/>
              <a:t>｢</a:t>
            </a:r>
            <a:r>
              <a:rPr lang="zh-TW" altLang="en-US" sz="2400" dirty="0" smtClean="0"/>
              <a:t>各</a:t>
            </a:r>
            <a:r>
              <a:rPr lang="en-US" altLang="zh-TW" sz="2400" dirty="0" smtClean="0"/>
              <a:t>｣</a:t>
            </a:r>
            <a:r>
              <a:rPr lang="zh-TW" altLang="en-US" sz="2400" dirty="0" smtClean="0"/>
              <a:t>字的分別在於</a:t>
            </a:r>
            <a:r>
              <a:rPr lang="en-US" altLang="zh-TW" sz="2400" dirty="0" smtClean="0"/>
              <a:t>｢</a:t>
            </a:r>
            <a:r>
              <a:rPr lang="zh-TW" altLang="en-US" sz="2400" dirty="0" smtClean="0"/>
              <a:t>水</a:t>
            </a:r>
            <a:r>
              <a:rPr lang="en-US" altLang="zh-TW" sz="2400" dirty="0" smtClean="0"/>
              <a:t>｣</a:t>
            </a:r>
            <a:r>
              <a:rPr lang="zh-TW" altLang="en-US" sz="2400" dirty="0" smtClean="0"/>
              <a:t>寬</a:t>
            </a:r>
            <a:r>
              <a:rPr lang="en-US" altLang="zh-TW" sz="2400" dirty="0" smtClean="0"/>
              <a:t>｢</a:t>
            </a:r>
            <a:r>
              <a:rPr lang="zh-TW" altLang="en-US" sz="2400" dirty="0" smtClean="0"/>
              <a:t>各</a:t>
            </a:r>
            <a:r>
              <a:rPr lang="en-US" altLang="zh-TW" sz="2400" dirty="0" smtClean="0"/>
              <a:t>｣</a:t>
            </a:r>
            <a:r>
              <a:rPr lang="zh-TW" altLang="en-US" sz="2400" dirty="0" smtClean="0"/>
              <a:t>窄；</a:t>
            </a:r>
            <a:endParaRPr lang="en-US" altLang="zh-TW" sz="2400" dirty="0" smtClean="0"/>
          </a:p>
          <a:p>
            <a:r>
              <a:rPr lang="en-US" altLang="zh-TW" sz="2400" dirty="0" smtClean="0"/>
              <a:t>｢</a:t>
            </a:r>
            <a:r>
              <a:rPr lang="zh-TW" altLang="en-US" sz="2400" dirty="0" smtClean="0"/>
              <a:t>怡</a:t>
            </a:r>
            <a:r>
              <a:rPr lang="en-US" altLang="zh-TW" sz="2400" dirty="0" smtClean="0"/>
              <a:t>｣</a:t>
            </a:r>
            <a:r>
              <a:rPr lang="zh-TW" altLang="en-US" sz="2400" dirty="0" smtClean="0"/>
              <a:t>字與</a:t>
            </a:r>
            <a:r>
              <a:rPr lang="en-US" altLang="zh-TW" sz="2400" dirty="0" smtClean="0"/>
              <a:t>｢</a:t>
            </a:r>
            <a:r>
              <a:rPr lang="zh-TW" altLang="en-US" sz="2400" dirty="0" smtClean="0"/>
              <a:t>惻</a:t>
            </a:r>
            <a:r>
              <a:rPr lang="en-US" altLang="zh-TW" sz="2400" dirty="0" smtClean="0"/>
              <a:t>｣</a:t>
            </a:r>
            <a:r>
              <a:rPr lang="zh-TW" altLang="en-US" sz="2400" dirty="0" smtClean="0"/>
              <a:t>字也是以</a:t>
            </a:r>
            <a:r>
              <a:rPr lang="en-US" altLang="zh-TW" sz="2400" dirty="0" smtClean="0"/>
              <a:t>｢</a:t>
            </a:r>
            <a:r>
              <a:rPr lang="zh-TW" altLang="en-US" sz="2400" dirty="0" smtClean="0"/>
              <a:t>怡</a:t>
            </a:r>
            <a:r>
              <a:rPr lang="en-US" altLang="zh-TW" sz="2400" dirty="0" smtClean="0"/>
              <a:t>｣</a:t>
            </a:r>
            <a:r>
              <a:rPr lang="zh-TW" altLang="en-US" sz="2400" dirty="0" smtClean="0"/>
              <a:t>瘦</a:t>
            </a:r>
            <a:r>
              <a:rPr lang="en-US" altLang="zh-TW" sz="2400" dirty="0" smtClean="0"/>
              <a:t>｢</a:t>
            </a:r>
            <a:r>
              <a:rPr lang="zh-TW" altLang="en-US" sz="2400" dirty="0" smtClean="0"/>
              <a:t>惻</a:t>
            </a:r>
            <a:r>
              <a:rPr lang="en-US" altLang="zh-TW" sz="2400" dirty="0" smtClean="0"/>
              <a:t>｣</a:t>
            </a:r>
            <a:r>
              <a:rPr lang="zh-TW" altLang="en-US" sz="2400" dirty="0" smtClean="0"/>
              <a:t>胖分辨；</a:t>
            </a:r>
            <a:endParaRPr lang="en-US" altLang="zh-TW" sz="2400" dirty="0" smtClean="0"/>
          </a:p>
          <a:p>
            <a:r>
              <a:rPr lang="en-US" altLang="zh-TW" sz="2400" dirty="0" smtClean="0"/>
              <a:t>｢</a:t>
            </a:r>
            <a:r>
              <a:rPr lang="zh-TW" altLang="en-US" sz="2400" dirty="0" smtClean="0"/>
              <a:t>負</a:t>
            </a:r>
            <a:r>
              <a:rPr lang="en-US" altLang="zh-TW" sz="2400" dirty="0" smtClean="0"/>
              <a:t>｣</a:t>
            </a:r>
            <a:r>
              <a:rPr lang="zh-TW" altLang="en-US" sz="2400" dirty="0" smtClean="0"/>
              <a:t>字和</a:t>
            </a:r>
            <a:r>
              <a:rPr lang="en-US" altLang="zh-TW" sz="2400" dirty="0" smtClean="0"/>
              <a:t>｢</a:t>
            </a:r>
            <a:r>
              <a:rPr lang="zh-TW" altLang="en-US" sz="2400" dirty="0" smtClean="0"/>
              <a:t>員</a:t>
            </a:r>
            <a:r>
              <a:rPr lang="en-US" altLang="zh-TW" sz="2400" dirty="0" smtClean="0"/>
              <a:t>｣</a:t>
            </a:r>
            <a:r>
              <a:rPr lang="zh-TW" altLang="en-US" sz="2400" dirty="0" smtClean="0"/>
              <a:t>字的下半類似</a:t>
            </a:r>
            <a:r>
              <a:rPr lang="en-US" altLang="zh-TW" sz="2400" dirty="0" smtClean="0"/>
              <a:t>(</a:t>
            </a:r>
            <a:r>
              <a:rPr lang="zh-TW" altLang="en-US" sz="2400" dirty="0" smtClean="0"/>
              <a:t>上半字形不同</a:t>
            </a:r>
            <a:r>
              <a:rPr lang="en-US" altLang="zh-TW" sz="2400" dirty="0" smtClean="0"/>
              <a:t>)</a:t>
            </a:r>
            <a:r>
              <a:rPr lang="zh-TW" altLang="en-US" sz="2400" dirty="0" smtClean="0"/>
              <a:t>；</a:t>
            </a:r>
            <a:endParaRPr lang="en-US" altLang="zh-TW" sz="2400" dirty="0" smtClean="0"/>
          </a:p>
          <a:p>
            <a:r>
              <a:rPr lang="en-US" altLang="zh-TW" sz="2400" dirty="0" smtClean="0"/>
              <a:t>｢</a:t>
            </a:r>
            <a:r>
              <a:rPr lang="zh-TW" altLang="en-US" sz="2400" dirty="0" smtClean="0"/>
              <a:t>泰</a:t>
            </a:r>
            <a:r>
              <a:rPr lang="en-US" altLang="zh-TW" sz="2400" dirty="0" smtClean="0"/>
              <a:t>｣｢</a:t>
            </a:r>
            <a:r>
              <a:rPr lang="zh-TW" altLang="en-US" sz="2400" dirty="0" smtClean="0"/>
              <a:t>歲</a:t>
            </a:r>
            <a:r>
              <a:rPr lang="en-US" altLang="zh-TW" sz="2400" dirty="0" smtClean="0"/>
              <a:t>｣</a:t>
            </a:r>
            <a:r>
              <a:rPr lang="zh-TW" altLang="en-US" sz="2400" dirty="0" smtClean="0"/>
              <a:t>兩字的字體看起來相同</a:t>
            </a:r>
            <a:r>
              <a:rPr lang="en-US" altLang="zh-TW" sz="2400" dirty="0" smtClean="0"/>
              <a:t>(</a:t>
            </a:r>
            <a:r>
              <a:rPr lang="zh-TW" altLang="en-US" sz="2400" dirty="0" smtClean="0"/>
              <a:t>下半不同</a:t>
            </a:r>
            <a:r>
              <a:rPr lang="en-US" altLang="zh-TW" sz="2400" dirty="0" smtClean="0"/>
              <a:t>)</a:t>
            </a:r>
            <a:r>
              <a:rPr lang="zh-TW" altLang="en-US" sz="2400" dirty="0" smtClean="0"/>
              <a:t>。</a:t>
            </a:r>
            <a:endParaRPr lang="en-US" altLang="zh-TW" sz="2400" dirty="0" smtClean="0"/>
          </a:p>
          <a:p>
            <a:endParaRPr lang="en-US" altLang="zh-TW" sz="2400" dirty="0"/>
          </a:p>
          <a:p>
            <a:r>
              <a:rPr lang="en-US" altLang="zh-TW" sz="2400" dirty="0" smtClean="0"/>
              <a:t>｢</a:t>
            </a:r>
            <a:r>
              <a:rPr lang="zh-TW" altLang="en-US" sz="2400" dirty="0" smtClean="0"/>
              <a:t>領</a:t>
            </a:r>
            <a:r>
              <a:rPr lang="en-US" altLang="zh-TW" sz="2400" dirty="0" smtClean="0"/>
              <a:t>｣｢</a:t>
            </a:r>
            <a:r>
              <a:rPr lang="zh-TW" altLang="en-US" sz="2400" dirty="0" smtClean="0"/>
              <a:t>飲</a:t>
            </a:r>
            <a:r>
              <a:rPr lang="en-US" altLang="zh-TW" sz="2400" dirty="0" smtClean="0"/>
              <a:t>｣</a:t>
            </a:r>
            <a:r>
              <a:rPr lang="zh-TW" altLang="en-US" sz="2400" dirty="0" smtClean="0"/>
              <a:t>兩字常常搞混了；</a:t>
            </a:r>
            <a:endParaRPr lang="en-US" altLang="zh-TW" sz="2400" dirty="0" smtClean="0"/>
          </a:p>
          <a:p>
            <a:r>
              <a:rPr lang="en-US" altLang="zh-TW" sz="2400" dirty="0" smtClean="0"/>
              <a:t>｢</a:t>
            </a:r>
            <a:r>
              <a:rPr lang="zh-TW" altLang="en-US" sz="2400" dirty="0" smtClean="0"/>
              <a:t>鬪</a:t>
            </a:r>
            <a:r>
              <a:rPr lang="en-US" altLang="zh-TW" sz="2400" dirty="0" smtClean="0"/>
              <a:t>｣</a:t>
            </a:r>
            <a:r>
              <a:rPr lang="zh-TW" altLang="en-US" sz="2400" dirty="0" smtClean="0"/>
              <a:t>字和</a:t>
            </a:r>
            <a:r>
              <a:rPr lang="en-US" altLang="zh-TW" sz="2400" dirty="0" smtClean="0"/>
              <a:t>｢</a:t>
            </a:r>
            <a:r>
              <a:rPr lang="zh-TW" altLang="en-US" sz="2400" dirty="0" smtClean="0"/>
              <a:t>冠</a:t>
            </a:r>
            <a:r>
              <a:rPr lang="en-US" altLang="zh-TW" sz="2400" dirty="0" smtClean="0"/>
              <a:t>｣</a:t>
            </a:r>
            <a:r>
              <a:rPr lang="zh-TW" altLang="en-US" sz="2400" dirty="0" smtClean="0"/>
              <a:t>字也不容易端詳出差異；</a:t>
            </a:r>
            <a:endParaRPr lang="en-US" altLang="zh-TW" sz="2400" dirty="0" smtClean="0"/>
          </a:p>
          <a:p>
            <a:r>
              <a:rPr lang="en-US" altLang="zh-TW" sz="2400" dirty="0" smtClean="0"/>
              <a:t>｢</a:t>
            </a:r>
            <a:r>
              <a:rPr lang="zh-TW" altLang="en-US" sz="2400" dirty="0" smtClean="0"/>
              <a:t>毛</a:t>
            </a:r>
            <a:r>
              <a:rPr lang="en-US" altLang="zh-TW" sz="2400" dirty="0" smtClean="0"/>
              <a:t>｣</a:t>
            </a:r>
            <a:r>
              <a:rPr lang="zh-TW" altLang="en-US" sz="2400" dirty="0" smtClean="0"/>
              <a:t>和</a:t>
            </a:r>
            <a:r>
              <a:rPr lang="en-US" altLang="zh-TW" sz="2400" dirty="0" smtClean="0"/>
              <a:t>｢</a:t>
            </a:r>
            <a:r>
              <a:rPr lang="zh-TW" altLang="en-US" sz="2400" dirty="0" smtClean="0"/>
              <a:t>奄</a:t>
            </a:r>
            <a:r>
              <a:rPr lang="en-US" altLang="zh-TW" sz="2400" dirty="0" smtClean="0"/>
              <a:t>｣</a:t>
            </a:r>
            <a:r>
              <a:rPr lang="zh-TW" altLang="en-US" sz="2400" dirty="0" smtClean="0"/>
              <a:t>兩字頭部稍有不同；</a:t>
            </a:r>
            <a:endParaRPr lang="en-US" altLang="zh-TW" sz="2400" dirty="0" smtClean="0"/>
          </a:p>
          <a:p>
            <a:r>
              <a:rPr lang="en-US" altLang="zh-TW" sz="2400" dirty="0" smtClean="0"/>
              <a:t>｢</a:t>
            </a:r>
            <a:r>
              <a:rPr lang="zh-TW" altLang="en-US" sz="2400" dirty="0" smtClean="0"/>
              <a:t>才</a:t>
            </a:r>
            <a:r>
              <a:rPr lang="en-US" altLang="zh-TW" sz="2400" dirty="0" smtClean="0"/>
              <a:t>｣</a:t>
            </a:r>
            <a:r>
              <a:rPr lang="zh-TW" altLang="en-US" sz="2400" dirty="0" smtClean="0"/>
              <a:t>字與</a:t>
            </a:r>
            <a:r>
              <a:rPr lang="en-US" altLang="zh-TW" sz="2400" dirty="0" smtClean="0"/>
              <a:t>｢</a:t>
            </a:r>
            <a:r>
              <a:rPr lang="zh-TW" altLang="en-US" sz="2400" dirty="0" smtClean="0"/>
              <a:t>幸</a:t>
            </a:r>
            <a:r>
              <a:rPr lang="en-US" altLang="zh-TW" sz="2400" dirty="0" smtClean="0"/>
              <a:t>｣</a:t>
            </a:r>
            <a:r>
              <a:rPr lang="zh-TW" altLang="en-US" sz="2400" dirty="0" smtClean="0"/>
              <a:t>字頭部起筆的一劃分別為一左一右</a:t>
            </a:r>
            <a:r>
              <a:rPr lang="en-US" altLang="zh-TW" sz="2400" dirty="0" smtClean="0"/>
              <a:t>(｢</a:t>
            </a:r>
            <a:r>
              <a:rPr lang="zh-TW" altLang="en-US" sz="2400" dirty="0" smtClean="0"/>
              <a:t>才</a:t>
            </a:r>
            <a:r>
              <a:rPr lang="en-US" altLang="zh-TW" sz="2400" dirty="0" smtClean="0"/>
              <a:t>｣</a:t>
            </a:r>
            <a:r>
              <a:rPr lang="zh-TW" altLang="en-US" sz="2400" dirty="0" smtClean="0"/>
              <a:t>字由左至右，</a:t>
            </a:r>
            <a:r>
              <a:rPr lang="en-US" altLang="zh-TW" sz="2400" dirty="0" smtClean="0"/>
              <a:t>｢</a:t>
            </a:r>
            <a:r>
              <a:rPr lang="zh-TW" altLang="en-US" sz="2400" dirty="0" smtClean="0"/>
              <a:t>幸</a:t>
            </a:r>
            <a:r>
              <a:rPr lang="en-US" altLang="zh-TW" sz="2400" dirty="0" smtClean="0"/>
              <a:t>｣</a:t>
            </a:r>
            <a:r>
              <a:rPr lang="zh-TW" altLang="en-US" sz="2400" dirty="0" smtClean="0"/>
              <a:t>字由右至左</a:t>
            </a:r>
            <a:r>
              <a:rPr lang="en-US" altLang="zh-TW" sz="2400" dirty="0" smtClean="0"/>
              <a:t>)</a:t>
            </a:r>
            <a:r>
              <a:rPr lang="zh-TW" altLang="en-US" sz="2400" dirty="0" smtClean="0"/>
              <a:t>。</a:t>
            </a:r>
            <a:endParaRPr lang="en-US" altLang="zh-TW" sz="2400" dirty="0" smtClean="0"/>
          </a:p>
          <a:p>
            <a:endParaRPr lang="en-US" altLang="zh-TW" sz="2400" dirty="0"/>
          </a:p>
          <a:p>
            <a:r>
              <a:rPr lang="zh-TW" altLang="en-US" sz="2400" dirty="0" smtClean="0"/>
              <a:t>不要把</a:t>
            </a:r>
            <a:r>
              <a:rPr lang="en-US" altLang="zh-TW" sz="2400" dirty="0" smtClean="0"/>
              <a:t>｢</a:t>
            </a:r>
            <a:r>
              <a:rPr lang="zh-TW" altLang="en-US" sz="2400" dirty="0" smtClean="0"/>
              <a:t>后</a:t>
            </a:r>
            <a:r>
              <a:rPr lang="en-US" altLang="zh-TW" sz="2400" dirty="0" smtClean="0"/>
              <a:t>｣</a:t>
            </a:r>
            <a:r>
              <a:rPr lang="zh-TW" altLang="en-US" sz="2400" dirty="0" smtClean="0"/>
              <a:t>字當成</a:t>
            </a:r>
            <a:r>
              <a:rPr lang="en-US" altLang="zh-TW" sz="2400" dirty="0" smtClean="0"/>
              <a:t>｢</a:t>
            </a:r>
            <a:r>
              <a:rPr lang="zh-TW" altLang="en-US" sz="2400" dirty="0" smtClean="0"/>
              <a:t>願</a:t>
            </a:r>
            <a:r>
              <a:rPr lang="en-US" altLang="zh-TW" sz="2400" dirty="0" smtClean="0"/>
              <a:t>｣</a:t>
            </a:r>
            <a:r>
              <a:rPr lang="zh-TW" altLang="en-US" sz="2400" dirty="0" smtClean="0"/>
              <a:t>字；</a:t>
            </a:r>
            <a:endParaRPr lang="en-US" altLang="zh-TW" sz="2400" dirty="0" smtClean="0"/>
          </a:p>
          <a:p>
            <a:r>
              <a:rPr lang="zh-TW" altLang="en-US" sz="2400" dirty="0" smtClean="0"/>
              <a:t>也不要將</a:t>
            </a:r>
            <a:r>
              <a:rPr lang="en-US" altLang="zh-TW" sz="2400" dirty="0" smtClean="0"/>
              <a:t>｢</a:t>
            </a:r>
            <a:r>
              <a:rPr lang="zh-TW" altLang="en-US" sz="2400" dirty="0" smtClean="0"/>
              <a:t>玉</a:t>
            </a:r>
            <a:r>
              <a:rPr lang="en-US" altLang="zh-TW" sz="2400" dirty="0" smtClean="0"/>
              <a:t>｣</a:t>
            </a:r>
            <a:r>
              <a:rPr lang="zh-TW" altLang="en-US" sz="2400" dirty="0" smtClean="0"/>
              <a:t>字當成是</a:t>
            </a:r>
            <a:r>
              <a:rPr lang="en-US" altLang="zh-TW" sz="2400" dirty="0" smtClean="0"/>
              <a:t>｢</a:t>
            </a:r>
            <a:r>
              <a:rPr lang="zh-TW" altLang="en-US" sz="2400" dirty="0" smtClean="0"/>
              <a:t>昌</a:t>
            </a:r>
            <a:r>
              <a:rPr lang="en-US" altLang="zh-TW" sz="2400" dirty="0" smtClean="0"/>
              <a:t>｣</a:t>
            </a:r>
            <a:r>
              <a:rPr lang="zh-TW" altLang="en-US" sz="2400" dirty="0" smtClean="0"/>
              <a:t>字；</a:t>
            </a:r>
            <a:endParaRPr lang="en-US" altLang="zh-TW" sz="2400" dirty="0" smtClean="0"/>
          </a:p>
          <a:p>
            <a:r>
              <a:rPr lang="en-US" altLang="zh-TW" sz="2400" dirty="0" smtClean="0"/>
              <a:t>｢</a:t>
            </a:r>
            <a:r>
              <a:rPr lang="zh-TW" altLang="en-US" sz="2400" dirty="0" smtClean="0"/>
              <a:t>慰</a:t>
            </a:r>
            <a:r>
              <a:rPr lang="en-US" altLang="zh-TW" sz="2400" dirty="0" smtClean="0"/>
              <a:t>｣</a:t>
            </a:r>
            <a:r>
              <a:rPr lang="zh-TW" altLang="en-US" sz="2400" dirty="0" smtClean="0"/>
              <a:t>字和</a:t>
            </a:r>
            <a:r>
              <a:rPr lang="en-US" altLang="zh-TW" sz="2400" dirty="0" smtClean="0"/>
              <a:t>｢</a:t>
            </a:r>
            <a:r>
              <a:rPr lang="zh-TW" altLang="en-US" sz="2400" dirty="0" smtClean="0"/>
              <a:t>賦</a:t>
            </a:r>
            <a:r>
              <a:rPr lang="en-US" altLang="zh-TW" sz="2400" dirty="0" smtClean="0"/>
              <a:t>｣</a:t>
            </a:r>
            <a:r>
              <a:rPr lang="zh-TW" altLang="en-US" sz="2400" dirty="0" smtClean="0"/>
              <a:t>字的分別要看轉圈的地方；</a:t>
            </a:r>
            <a:endParaRPr lang="en-US" altLang="zh-TW" sz="2400" dirty="0" smtClean="0"/>
          </a:p>
          <a:p>
            <a:r>
              <a:rPr lang="en-US" altLang="zh-TW" sz="2400" dirty="0" smtClean="0"/>
              <a:t>｢</a:t>
            </a:r>
            <a:r>
              <a:rPr lang="zh-TW" altLang="en-US" sz="2400" dirty="0" smtClean="0"/>
              <a:t>守</a:t>
            </a:r>
            <a:r>
              <a:rPr lang="en-US" altLang="zh-TW" sz="2400" dirty="0" smtClean="0"/>
              <a:t>｣</a:t>
            </a:r>
            <a:r>
              <a:rPr lang="zh-TW" altLang="en-US" sz="2400" dirty="0" smtClean="0"/>
              <a:t>和</a:t>
            </a:r>
            <a:r>
              <a:rPr lang="en-US" altLang="zh-TW" sz="2400" dirty="0" smtClean="0"/>
              <a:t>｢</a:t>
            </a:r>
            <a:r>
              <a:rPr lang="zh-TW" altLang="en-US" sz="2400" dirty="0" smtClean="0"/>
              <a:t>宙</a:t>
            </a:r>
            <a:r>
              <a:rPr lang="en-US" altLang="zh-TW" sz="2400" dirty="0" smtClean="0"/>
              <a:t>｣</a:t>
            </a:r>
            <a:r>
              <a:rPr lang="zh-TW" altLang="en-US" sz="2400" dirty="0" smtClean="0"/>
              <a:t>兩字差別在</a:t>
            </a:r>
            <a:r>
              <a:rPr lang="en-US" altLang="zh-TW" sz="2400" dirty="0" smtClean="0"/>
              <a:t>｢</a:t>
            </a:r>
            <a:r>
              <a:rPr lang="zh-TW" altLang="en-US" sz="2400" dirty="0" smtClean="0"/>
              <a:t>守</a:t>
            </a:r>
            <a:r>
              <a:rPr lang="en-US" altLang="zh-TW" sz="2400" dirty="0" smtClean="0"/>
              <a:t>｣</a:t>
            </a:r>
            <a:r>
              <a:rPr lang="zh-TW" altLang="en-US" sz="2400" dirty="0" smtClean="0"/>
              <a:t>字中只有一點</a:t>
            </a:r>
            <a:endParaRPr lang="en-US" altLang="zh-TW" sz="2400" dirty="0" smtClean="0"/>
          </a:p>
          <a:p>
            <a:r>
              <a:rPr lang="zh-TW" altLang="en-US" sz="2400" dirty="0" smtClean="0"/>
              <a:t>，但</a:t>
            </a:r>
            <a:r>
              <a:rPr lang="en-US" altLang="zh-TW" sz="2400" dirty="0" smtClean="0"/>
              <a:t>｢</a:t>
            </a:r>
            <a:r>
              <a:rPr lang="zh-TW" altLang="en-US" sz="2400" dirty="0" smtClean="0"/>
              <a:t>宙</a:t>
            </a:r>
            <a:r>
              <a:rPr lang="en-US" altLang="zh-TW" sz="2400" dirty="0" smtClean="0"/>
              <a:t>｣</a:t>
            </a:r>
            <a:r>
              <a:rPr lang="zh-TW" altLang="en-US" sz="2400" dirty="0" smtClean="0"/>
              <a:t>字卻有兩點。</a:t>
            </a:r>
            <a:endParaRPr lang="zh-TW" altLang="en-US" sz="2400" dirty="0"/>
          </a:p>
        </p:txBody>
      </p:sp>
    </p:spTree>
    <p:extLst>
      <p:ext uri="{BB962C8B-B14F-4D97-AF65-F5344CB8AC3E}">
        <p14:creationId xmlns:p14="http://schemas.microsoft.com/office/powerpoint/2010/main" val="1085617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flipH="1">
            <a:off x="10620671" y="274638"/>
            <a:ext cx="45719" cy="5851525"/>
          </a:xfrm>
        </p:spPr>
        <p:txBody>
          <a:bodyPr>
            <a:normAutofit fontScale="90000"/>
          </a:bodyPr>
          <a:lstStyle/>
          <a:p>
            <a:endParaRPr lang="zh-TW" altLang="en-US" dirty="0"/>
          </a:p>
        </p:txBody>
      </p:sp>
      <p:sp>
        <p:nvSpPr>
          <p:cNvPr id="3" name="直排文字版面配置區 2"/>
          <p:cNvSpPr>
            <a:spLocks noGrp="1"/>
          </p:cNvSpPr>
          <p:nvPr>
            <p:ph type="body" orient="vert" idx="1"/>
          </p:nvPr>
        </p:nvSpPr>
        <p:spPr>
          <a:xfrm>
            <a:off x="251520" y="274638"/>
            <a:ext cx="8640960" cy="6394722"/>
          </a:xfrm>
        </p:spPr>
        <p:txBody>
          <a:bodyPr>
            <a:normAutofit/>
          </a:bodyPr>
          <a:lstStyle/>
          <a:p>
            <a:pPr marL="0" indent="0">
              <a:buNone/>
            </a:pPr>
            <a:r>
              <a:rPr lang="en-US" altLang="zh-TW" sz="2400" dirty="0" smtClean="0"/>
              <a:t>｢</a:t>
            </a:r>
            <a:r>
              <a:rPr lang="zh-TW" altLang="en-US" sz="2400" dirty="0" smtClean="0"/>
              <a:t>兵</a:t>
            </a:r>
            <a:r>
              <a:rPr lang="en-US" altLang="zh-TW" sz="2400" dirty="0" smtClean="0"/>
              <a:t>｣｢</a:t>
            </a:r>
            <a:r>
              <a:rPr lang="zh-TW" altLang="en-US" sz="2400" dirty="0" smtClean="0"/>
              <a:t>賢</a:t>
            </a:r>
            <a:r>
              <a:rPr lang="en-US" altLang="zh-TW" sz="2400" dirty="0" smtClean="0"/>
              <a:t>｣</a:t>
            </a:r>
            <a:r>
              <a:rPr lang="zh-TW" altLang="en-US" sz="2400" dirty="0" smtClean="0"/>
              <a:t>二字看起來像，但細看頭和腳不一樣；</a:t>
            </a:r>
            <a:endParaRPr lang="en-US" altLang="zh-TW" sz="2400" dirty="0" smtClean="0"/>
          </a:p>
          <a:p>
            <a:pPr marL="0" indent="0">
              <a:buNone/>
            </a:pPr>
            <a:r>
              <a:rPr lang="zh-TW" altLang="en-US" sz="2400" dirty="0" smtClean="0"/>
              <a:t> </a:t>
            </a:r>
            <a:r>
              <a:rPr lang="en-US" altLang="zh-TW" sz="2400" dirty="0" smtClean="0"/>
              <a:t>｢</a:t>
            </a:r>
            <a:r>
              <a:rPr lang="zh-TW" altLang="en-US" sz="2400" dirty="0" smtClean="0"/>
              <a:t>查</a:t>
            </a:r>
            <a:r>
              <a:rPr lang="en-US" altLang="zh-TW" sz="2400" dirty="0" smtClean="0"/>
              <a:t>｣｢</a:t>
            </a:r>
            <a:r>
              <a:rPr lang="zh-TW" altLang="en-US" sz="2400" dirty="0" smtClean="0"/>
              <a:t>愛</a:t>
            </a:r>
            <a:r>
              <a:rPr lang="en-US" altLang="zh-TW" sz="2400" dirty="0" smtClean="0"/>
              <a:t>｣</a:t>
            </a:r>
            <a:r>
              <a:rPr lang="zh-TW" altLang="en-US" sz="2400" dirty="0" smtClean="0"/>
              <a:t>二字頭不起筆方向不同，</a:t>
            </a:r>
            <a:r>
              <a:rPr lang="en-US" altLang="zh-TW" sz="2400" dirty="0" smtClean="0"/>
              <a:t>｢</a:t>
            </a:r>
            <a:r>
              <a:rPr lang="zh-TW" altLang="en-US" sz="2400" dirty="0" smtClean="0"/>
              <a:t>查</a:t>
            </a:r>
            <a:r>
              <a:rPr lang="en-US" altLang="zh-TW" sz="2400" dirty="0" smtClean="0"/>
              <a:t>｣</a:t>
            </a:r>
            <a:r>
              <a:rPr lang="zh-TW" altLang="en-US" sz="2400" dirty="0" smtClean="0"/>
              <a:t>字橫劃  </a:t>
            </a:r>
            <a:endParaRPr lang="en-US" altLang="zh-TW" sz="2400" dirty="0" smtClean="0"/>
          </a:p>
          <a:p>
            <a:pPr marL="0" indent="0">
              <a:buNone/>
            </a:pPr>
            <a:r>
              <a:rPr lang="zh-TW" altLang="en-US" sz="2400" dirty="0"/>
              <a:t> </a:t>
            </a:r>
            <a:r>
              <a:rPr lang="zh-TW" altLang="en-US" sz="2400" dirty="0" smtClean="0"/>
              <a:t> 由左至右，</a:t>
            </a:r>
            <a:r>
              <a:rPr lang="en-US" altLang="zh-TW" sz="2400" dirty="0" smtClean="0"/>
              <a:t>｢</a:t>
            </a:r>
            <a:r>
              <a:rPr lang="zh-TW" altLang="en-US" sz="2400" dirty="0" smtClean="0"/>
              <a:t>愛</a:t>
            </a:r>
            <a:r>
              <a:rPr lang="en-US" altLang="zh-TW" sz="2400" dirty="0" smtClean="0"/>
              <a:t>｣</a:t>
            </a:r>
            <a:r>
              <a:rPr lang="zh-TW" altLang="en-US" sz="2400" dirty="0" smtClean="0"/>
              <a:t>字橫劃則由右至左；</a:t>
            </a:r>
            <a:endParaRPr lang="en-US" altLang="zh-TW" sz="2400" dirty="0" smtClean="0"/>
          </a:p>
          <a:p>
            <a:pPr marL="0" indent="0">
              <a:buNone/>
            </a:pPr>
            <a:r>
              <a:rPr lang="zh-TW" altLang="en-US" sz="2400" dirty="0"/>
              <a:t> </a:t>
            </a:r>
            <a:r>
              <a:rPr lang="zh-TW" altLang="en-US" sz="2400" dirty="0" smtClean="0"/>
              <a:t> </a:t>
            </a:r>
            <a:r>
              <a:rPr lang="en-US" altLang="zh-TW" sz="2400" dirty="0" smtClean="0"/>
              <a:t>｢</a:t>
            </a:r>
            <a:r>
              <a:rPr lang="zh-TW" altLang="en-US" sz="2400" dirty="0" smtClean="0"/>
              <a:t>默</a:t>
            </a:r>
            <a:r>
              <a:rPr lang="en-US" altLang="zh-TW" sz="2400" dirty="0" smtClean="0"/>
              <a:t>｣</a:t>
            </a:r>
            <a:r>
              <a:rPr lang="zh-TW" altLang="en-US" sz="2400" dirty="0" smtClean="0"/>
              <a:t>字右角比</a:t>
            </a:r>
            <a:r>
              <a:rPr lang="en-US" altLang="zh-TW" sz="2400" dirty="0" smtClean="0"/>
              <a:t>｢</a:t>
            </a:r>
            <a:r>
              <a:rPr lang="zh-TW" altLang="en-US" sz="2400" dirty="0" smtClean="0"/>
              <a:t>點</a:t>
            </a:r>
            <a:r>
              <a:rPr lang="en-US" altLang="zh-TW" sz="2400" dirty="0" smtClean="0"/>
              <a:t>｣</a:t>
            </a:r>
            <a:r>
              <a:rPr lang="zh-TW" altLang="en-US" sz="2400" dirty="0" smtClean="0"/>
              <a:t>字右角多一點之差；</a:t>
            </a:r>
            <a:endParaRPr lang="en-US" altLang="zh-TW" sz="2400" dirty="0" smtClean="0"/>
          </a:p>
          <a:p>
            <a:pPr marL="0" indent="0">
              <a:buNone/>
            </a:pPr>
            <a:r>
              <a:rPr lang="zh-TW" altLang="en-US" sz="2400" dirty="0"/>
              <a:t> </a:t>
            </a:r>
            <a:r>
              <a:rPr lang="zh-TW" altLang="en-US" sz="2400" dirty="0" smtClean="0"/>
              <a:t> </a:t>
            </a:r>
            <a:r>
              <a:rPr lang="en-US" altLang="zh-TW" sz="2400" dirty="0" smtClean="0"/>
              <a:t>｢</a:t>
            </a:r>
            <a:r>
              <a:rPr lang="zh-TW" altLang="en-US" sz="2400" dirty="0" smtClean="0"/>
              <a:t>器</a:t>
            </a:r>
            <a:r>
              <a:rPr lang="en-US" altLang="zh-TW" sz="2400" dirty="0" smtClean="0"/>
              <a:t>｣</a:t>
            </a:r>
            <a:r>
              <a:rPr lang="zh-TW" altLang="en-US" sz="2400" dirty="0" smtClean="0"/>
              <a:t>字和</a:t>
            </a:r>
            <a:r>
              <a:rPr lang="en-US" altLang="zh-TW" sz="2400" dirty="0" smtClean="0"/>
              <a:t>｢</a:t>
            </a:r>
            <a:r>
              <a:rPr lang="zh-TW" altLang="en-US" sz="2400" dirty="0"/>
              <a:t>囂</a:t>
            </a:r>
            <a:r>
              <a:rPr lang="en-US" altLang="zh-TW" sz="2400" dirty="0" smtClean="0"/>
              <a:t>｣</a:t>
            </a:r>
            <a:r>
              <a:rPr lang="zh-TW" altLang="en-US" sz="2400" dirty="0" smtClean="0"/>
              <a:t>字的差別為</a:t>
            </a:r>
            <a:r>
              <a:rPr lang="en-US" altLang="zh-TW" sz="2400" dirty="0" smtClean="0"/>
              <a:t>｢</a:t>
            </a:r>
            <a:r>
              <a:rPr lang="zh-TW" altLang="en-US" sz="2400" dirty="0" smtClean="0"/>
              <a:t>器</a:t>
            </a:r>
            <a:r>
              <a:rPr lang="en-US" altLang="zh-TW" sz="2400" dirty="0" smtClean="0"/>
              <a:t>｣</a:t>
            </a:r>
            <a:r>
              <a:rPr lang="zh-TW" altLang="en-US" sz="2400" dirty="0" smtClean="0"/>
              <a:t>字中間夾兩點，</a:t>
            </a:r>
            <a:endParaRPr lang="en-US" altLang="zh-TW" sz="2400" dirty="0" smtClean="0"/>
          </a:p>
          <a:p>
            <a:pPr marL="0" indent="0">
              <a:buNone/>
            </a:pPr>
            <a:r>
              <a:rPr lang="zh-TW" altLang="en-US" sz="2400" dirty="0"/>
              <a:t> </a:t>
            </a:r>
            <a:r>
              <a:rPr lang="zh-TW" altLang="en-US" sz="2400" dirty="0" smtClean="0"/>
              <a:t> </a:t>
            </a:r>
            <a:r>
              <a:rPr lang="en-US" altLang="zh-TW" sz="2400" dirty="0" smtClean="0"/>
              <a:t>｢</a:t>
            </a:r>
            <a:r>
              <a:rPr lang="zh-TW" altLang="en-US" sz="2400" dirty="0" smtClean="0"/>
              <a:t>囂</a:t>
            </a:r>
            <a:r>
              <a:rPr lang="en-US" altLang="zh-TW" sz="2400" dirty="0" smtClean="0"/>
              <a:t>｣</a:t>
            </a:r>
            <a:r>
              <a:rPr lang="zh-TW" altLang="en-US" sz="2400" dirty="0" smtClean="0"/>
              <a:t>字中間夾三點；。</a:t>
            </a:r>
            <a:endParaRPr lang="en-US" altLang="zh-TW" sz="2400" dirty="0" smtClean="0"/>
          </a:p>
          <a:p>
            <a:pPr marL="0" indent="0">
              <a:buNone/>
            </a:pPr>
            <a:endParaRPr lang="en-US" altLang="zh-TW" sz="2400" dirty="0"/>
          </a:p>
          <a:p>
            <a:pPr marL="0" indent="0">
              <a:buNone/>
            </a:pPr>
            <a:r>
              <a:rPr lang="zh-TW" altLang="en-US" sz="2400" dirty="0" smtClean="0"/>
              <a:t>  </a:t>
            </a:r>
            <a:r>
              <a:rPr lang="en-US" altLang="zh-TW" sz="2400" dirty="0" smtClean="0"/>
              <a:t>｢</a:t>
            </a:r>
            <a:r>
              <a:rPr lang="zh-TW" altLang="en-US" sz="2400" dirty="0" smtClean="0"/>
              <a:t>深</a:t>
            </a:r>
            <a:r>
              <a:rPr lang="en-US" altLang="zh-TW" sz="2400" dirty="0" smtClean="0"/>
              <a:t>｣</a:t>
            </a:r>
            <a:r>
              <a:rPr lang="zh-TW" altLang="en-US" sz="2400" dirty="0" smtClean="0"/>
              <a:t>字不同於</a:t>
            </a:r>
            <a:r>
              <a:rPr lang="en-US" altLang="zh-TW" sz="2400" dirty="0" smtClean="0"/>
              <a:t>｢</a:t>
            </a:r>
            <a:r>
              <a:rPr lang="zh-TW" altLang="en-US" sz="2400" dirty="0" smtClean="0"/>
              <a:t>淥</a:t>
            </a:r>
            <a:r>
              <a:rPr lang="en-US" altLang="zh-TW" sz="2400" dirty="0" smtClean="0"/>
              <a:t>｣</a:t>
            </a:r>
            <a:r>
              <a:rPr lang="zh-TW" altLang="en-US" sz="2400" dirty="0" smtClean="0"/>
              <a:t>字在於</a:t>
            </a:r>
            <a:r>
              <a:rPr lang="en-US" altLang="zh-TW" sz="2400" dirty="0" smtClean="0"/>
              <a:t>｢</a:t>
            </a:r>
            <a:r>
              <a:rPr lang="zh-TW" altLang="en-US" sz="2400" dirty="0" smtClean="0"/>
              <a:t>深</a:t>
            </a:r>
            <a:r>
              <a:rPr lang="en-US" altLang="zh-TW" sz="2400" dirty="0" smtClean="0"/>
              <a:t>｣</a:t>
            </a:r>
            <a:r>
              <a:rPr lang="zh-TW" altLang="en-US" sz="2400" dirty="0" smtClean="0"/>
              <a:t>字右偏旁的字型</a:t>
            </a:r>
            <a:endParaRPr lang="en-US" altLang="zh-TW" sz="2400" dirty="0" smtClean="0"/>
          </a:p>
          <a:p>
            <a:pPr marL="0" indent="0">
              <a:buNone/>
            </a:pPr>
            <a:r>
              <a:rPr lang="zh-TW" altLang="en-US" sz="2400" dirty="0"/>
              <a:t> </a:t>
            </a:r>
            <a:r>
              <a:rPr lang="zh-TW" altLang="en-US" sz="2400" dirty="0" smtClean="0"/>
              <a:t>  左上有眉角，而</a:t>
            </a:r>
            <a:r>
              <a:rPr lang="en-US" altLang="zh-TW" sz="2400" dirty="0" smtClean="0"/>
              <a:t>｢</a:t>
            </a:r>
            <a:r>
              <a:rPr lang="zh-TW" altLang="en-US" sz="2400" dirty="0" smtClean="0"/>
              <a:t>淥</a:t>
            </a:r>
            <a:r>
              <a:rPr lang="en-US" altLang="zh-TW" sz="2400" dirty="0" smtClean="0"/>
              <a:t>｣</a:t>
            </a:r>
            <a:r>
              <a:rPr lang="zh-TW" altLang="en-US" sz="2400" dirty="0" smtClean="0"/>
              <a:t>字沒有。</a:t>
            </a:r>
            <a:endParaRPr lang="en-US" altLang="zh-TW" sz="2400" dirty="0" smtClean="0"/>
          </a:p>
          <a:p>
            <a:pPr marL="0" indent="0">
              <a:buNone/>
            </a:pPr>
            <a:r>
              <a:rPr lang="zh-TW" altLang="en-US" sz="2400" dirty="0"/>
              <a:t> </a:t>
            </a:r>
            <a:r>
              <a:rPr lang="zh-TW" altLang="en-US" sz="2400" dirty="0" smtClean="0"/>
              <a:t> </a:t>
            </a:r>
            <a:r>
              <a:rPr lang="en-US" altLang="zh-TW" sz="2400" dirty="0" smtClean="0"/>
              <a:t>｢</a:t>
            </a:r>
            <a:r>
              <a:rPr lang="zh-TW" altLang="en-US" sz="2400" dirty="0"/>
              <a:t>後</a:t>
            </a:r>
            <a:r>
              <a:rPr lang="en-US" altLang="zh-TW" sz="2400" dirty="0" smtClean="0"/>
              <a:t>｣</a:t>
            </a:r>
            <a:r>
              <a:rPr lang="zh-TW" altLang="en-US" sz="2400" dirty="0" smtClean="0"/>
              <a:t>字右旁比</a:t>
            </a:r>
            <a:r>
              <a:rPr lang="en-US" altLang="zh-TW" sz="2400" dirty="0" smtClean="0"/>
              <a:t>｢</a:t>
            </a:r>
            <a:r>
              <a:rPr lang="zh-TW" altLang="en-US" sz="2400" dirty="0" smtClean="0"/>
              <a:t>復</a:t>
            </a:r>
            <a:r>
              <a:rPr lang="en-US" altLang="zh-TW" sz="2400" dirty="0" smtClean="0"/>
              <a:t>｣</a:t>
            </a:r>
            <a:r>
              <a:rPr lang="zh-TW" altLang="en-US" sz="2400" dirty="0" smtClean="0"/>
              <a:t>字右旁多一彎轉折；</a:t>
            </a:r>
            <a:endParaRPr lang="en-US" altLang="zh-TW" sz="2400" dirty="0" smtClean="0"/>
          </a:p>
          <a:p>
            <a:pPr marL="0" indent="0">
              <a:buNone/>
            </a:pPr>
            <a:r>
              <a:rPr lang="zh-TW" altLang="en-US" sz="2400" dirty="0"/>
              <a:t> </a:t>
            </a:r>
            <a:r>
              <a:rPr lang="zh-TW" altLang="en-US" sz="2400" dirty="0" smtClean="0"/>
              <a:t>  </a:t>
            </a:r>
            <a:r>
              <a:rPr lang="en-US" altLang="zh-TW" sz="2400" dirty="0" smtClean="0"/>
              <a:t>｢</a:t>
            </a:r>
            <a:r>
              <a:rPr lang="zh-TW" altLang="en-US" sz="2400" dirty="0" smtClean="0"/>
              <a:t>集</a:t>
            </a:r>
            <a:r>
              <a:rPr lang="en-US" altLang="zh-TW" sz="2400" dirty="0" smtClean="0"/>
              <a:t>｣</a:t>
            </a:r>
            <a:r>
              <a:rPr lang="zh-TW" altLang="en-US" sz="2400" dirty="0" smtClean="0"/>
              <a:t>字字中間只有一劃和</a:t>
            </a:r>
            <a:r>
              <a:rPr lang="en-US" altLang="zh-TW" sz="2400" dirty="0" smtClean="0"/>
              <a:t>｢</a:t>
            </a:r>
            <a:r>
              <a:rPr lang="zh-TW" altLang="en-US" sz="2400" dirty="0" smtClean="0"/>
              <a:t>舉</a:t>
            </a:r>
            <a:r>
              <a:rPr lang="en-US" altLang="zh-TW" sz="2400" dirty="0" smtClean="0"/>
              <a:t>｣</a:t>
            </a:r>
            <a:r>
              <a:rPr lang="zh-TW" altLang="en-US" sz="2400" dirty="0" smtClean="0"/>
              <a:t>字字中間有兩劃</a:t>
            </a:r>
            <a:endParaRPr lang="en-US" altLang="zh-TW" sz="2400" dirty="0" smtClean="0"/>
          </a:p>
          <a:p>
            <a:pPr marL="0" indent="0">
              <a:buNone/>
            </a:pPr>
            <a:r>
              <a:rPr lang="zh-TW" altLang="en-US" sz="2400" dirty="0"/>
              <a:t> </a:t>
            </a:r>
            <a:r>
              <a:rPr lang="zh-TW" altLang="en-US" sz="2400" dirty="0" smtClean="0"/>
              <a:t>   是有有分別；</a:t>
            </a:r>
            <a:endParaRPr lang="en-US" altLang="zh-TW" sz="2400" dirty="0" smtClean="0"/>
          </a:p>
          <a:p>
            <a:pPr marL="0" indent="0">
              <a:buNone/>
            </a:pPr>
            <a:r>
              <a:rPr lang="zh-TW" altLang="en-US" sz="2400" dirty="0"/>
              <a:t> </a:t>
            </a:r>
            <a:r>
              <a:rPr lang="zh-TW" altLang="en-US" sz="2400" dirty="0" smtClean="0"/>
              <a:t>   </a:t>
            </a:r>
            <a:r>
              <a:rPr lang="en-US" altLang="zh-TW" sz="2400" dirty="0" smtClean="0"/>
              <a:t>｢</a:t>
            </a:r>
            <a:r>
              <a:rPr lang="zh-TW" altLang="en-US" sz="2400" dirty="0" smtClean="0"/>
              <a:t>同</a:t>
            </a:r>
            <a:r>
              <a:rPr lang="en-US" altLang="zh-TW" sz="2400" dirty="0" smtClean="0"/>
              <a:t>｣</a:t>
            </a:r>
            <a:r>
              <a:rPr lang="zh-TW" altLang="en-US" sz="2400" dirty="0" smtClean="0"/>
              <a:t>字較窄，而</a:t>
            </a:r>
            <a:r>
              <a:rPr lang="en-US" altLang="zh-TW" sz="2400" dirty="0" smtClean="0"/>
              <a:t>｢</a:t>
            </a:r>
            <a:r>
              <a:rPr lang="zh-TW" altLang="en-US" sz="2400" dirty="0" smtClean="0"/>
              <a:t>詞</a:t>
            </a:r>
            <a:r>
              <a:rPr lang="en-US" altLang="zh-TW" sz="2400" dirty="0" smtClean="0"/>
              <a:t>｣</a:t>
            </a:r>
            <a:r>
              <a:rPr lang="zh-TW" altLang="en-US" sz="2400" dirty="0" smtClean="0"/>
              <a:t>字因有左右兩邊較</a:t>
            </a:r>
            <a:r>
              <a:rPr lang="en-US" altLang="zh-TW" sz="2400" dirty="0" smtClean="0"/>
              <a:t>｢</a:t>
            </a:r>
            <a:r>
              <a:rPr lang="zh-TW" altLang="en-US" sz="2400" dirty="0" smtClean="0"/>
              <a:t>同</a:t>
            </a:r>
            <a:r>
              <a:rPr lang="en-US" altLang="zh-TW" sz="2400" dirty="0" smtClean="0"/>
              <a:t>｣</a:t>
            </a:r>
          </a:p>
          <a:p>
            <a:pPr marL="0" indent="0">
              <a:buNone/>
            </a:pPr>
            <a:r>
              <a:rPr lang="zh-TW" altLang="en-US" sz="2400" dirty="0"/>
              <a:t> </a:t>
            </a:r>
            <a:r>
              <a:rPr lang="zh-TW" altLang="en-US" sz="2400" dirty="0" smtClean="0"/>
              <a:t>     字為寬 。</a:t>
            </a:r>
            <a:endParaRPr lang="en-US" altLang="zh-TW" sz="2400" dirty="0" smtClean="0"/>
          </a:p>
          <a:p>
            <a:pPr marL="0" indent="0">
              <a:buNone/>
            </a:pPr>
            <a:endParaRPr lang="en-US" altLang="zh-TW" sz="2400" dirty="0"/>
          </a:p>
          <a:p>
            <a:pPr marL="0" indent="0">
              <a:buNone/>
            </a:pPr>
            <a:r>
              <a:rPr lang="zh-TW" altLang="en-US" sz="2400" dirty="0" smtClean="0"/>
              <a:t>   </a:t>
            </a:r>
            <a:r>
              <a:rPr lang="en-US" altLang="zh-TW" sz="2400" dirty="0" smtClean="0"/>
              <a:t>｢</a:t>
            </a:r>
            <a:r>
              <a:rPr lang="zh-TW" altLang="en-US" sz="2400" dirty="0" smtClean="0"/>
              <a:t>以</a:t>
            </a:r>
            <a:r>
              <a:rPr lang="en-US" altLang="zh-TW" sz="2400" dirty="0" smtClean="0"/>
              <a:t>｣｢</a:t>
            </a:r>
            <a:r>
              <a:rPr lang="zh-TW" altLang="en-US" sz="2400" dirty="0" smtClean="0"/>
              <a:t>比</a:t>
            </a:r>
            <a:r>
              <a:rPr lang="en-US" altLang="zh-TW" sz="2400" dirty="0" smtClean="0"/>
              <a:t>｣</a:t>
            </a:r>
            <a:r>
              <a:rPr lang="zh-TW" altLang="en-US" sz="2400" dirty="0" smtClean="0"/>
              <a:t>兩字很容易看錯如</a:t>
            </a:r>
            <a:r>
              <a:rPr lang="en-US" altLang="zh-TW" sz="2400" dirty="0" smtClean="0"/>
              <a:t>｢</a:t>
            </a:r>
            <a:r>
              <a:rPr lang="zh-TW" altLang="en-US" sz="2400" dirty="0" smtClean="0"/>
              <a:t>此</a:t>
            </a:r>
            <a:r>
              <a:rPr lang="en-US" altLang="zh-TW" sz="2400" dirty="0" smtClean="0"/>
              <a:t>｣</a:t>
            </a:r>
            <a:r>
              <a:rPr lang="zh-TW" altLang="en-US" sz="2400" dirty="0" smtClean="0"/>
              <a:t>字；</a:t>
            </a:r>
            <a:endParaRPr lang="en-US" altLang="zh-TW" sz="2400" dirty="0" smtClean="0"/>
          </a:p>
          <a:p>
            <a:pPr marL="0" indent="0">
              <a:buNone/>
            </a:pPr>
            <a:r>
              <a:rPr lang="zh-TW" altLang="en-US" sz="2400" dirty="0"/>
              <a:t> </a:t>
            </a:r>
            <a:r>
              <a:rPr lang="zh-TW" altLang="en-US" sz="2400" dirty="0" smtClean="0"/>
              <a:t>  </a:t>
            </a:r>
            <a:r>
              <a:rPr lang="en-US" altLang="zh-TW" sz="2400" dirty="0" smtClean="0"/>
              <a:t>｢</a:t>
            </a:r>
            <a:r>
              <a:rPr lang="zh-TW" altLang="en-US" sz="2400" dirty="0" smtClean="0"/>
              <a:t>予</a:t>
            </a:r>
            <a:r>
              <a:rPr lang="en-US" altLang="zh-TW" sz="2400" dirty="0" smtClean="0"/>
              <a:t>｣｢</a:t>
            </a:r>
            <a:r>
              <a:rPr lang="zh-TW" altLang="en-US" sz="2400" dirty="0" smtClean="0"/>
              <a:t>爭</a:t>
            </a:r>
            <a:r>
              <a:rPr lang="en-US" altLang="zh-TW" sz="2400" dirty="0" smtClean="0"/>
              <a:t>｣｢</a:t>
            </a:r>
            <a:r>
              <a:rPr lang="zh-TW" altLang="en-US" sz="2400" dirty="0" smtClean="0"/>
              <a:t>矛</a:t>
            </a:r>
            <a:r>
              <a:rPr lang="en-US" altLang="zh-TW" sz="2400" dirty="0" smtClean="0"/>
              <a:t>｣</a:t>
            </a:r>
            <a:r>
              <a:rPr lang="zh-TW" altLang="en-US" sz="2400" dirty="0" smtClean="0"/>
              <a:t>三字好像</a:t>
            </a:r>
            <a:r>
              <a:rPr lang="en-US" altLang="zh-TW" sz="2400" dirty="0" smtClean="0"/>
              <a:t>｢</a:t>
            </a:r>
            <a:r>
              <a:rPr lang="zh-TW" altLang="en-US" sz="2400" dirty="0" smtClean="0"/>
              <a:t>柔</a:t>
            </a:r>
            <a:r>
              <a:rPr lang="en-US" altLang="zh-TW" sz="2400" dirty="0" smtClean="0"/>
              <a:t>｣</a:t>
            </a:r>
            <a:r>
              <a:rPr lang="zh-TW" altLang="en-US" sz="2400" dirty="0" smtClean="0"/>
              <a:t>字；</a:t>
            </a:r>
            <a:endParaRPr lang="en-US" altLang="zh-TW" sz="2400" dirty="0" smtClean="0"/>
          </a:p>
          <a:p>
            <a:pPr marL="0" indent="0">
              <a:buNone/>
            </a:pPr>
            <a:r>
              <a:rPr lang="zh-TW" altLang="en-US" sz="2400" dirty="0"/>
              <a:t> </a:t>
            </a:r>
            <a:r>
              <a:rPr lang="zh-TW" altLang="en-US" sz="2400" dirty="0" smtClean="0"/>
              <a:t>  </a:t>
            </a:r>
            <a:r>
              <a:rPr lang="en-US" altLang="zh-TW" sz="2400" dirty="0" smtClean="0"/>
              <a:t>｢</a:t>
            </a:r>
            <a:r>
              <a:rPr lang="zh-TW" altLang="en-US" sz="2400" dirty="0" smtClean="0"/>
              <a:t>惠</a:t>
            </a:r>
            <a:r>
              <a:rPr lang="en-US" altLang="zh-TW" sz="2400" dirty="0" smtClean="0"/>
              <a:t>｣｢</a:t>
            </a:r>
            <a:r>
              <a:rPr lang="zh-TW" altLang="en-US" sz="2400" dirty="0" smtClean="0"/>
              <a:t>思</a:t>
            </a:r>
            <a:r>
              <a:rPr lang="en-US" altLang="zh-TW" sz="2400" dirty="0" smtClean="0"/>
              <a:t>｣｢</a:t>
            </a:r>
            <a:r>
              <a:rPr lang="zh-TW" altLang="en-US" sz="2400" dirty="0" smtClean="0"/>
              <a:t>魚</a:t>
            </a:r>
            <a:r>
              <a:rPr lang="en-US" altLang="zh-TW" sz="2400" dirty="0" smtClean="0"/>
              <a:t>｣</a:t>
            </a:r>
            <a:r>
              <a:rPr lang="zh-TW" altLang="en-US" sz="2400" dirty="0" smtClean="0"/>
              <a:t>三字彷彿像</a:t>
            </a:r>
            <a:r>
              <a:rPr lang="en-US" altLang="zh-TW" sz="2400" dirty="0" smtClean="0"/>
              <a:t>｢</a:t>
            </a:r>
            <a:r>
              <a:rPr lang="zh-TW" altLang="en-US" sz="2400" dirty="0" smtClean="0"/>
              <a:t>畫</a:t>
            </a:r>
            <a:r>
              <a:rPr lang="en-US" altLang="zh-TW" sz="2400" dirty="0" smtClean="0"/>
              <a:t>｣</a:t>
            </a:r>
            <a:r>
              <a:rPr lang="zh-TW" altLang="en-US" sz="2400" dirty="0" smtClean="0"/>
              <a:t>字；</a:t>
            </a:r>
            <a:endParaRPr lang="en-US" altLang="zh-TW" sz="2400" dirty="0" smtClean="0"/>
          </a:p>
          <a:p>
            <a:pPr marL="0" indent="0">
              <a:buNone/>
            </a:pPr>
            <a:r>
              <a:rPr lang="zh-TW" altLang="en-US" sz="2400" dirty="0"/>
              <a:t> </a:t>
            </a:r>
            <a:r>
              <a:rPr lang="zh-TW" altLang="en-US" sz="2400" dirty="0" smtClean="0"/>
              <a:t>  </a:t>
            </a:r>
            <a:r>
              <a:rPr lang="en-US" altLang="zh-TW" sz="2400" dirty="0" smtClean="0"/>
              <a:t>｢</a:t>
            </a:r>
            <a:r>
              <a:rPr lang="zh-TW" altLang="en-US" sz="2400" dirty="0" smtClean="0"/>
              <a:t>彥</a:t>
            </a:r>
            <a:r>
              <a:rPr lang="en-US" altLang="zh-TW" sz="2400" dirty="0" smtClean="0"/>
              <a:t>｣｢</a:t>
            </a:r>
            <a:r>
              <a:rPr lang="zh-TW" altLang="en-US" sz="2400" dirty="0" smtClean="0"/>
              <a:t>疾</a:t>
            </a:r>
            <a:r>
              <a:rPr lang="en-US" altLang="zh-TW" sz="2400" dirty="0" smtClean="0"/>
              <a:t>｣</a:t>
            </a:r>
            <a:r>
              <a:rPr lang="zh-TW" altLang="en-US" sz="2400" dirty="0" smtClean="0"/>
              <a:t>兩字也和</a:t>
            </a:r>
            <a:r>
              <a:rPr lang="en-US" altLang="zh-TW" sz="2400" dirty="0" smtClean="0"/>
              <a:t>｢</a:t>
            </a:r>
            <a:r>
              <a:rPr lang="zh-TW" altLang="en-US" sz="2400" dirty="0" smtClean="0"/>
              <a:t>詹</a:t>
            </a:r>
            <a:r>
              <a:rPr lang="en-US" altLang="zh-TW" sz="2400" dirty="0" smtClean="0"/>
              <a:t>｣｢</a:t>
            </a:r>
            <a:r>
              <a:rPr lang="zh-TW" altLang="en-US" sz="2400" dirty="0" smtClean="0"/>
              <a:t>侯</a:t>
            </a:r>
            <a:r>
              <a:rPr lang="en-US" altLang="zh-TW" sz="2400" dirty="0" smtClean="0"/>
              <a:t>｣</a:t>
            </a:r>
            <a:r>
              <a:rPr lang="zh-TW" altLang="en-US" sz="2400" dirty="0" smtClean="0"/>
              <a:t>兩字相彷彿。</a:t>
            </a:r>
            <a:endParaRPr lang="zh-TW" altLang="en-US" sz="2400" dirty="0"/>
          </a:p>
        </p:txBody>
      </p:sp>
    </p:spTree>
    <p:extLst>
      <p:ext uri="{BB962C8B-B14F-4D97-AF65-F5344CB8AC3E}">
        <p14:creationId xmlns:p14="http://schemas.microsoft.com/office/powerpoint/2010/main" val="3784775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flipH="1">
            <a:off x="9972599" y="274638"/>
            <a:ext cx="45719" cy="5851525"/>
          </a:xfrm>
        </p:spPr>
        <p:txBody>
          <a:bodyPr>
            <a:normAutofit fontScale="90000"/>
          </a:bodyPr>
          <a:lstStyle/>
          <a:p>
            <a:endParaRPr lang="zh-TW" altLang="en-US" dirty="0"/>
          </a:p>
        </p:txBody>
      </p:sp>
      <p:sp>
        <p:nvSpPr>
          <p:cNvPr id="3" name="直排文字版面配置區 2"/>
          <p:cNvSpPr>
            <a:spLocks noGrp="1"/>
          </p:cNvSpPr>
          <p:nvPr>
            <p:ph type="body" orient="vert" idx="1"/>
          </p:nvPr>
        </p:nvSpPr>
        <p:spPr>
          <a:xfrm>
            <a:off x="457200" y="274638"/>
            <a:ext cx="8435280" cy="6322714"/>
          </a:xfrm>
        </p:spPr>
        <p:txBody>
          <a:bodyPr>
            <a:normAutofit lnSpcReduction="10000"/>
          </a:bodyPr>
          <a:lstStyle/>
          <a:p>
            <a:r>
              <a:rPr lang="en-US" altLang="zh-TW" sz="2400" dirty="0" smtClean="0"/>
              <a:t>｢</a:t>
            </a:r>
            <a:r>
              <a:rPr lang="zh-TW" altLang="en-US" sz="2400" dirty="0" smtClean="0"/>
              <a:t>悲</a:t>
            </a:r>
            <a:r>
              <a:rPr lang="en-US" altLang="zh-TW" sz="2400" dirty="0" smtClean="0"/>
              <a:t>｣</a:t>
            </a:r>
            <a:r>
              <a:rPr lang="zh-TW" altLang="en-US" sz="2400" dirty="0" smtClean="0"/>
              <a:t>字和</a:t>
            </a:r>
            <a:r>
              <a:rPr lang="en-US" altLang="zh-TW" sz="2400" dirty="0" smtClean="0"/>
              <a:t>｢</a:t>
            </a:r>
            <a:r>
              <a:rPr lang="zh-TW" altLang="en-US" sz="2400" dirty="0" smtClean="0"/>
              <a:t>韭</a:t>
            </a:r>
            <a:r>
              <a:rPr lang="en-US" altLang="zh-TW" sz="2400" dirty="0" smtClean="0"/>
              <a:t>｣</a:t>
            </a:r>
            <a:r>
              <a:rPr lang="zh-TW" altLang="en-US" sz="2400" dirty="0" smtClean="0"/>
              <a:t>字不要互相搞混了；</a:t>
            </a:r>
            <a:endParaRPr lang="en-US" altLang="zh-TW" sz="2400" dirty="0" smtClean="0"/>
          </a:p>
          <a:p>
            <a:r>
              <a:rPr lang="en-US" altLang="zh-TW" sz="2400" dirty="0" smtClean="0"/>
              <a:t>｢</a:t>
            </a:r>
            <a:r>
              <a:rPr lang="zh-TW" altLang="en-US" sz="2400" dirty="0" smtClean="0"/>
              <a:t>平</a:t>
            </a:r>
            <a:r>
              <a:rPr lang="en-US" altLang="zh-TW" sz="2400" dirty="0" smtClean="0"/>
              <a:t>｣</a:t>
            </a:r>
            <a:r>
              <a:rPr lang="zh-TW" altLang="en-US" sz="2400" dirty="0" smtClean="0"/>
              <a:t>和</a:t>
            </a:r>
            <a:r>
              <a:rPr lang="en-US" altLang="zh-TW" sz="2400" dirty="0" smtClean="0"/>
              <a:t>｢</a:t>
            </a:r>
            <a:r>
              <a:rPr lang="zh-TW" altLang="en-US" sz="2400" dirty="0" smtClean="0"/>
              <a:t>牙</a:t>
            </a:r>
            <a:r>
              <a:rPr lang="en-US" altLang="zh-TW" sz="2400" dirty="0" smtClean="0"/>
              <a:t>｣</a:t>
            </a:r>
            <a:r>
              <a:rPr lang="zh-TW" altLang="en-US" sz="2400" dirty="0" smtClean="0"/>
              <a:t>兩字有時也不好分別；</a:t>
            </a:r>
            <a:endParaRPr lang="en-US" altLang="zh-TW" sz="2400" dirty="0" smtClean="0"/>
          </a:p>
          <a:p>
            <a:r>
              <a:rPr lang="en-US" altLang="zh-TW" sz="2400" dirty="0" smtClean="0"/>
              <a:t>｢</a:t>
            </a:r>
            <a:r>
              <a:rPr lang="zh-TW" altLang="en-US" sz="2400" dirty="0" smtClean="0"/>
              <a:t>改</a:t>
            </a:r>
            <a:r>
              <a:rPr lang="en-US" altLang="zh-TW" sz="2400" dirty="0" smtClean="0"/>
              <a:t>｣｢</a:t>
            </a:r>
            <a:r>
              <a:rPr lang="zh-TW" altLang="en-US" sz="2400" dirty="0" smtClean="0"/>
              <a:t>攻</a:t>
            </a:r>
            <a:r>
              <a:rPr lang="en-US" altLang="zh-TW" sz="2400" dirty="0" smtClean="0"/>
              <a:t>｣</a:t>
            </a:r>
            <a:r>
              <a:rPr lang="zh-TW" altLang="en-US" sz="2400" dirty="0"/>
              <a:t>二</a:t>
            </a:r>
            <a:r>
              <a:rPr lang="zh-TW" altLang="en-US" sz="2400" dirty="0" smtClean="0"/>
              <a:t>字常被懷疑是</a:t>
            </a:r>
            <a:r>
              <a:rPr lang="en-US" altLang="zh-TW" sz="2400" dirty="0" smtClean="0"/>
              <a:t>｢</a:t>
            </a:r>
            <a:r>
              <a:rPr lang="zh-TW" altLang="en-US" sz="2400" dirty="0" smtClean="0"/>
              <a:t>敗</a:t>
            </a:r>
            <a:r>
              <a:rPr lang="en-US" altLang="zh-TW" sz="2400" dirty="0" smtClean="0"/>
              <a:t>｣｢</a:t>
            </a:r>
            <a:r>
              <a:rPr lang="zh-TW" altLang="en-US" sz="2400" dirty="0" smtClean="0"/>
              <a:t>政</a:t>
            </a:r>
            <a:r>
              <a:rPr lang="en-US" altLang="zh-TW" sz="2400" dirty="0" smtClean="0"/>
              <a:t>｣</a:t>
            </a:r>
            <a:r>
              <a:rPr lang="zh-TW" altLang="en-US" sz="2400" dirty="0" smtClean="0"/>
              <a:t>兩字；</a:t>
            </a:r>
            <a:endParaRPr lang="en-US" altLang="zh-TW" sz="2400" dirty="0" smtClean="0"/>
          </a:p>
          <a:p>
            <a:r>
              <a:rPr lang="en-US" altLang="zh-TW" sz="2400" dirty="0" smtClean="0"/>
              <a:t>｢</a:t>
            </a:r>
            <a:r>
              <a:rPr lang="zh-TW" altLang="en-US" sz="2400" dirty="0" smtClean="0"/>
              <a:t>敲</a:t>
            </a:r>
            <a:r>
              <a:rPr lang="en-US" altLang="zh-TW" sz="2400" dirty="0" smtClean="0"/>
              <a:t>｣｢</a:t>
            </a:r>
            <a:r>
              <a:rPr lang="zh-TW" altLang="en-US" sz="2400" dirty="0" smtClean="0"/>
              <a:t>敵兩字有時也被疑惑是</a:t>
            </a:r>
            <a:r>
              <a:rPr lang="en-US" altLang="zh-TW" sz="2400" dirty="0" smtClean="0"/>
              <a:t>｢</a:t>
            </a:r>
            <a:r>
              <a:rPr lang="zh-TW" altLang="en-US" sz="2400" dirty="0" smtClean="0"/>
              <a:t>敦</a:t>
            </a:r>
            <a:r>
              <a:rPr lang="en-US" altLang="zh-TW" sz="2400" dirty="0" smtClean="0"/>
              <a:t>｣｢</a:t>
            </a:r>
            <a:r>
              <a:rPr lang="zh-TW" altLang="en-US" sz="2400" dirty="0" smtClean="0"/>
              <a:t>殷</a:t>
            </a:r>
            <a:r>
              <a:rPr lang="en-US" altLang="zh-TW" sz="2400" dirty="0" smtClean="0"/>
              <a:t>｣</a:t>
            </a:r>
            <a:r>
              <a:rPr lang="zh-TW" altLang="en-US" sz="2400" dirty="0" smtClean="0"/>
              <a:t>二字。</a:t>
            </a:r>
            <a:endParaRPr lang="en-US" altLang="zh-TW" sz="2400" dirty="0" smtClean="0"/>
          </a:p>
          <a:p>
            <a:endParaRPr lang="en-US" altLang="zh-TW" sz="2400" dirty="0"/>
          </a:p>
          <a:p>
            <a:r>
              <a:rPr lang="zh-TW" altLang="en-US" sz="2400" dirty="0" smtClean="0"/>
              <a:t>如果</a:t>
            </a:r>
            <a:r>
              <a:rPr lang="en-US" altLang="zh-TW" sz="2400" dirty="0" smtClean="0"/>
              <a:t>｢</a:t>
            </a:r>
            <a:r>
              <a:rPr lang="zh-TW" altLang="en-US" sz="2400" dirty="0" smtClean="0"/>
              <a:t>簡</a:t>
            </a:r>
            <a:r>
              <a:rPr lang="en-US" altLang="zh-TW" sz="2400" dirty="0" smtClean="0"/>
              <a:t>｣</a:t>
            </a:r>
            <a:r>
              <a:rPr lang="zh-TW" altLang="en-US" sz="2400" dirty="0" smtClean="0"/>
              <a:t>字被疑為</a:t>
            </a:r>
            <a:r>
              <a:rPr lang="en-US" altLang="zh-TW" sz="2400" dirty="0" smtClean="0"/>
              <a:t>｢</a:t>
            </a:r>
            <a:r>
              <a:rPr lang="zh-TW" altLang="en-US" sz="2400" dirty="0" smtClean="0"/>
              <a:t>夢</a:t>
            </a:r>
            <a:r>
              <a:rPr lang="en-US" altLang="zh-TW" sz="2400" dirty="0" smtClean="0"/>
              <a:t>｣</a:t>
            </a:r>
            <a:r>
              <a:rPr lang="zh-TW" altLang="en-US" sz="2400" dirty="0" smtClean="0"/>
              <a:t>字；</a:t>
            </a:r>
            <a:endParaRPr lang="en-US" altLang="zh-TW" sz="2400" dirty="0" smtClean="0"/>
          </a:p>
          <a:p>
            <a:r>
              <a:rPr lang="zh-TW" altLang="en-US" sz="2400" dirty="0" smtClean="0"/>
              <a:t>就好像</a:t>
            </a:r>
            <a:r>
              <a:rPr lang="en-US" altLang="zh-TW" sz="2400" dirty="0" smtClean="0"/>
              <a:t>｢</a:t>
            </a:r>
            <a:r>
              <a:rPr lang="zh-TW" altLang="en-US" sz="2400" dirty="0" smtClean="0"/>
              <a:t>伶</a:t>
            </a:r>
            <a:r>
              <a:rPr lang="en-US" altLang="zh-TW" sz="2400" dirty="0" smtClean="0"/>
              <a:t>｣</a:t>
            </a:r>
            <a:r>
              <a:rPr lang="zh-TW" altLang="en-US" sz="2400" dirty="0" smtClean="0"/>
              <a:t>字被認作</a:t>
            </a:r>
            <a:r>
              <a:rPr lang="en-US" altLang="zh-TW" sz="2400" dirty="0" smtClean="0"/>
              <a:t>｢</a:t>
            </a:r>
            <a:r>
              <a:rPr lang="zh-TW" altLang="en-US" sz="2400" dirty="0" smtClean="0"/>
              <a:t>倫</a:t>
            </a:r>
            <a:r>
              <a:rPr lang="en-US" altLang="zh-TW" sz="2400" dirty="0" smtClean="0"/>
              <a:t>｣</a:t>
            </a:r>
            <a:r>
              <a:rPr lang="zh-TW" altLang="en-US" sz="2400" dirty="0" smtClean="0"/>
              <a:t>字；</a:t>
            </a:r>
            <a:endParaRPr lang="en-US" altLang="zh-TW" sz="2400" dirty="0" smtClean="0"/>
          </a:p>
          <a:p>
            <a:r>
              <a:rPr lang="en-US" altLang="zh-TW" sz="2400" dirty="0" smtClean="0"/>
              <a:t>｢</a:t>
            </a:r>
            <a:r>
              <a:rPr lang="zh-TW" altLang="en-US" sz="2400" dirty="0" smtClean="0"/>
              <a:t>希</a:t>
            </a:r>
            <a:r>
              <a:rPr lang="en-US" altLang="zh-TW" sz="2400" dirty="0" smtClean="0"/>
              <a:t>｣｢</a:t>
            </a:r>
            <a:r>
              <a:rPr lang="zh-TW" altLang="en-US" sz="2400" dirty="0" smtClean="0"/>
              <a:t>奇</a:t>
            </a:r>
            <a:r>
              <a:rPr lang="en-US" altLang="zh-TW" sz="2400" dirty="0" smtClean="0"/>
              <a:t>｣</a:t>
            </a:r>
            <a:r>
              <a:rPr lang="zh-TW" altLang="en-US" sz="2400" dirty="0" smtClean="0"/>
              <a:t>兩字好像同一模子的臉蛋；</a:t>
            </a:r>
            <a:endParaRPr lang="en-US" altLang="zh-TW" sz="2400" dirty="0" smtClean="0"/>
          </a:p>
          <a:p>
            <a:r>
              <a:rPr lang="en-US" altLang="zh-TW" sz="2400" dirty="0" smtClean="0"/>
              <a:t>｢</a:t>
            </a:r>
            <a:r>
              <a:rPr lang="zh-TW" altLang="en-US" sz="2400" dirty="0" smtClean="0"/>
              <a:t>霜</a:t>
            </a:r>
            <a:r>
              <a:rPr lang="en-US" altLang="zh-TW" sz="2400" dirty="0" smtClean="0"/>
              <a:t>｣｢</a:t>
            </a:r>
            <a:r>
              <a:rPr lang="zh-TW" altLang="en-US" sz="2400" dirty="0" smtClean="0"/>
              <a:t>霸</a:t>
            </a:r>
            <a:r>
              <a:rPr lang="en-US" altLang="zh-TW" sz="2400" dirty="0" smtClean="0"/>
              <a:t>｣</a:t>
            </a:r>
            <a:r>
              <a:rPr lang="zh-TW" altLang="en-US" sz="2400" dirty="0" smtClean="0"/>
              <a:t>二字身形也像一樣。</a:t>
            </a:r>
            <a:endParaRPr lang="en-US" altLang="zh-TW" sz="2400" dirty="0" smtClean="0"/>
          </a:p>
          <a:p>
            <a:endParaRPr lang="en-US" altLang="zh-TW" sz="2400" dirty="0"/>
          </a:p>
          <a:p>
            <a:r>
              <a:rPr lang="en-US" altLang="zh-TW" sz="2400" dirty="0" smtClean="0"/>
              <a:t>｢</a:t>
            </a:r>
            <a:r>
              <a:rPr lang="zh-TW" altLang="en-US" sz="2400" dirty="0" smtClean="0"/>
              <a:t>克</a:t>
            </a:r>
            <a:r>
              <a:rPr lang="en-US" altLang="zh-TW" sz="2400" dirty="0" smtClean="0"/>
              <a:t>｣｢</a:t>
            </a:r>
            <a:r>
              <a:rPr lang="zh-TW" altLang="en-US" sz="2400" dirty="0" smtClean="0"/>
              <a:t>充</a:t>
            </a:r>
            <a:r>
              <a:rPr lang="en-US" altLang="zh-TW" sz="2400" dirty="0" smtClean="0"/>
              <a:t>｣</a:t>
            </a:r>
            <a:r>
              <a:rPr lang="zh-TW" altLang="en-US" sz="2400" dirty="0" smtClean="0"/>
              <a:t>兩字只有一點之差；</a:t>
            </a:r>
            <a:endParaRPr lang="en-US" altLang="zh-TW" sz="2400" dirty="0" smtClean="0"/>
          </a:p>
          <a:p>
            <a:r>
              <a:rPr lang="en-US" altLang="zh-TW" sz="2400" dirty="0" smtClean="0"/>
              <a:t>｢</a:t>
            </a:r>
            <a:r>
              <a:rPr lang="zh-TW" altLang="en-US" sz="2400" dirty="0" smtClean="0"/>
              <a:t>局</a:t>
            </a:r>
            <a:r>
              <a:rPr lang="en-US" altLang="zh-TW" sz="2400" dirty="0" smtClean="0"/>
              <a:t>｣｢</a:t>
            </a:r>
            <a:r>
              <a:rPr lang="zh-TW" altLang="en-US" sz="2400" dirty="0" smtClean="0"/>
              <a:t>面</a:t>
            </a:r>
            <a:r>
              <a:rPr lang="en-US" altLang="zh-TW" sz="2400" dirty="0" smtClean="0"/>
              <a:t>｣</a:t>
            </a:r>
            <a:r>
              <a:rPr lang="zh-TW" altLang="en-US" sz="2400" dirty="0" smtClean="0"/>
              <a:t>二字也容易搞混了；</a:t>
            </a:r>
            <a:endParaRPr lang="en-US" altLang="zh-TW" sz="2400" dirty="0" smtClean="0"/>
          </a:p>
          <a:p>
            <a:r>
              <a:rPr lang="en-US" altLang="zh-TW" sz="2400" dirty="0" smtClean="0"/>
              <a:t>｢</a:t>
            </a:r>
            <a:r>
              <a:rPr lang="zh-TW" altLang="en-US" sz="2400" dirty="0" smtClean="0"/>
              <a:t>微</a:t>
            </a:r>
            <a:r>
              <a:rPr lang="en-US" altLang="zh-TW" sz="2400" dirty="0" smtClean="0"/>
              <a:t>｣</a:t>
            </a:r>
            <a:r>
              <a:rPr lang="zh-TW" altLang="en-US" sz="2400" dirty="0" smtClean="0"/>
              <a:t>和</a:t>
            </a:r>
            <a:r>
              <a:rPr lang="en-US" altLang="zh-TW" sz="2400" dirty="0" smtClean="0"/>
              <a:t>｢</a:t>
            </a:r>
            <a:r>
              <a:rPr lang="zh-TW" altLang="en-US" sz="2400" dirty="0" smtClean="0"/>
              <a:t>徵</a:t>
            </a:r>
            <a:r>
              <a:rPr lang="en-US" altLang="zh-TW" sz="2400" dirty="0" smtClean="0"/>
              <a:t>｣</a:t>
            </a:r>
            <a:r>
              <a:rPr lang="zh-TW" altLang="en-US" sz="2400" dirty="0" smtClean="0"/>
              <a:t>兩字不要誤認啊；</a:t>
            </a:r>
            <a:endParaRPr lang="en-US" altLang="zh-TW" sz="2400" dirty="0" smtClean="0"/>
          </a:p>
          <a:p>
            <a:r>
              <a:rPr lang="zh-TW" altLang="en-US" sz="2400" dirty="0"/>
              <a:t>又</a:t>
            </a:r>
            <a:r>
              <a:rPr lang="zh-TW" altLang="en-US" sz="2400" dirty="0" smtClean="0"/>
              <a:t>怎能容許把</a:t>
            </a:r>
            <a:r>
              <a:rPr lang="en-US" altLang="zh-TW" sz="2400" dirty="0" smtClean="0"/>
              <a:t>｢</a:t>
            </a:r>
            <a:r>
              <a:rPr lang="zh-TW" altLang="en-US" sz="2400" dirty="0" smtClean="0"/>
              <a:t>篤</a:t>
            </a:r>
            <a:r>
              <a:rPr lang="en-US" altLang="zh-TW" sz="2400" dirty="0" smtClean="0"/>
              <a:t>｣</a:t>
            </a:r>
            <a:r>
              <a:rPr lang="zh-TW" altLang="en-US" sz="2400" dirty="0" smtClean="0"/>
              <a:t>字當</a:t>
            </a:r>
            <a:r>
              <a:rPr lang="en-US" altLang="zh-TW" sz="2400" dirty="0" smtClean="0"/>
              <a:t>｢</a:t>
            </a:r>
            <a:r>
              <a:rPr lang="zh-TW" altLang="en-US" sz="2400" dirty="0" smtClean="0"/>
              <a:t>尊</a:t>
            </a:r>
            <a:r>
              <a:rPr lang="en-US" altLang="zh-TW" sz="2400" dirty="0" smtClean="0"/>
              <a:t>｣</a:t>
            </a:r>
            <a:r>
              <a:rPr lang="zh-TW" altLang="en-US" sz="2400" dirty="0" smtClean="0"/>
              <a:t>字呢？</a:t>
            </a:r>
            <a:endParaRPr lang="en-US" altLang="zh-TW" sz="2400" dirty="0" smtClean="0"/>
          </a:p>
          <a:p>
            <a:endParaRPr lang="en-US" altLang="zh-TW" sz="2400" dirty="0"/>
          </a:p>
          <a:p>
            <a:r>
              <a:rPr lang="en-US" altLang="zh-TW" sz="2400" dirty="0" smtClean="0"/>
              <a:t>｢</a:t>
            </a:r>
            <a:r>
              <a:rPr lang="zh-TW" altLang="en-US" sz="2400" dirty="0" smtClean="0"/>
              <a:t>它</a:t>
            </a:r>
            <a:r>
              <a:rPr lang="en-US" altLang="zh-TW" sz="2400" dirty="0" smtClean="0"/>
              <a:t>｣｢</a:t>
            </a:r>
            <a:r>
              <a:rPr lang="zh-TW" altLang="en-US" sz="2400" dirty="0" smtClean="0"/>
              <a:t>宮</a:t>
            </a:r>
            <a:r>
              <a:rPr lang="en-US" altLang="zh-TW" sz="2400" dirty="0" smtClean="0"/>
              <a:t>｣</a:t>
            </a:r>
            <a:r>
              <a:rPr lang="zh-TW" altLang="en-US" sz="2400" dirty="0" smtClean="0"/>
              <a:t>兩字的模樣好像</a:t>
            </a:r>
            <a:r>
              <a:rPr lang="en-US" altLang="zh-TW" sz="2400" dirty="0" smtClean="0"/>
              <a:t>｢</a:t>
            </a:r>
            <a:r>
              <a:rPr lang="zh-TW" altLang="en-US" sz="2400" dirty="0" smtClean="0"/>
              <a:t>宅</a:t>
            </a:r>
            <a:r>
              <a:rPr lang="en-US" altLang="zh-TW" sz="2400" dirty="0" smtClean="0"/>
              <a:t>｣</a:t>
            </a:r>
            <a:r>
              <a:rPr lang="zh-TW" altLang="en-US" sz="2400" dirty="0" smtClean="0"/>
              <a:t>字；</a:t>
            </a:r>
            <a:endParaRPr lang="en-US" altLang="zh-TW" sz="2400" dirty="0" smtClean="0"/>
          </a:p>
          <a:p>
            <a:r>
              <a:rPr lang="en-US" altLang="zh-TW" sz="2400" dirty="0" smtClean="0"/>
              <a:t>｢</a:t>
            </a:r>
            <a:r>
              <a:rPr lang="zh-TW" altLang="en-US" sz="2400" dirty="0" smtClean="0"/>
              <a:t>教</a:t>
            </a:r>
            <a:r>
              <a:rPr lang="en-US" altLang="zh-TW" sz="2400" dirty="0" smtClean="0"/>
              <a:t>｣｢</a:t>
            </a:r>
            <a:r>
              <a:rPr lang="zh-TW" altLang="en-US" sz="2400" dirty="0" smtClean="0"/>
              <a:t>殺</a:t>
            </a:r>
            <a:r>
              <a:rPr lang="en-US" altLang="zh-TW" sz="2400" dirty="0" smtClean="0"/>
              <a:t>｣</a:t>
            </a:r>
            <a:r>
              <a:rPr lang="zh-TW" altLang="en-US" sz="2400" dirty="0" smtClean="0"/>
              <a:t>二字也類同</a:t>
            </a:r>
            <a:r>
              <a:rPr lang="en-US" altLang="zh-TW" sz="2400" dirty="0" smtClean="0"/>
              <a:t>｢</a:t>
            </a:r>
            <a:r>
              <a:rPr lang="zh-TW" altLang="en-US" sz="2400" dirty="0" smtClean="0"/>
              <a:t>奔</a:t>
            </a:r>
            <a:r>
              <a:rPr lang="en-US" altLang="zh-TW" sz="2400" dirty="0" smtClean="0"/>
              <a:t>｣</a:t>
            </a:r>
            <a:r>
              <a:rPr lang="zh-TW" altLang="en-US" sz="2400" dirty="0" smtClean="0"/>
              <a:t>字；</a:t>
            </a:r>
            <a:endParaRPr lang="en-US" altLang="zh-TW" sz="2400" dirty="0" smtClean="0"/>
          </a:p>
          <a:p>
            <a:r>
              <a:rPr lang="en-US" altLang="zh-TW" sz="2400" dirty="0" smtClean="0"/>
              <a:t>｢</a:t>
            </a:r>
            <a:r>
              <a:rPr lang="zh-TW" altLang="en-US" sz="2400" dirty="0" smtClean="0"/>
              <a:t>漏</a:t>
            </a:r>
            <a:r>
              <a:rPr lang="en-US" altLang="zh-TW" sz="2400" dirty="0" smtClean="0"/>
              <a:t>｣</a:t>
            </a:r>
            <a:r>
              <a:rPr lang="zh-TW" altLang="en-US" sz="2400" dirty="0" smtClean="0"/>
              <a:t>字的相貌幾乎長得像</a:t>
            </a:r>
            <a:r>
              <a:rPr lang="en-US" altLang="zh-TW" sz="2400" dirty="0" smtClean="0"/>
              <a:t>｢</a:t>
            </a:r>
            <a:r>
              <a:rPr lang="zh-TW" altLang="en-US" sz="2400" dirty="0" smtClean="0"/>
              <a:t>溽</a:t>
            </a:r>
            <a:r>
              <a:rPr lang="en-US" altLang="zh-TW" sz="2400" dirty="0" smtClean="0"/>
              <a:t>｣</a:t>
            </a:r>
            <a:r>
              <a:rPr lang="zh-TW" altLang="en-US" sz="2400" dirty="0" smtClean="0"/>
              <a:t>字；</a:t>
            </a:r>
            <a:endParaRPr lang="en-US" altLang="zh-TW" sz="2400" dirty="0" smtClean="0"/>
          </a:p>
          <a:p>
            <a:r>
              <a:rPr lang="en-US" altLang="zh-TW" sz="2400" dirty="0" smtClean="0"/>
              <a:t>｢</a:t>
            </a:r>
            <a:r>
              <a:rPr lang="zh-TW" altLang="en-US" sz="2400" dirty="0" smtClean="0"/>
              <a:t>洨</a:t>
            </a:r>
            <a:r>
              <a:rPr lang="en-US" altLang="zh-TW" sz="2400" dirty="0" smtClean="0"/>
              <a:t>｣</a:t>
            </a:r>
            <a:r>
              <a:rPr lang="zh-TW" altLang="en-US" sz="2400" dirty="0" smtClean="0"/>
              <a:t>字形彷彿像</a:t>
            </a:r>
            <a:r>
              <a:rPr lang="en-US" altLang="zh-TW" sz="2400" dirty="0" smtClean="0"/>
              <a:t>｢</a:t>
            </a:r>
            <a:r>
              <a:rPr lang="zh-TW" altLang="en-US" sz="2400" dirty="0" smtClean="0"/>
              <a:t>浚</a:t>
            </a:r>
            <a:r>
              <a:rPr lang="en-US" altLang="zh-TW" sz="2400" dirty="0" smtClean="0"/>
              <a:t>｣</a:t>
            </a:r>
            <a:r>
              <a:rPr lang="zh-TW" altLang="en-US" sz="2400" dirty="0" smtClean="0"/>
              <a:t>和</a:t>
            </a:r>
            <a:r>
              <a:rPr lang="en-US" altLang="zh-TW" sz="2400" dirty="0" smtClean="0"/>
              <a:t>｢</a:t>
            </a:r>
            <a:r>
              <a:rPr lang="zh-TW" altLang="en-US" sz="2400" dirty="0" smtClean="0"/>
              <a:t>湲</a:t>
            </a:r>
            <a:r>
              <a:rPr lang="en-US" altLang="zh-TW" sz="2400" dirty="0" smtClean="0"/>
              <a:t>｣</a:t>
            </a:r>
            <a:r>
              <a:rPr lang="zh-TW" altLang="en-US" sz="2400" dirty="0" smtClean="0"/>
              <a:t>二字。</a:t>
            </a:r>
            <a:endParaRPr lang="en-US" altLang="zh-TW" sz="2400" dirty="0" smtClean="0"/>
          </a:p>
          <a:p>
            <a:endParaRPr lang="en-US" altLang="zh-TW" sz="2400" dirty="0" smtClean="0"/>
          </a:p>
          <a:p>
            <a:endParaRPr lang="zh-TW" altLang="en-US" sz="2400" dirty="0"/>
          </a:p>
        </p:txBody>
      </p:sp>
    </p:spTree>
    <p:extLst>
      <p:ext uri="{BB962C8B-B14F-4D97-AF65-F5344CB8AC3E}">
        <p14:creationId xmlns:p14="http://schemas.microsoft.com/office/powerpoint/2010/main" val="15913503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flipH="1">
            <a:off x="10188624" y="274638"/>
            <a:ext cx="72008" cy="5851525"/>
          </a:xfrm>
        </p:spPr>
        <p:txBody>
          <a:bodyPr>
            <a:normAutofit fontScale="90000"/>
          </a:bodyPr>
          <a:lstStyle/>
          <a:p>
            <a:endParaRPr lang="zh-TW" altLang="en-US" dirty="0"/>
          </a:p>
        </p:txBody>
      </p:sp>
      <p:sp>
        <p:nvSpPr>
          <p:cNvPr id="3" name="直排文字版面配置區 2"/>
          <p:cNvSpPr>
            <a:spLocks noGrp="1"/>
          </p:cNvSpPr>
          <p:nvPr>
            <p:ph type="body" orient="vert" idx="1"/>
          </p:nvPr>
        </p:nvSpPr>
        <p:spPr>
          <a:xfrm>
            <a:off x="457200" y="274638"/>
            <a:ext cx="8291264" cy="6178698"/>
          </a:xfrm>
        </p:spPr>
        <p:txBody>
          <a:bodyPr>
            <a:normAutofit lnSpcReduction="10000"/>
          </a:bodyPr>
          <a:lstStyle/>
          <a:p>
            <a:r>
              <a:rPr lang="en-US" altLang="zh-TW" sz="2400" dirty="0" smtClean="0"/>
              <a:t>｢</a:t>
            </a:r>
            <a:r>
              <a:rPr lang="zh-TW" altLang="en-US" sz="2400" dirty="0" smtClean="0"/>
              <a:t>載</a:t>
            </a:r>
            <a:r>
              <a:rPr lang="en-US" altLang="zh-TW" sz="2400" dirty="0" smtClean="0"/>
              <a:t>｣</a:t>
            </a:r>
            <a:r>
              <a:rPr lang="zh-TW" altLang="en-US" sz="2400" dirty="0" smtClean="0"/>
              <a:t>字和</a:t>
            </a:r>
            <a:r>
              <a:rPr lang="en-US" altLang="zh-TW" sz="2400" dirty="0" smtClean="0"/>
              <a:t>｢</a:t>
            </a:r>
            <a:r>
              <a:rPr lang="zh-TW" altLang="en-US" sz="2400" dirty="0" smtClean="0"/>
              <a:t>栽</a:t>
            </a:r>
            <a:r>
              <a:rPr lang="en-US" altLang="zh-TW" sz="2400" dirty="0" smtClean="0"/>
              <a:t>｣｢</a:t>
            </a:r>
            <a:r>
              <a:rPr lang="zh-TW" altLang="en-US" sz="2400" dirty="0" smtClean="0"/>
              <a:t>裁</a:t>
            </a:r>
            <a:r>
              <a:rPr lang="en-US" altLang="zh-TW" sz="2400" dirty="0" smtClean="0"/>
              <a:t>｣｢</a:t>
            </a:r>
            <a:r>
              <a:rPr lang="zh-TW" altLang="en-US" sz="2400" dirty="0" smtClean="0"/>
              <a:t>戴</a:t>
            </a:r>
            <a:r>
              <a:rPr lang="en-US" altLang="zh-TW" sz="2400" dirty="0" smtClean="0"/>
              <a:t>｣</a:t>
            </a:r>
            <a:r>
              <a:rPr lang="zh-TW" altLang="en-US" sz="2400" dirty="0" smtClean="0"/>
              <a:t>等字很相似；</a:t>
            </a:r>
            <a:endParaRPr lang="en-US" altLang="zh-TW" sz="2400" dirty="0" smtClean="0"/>
          </a:p>
          <a:p>
            <a:r>
              <a:rPr lang="en-US" altLang="zh-TW" sz="2400" dirty="0" smtClean="0"/>
              <a:t>｢</a:t>
            </a:r>
            <a:r>
              <a:rPr lang="zh-TW" altLang="en-US" sz="2400" dirty="0" smtClean="0"/>
              <a:t>咸</a:t>
            </a:r>
            <a:r>
              <a:rPr lang="en-US" altLang="zh-TW" sz="2400" dirty="0" smtClean="0"/>
              <a:t>｣</a:t>
            </a:r>
            <a:r>
              <a:rPr lang="zh-TW" altLang="en-US" sz="2400" dirty="0" smtClean="0"/>
              <a:t>字也與</a:t>
            </a:r>
            <a:r>
              <a:rPr lang="en-US" altLang="zh-TW" sz="2400" dirty="0" smtClean="0"/>
              <a:t>｢</a:t>
            </a:r>
            <a:r>
              <a:rPr lang="zh-TW" altLang="en-US" sz="2400" dirty="0" smtClean="0"/>
              <a:t>威</a:t>
            </a:r>
            <a:r>
              <a:rPr lang="en-US" altLang="zh-TW" sz="2400" dirty="0" smtClean="0"/>
              <a:t>｣｢</a:t>
            </a:r>
            <a:r>
              <a:rPr lang="zh-TW" altLang="en-US" sz="2400" dirty="0" smtClean="0"/>
              <a:t>感</a:t>
            </a:r>
            <a:r>
              <a:rPr lang="en-US" altLang="zh-TW" sz="2400" dirty="0" smtClean="0"/>
              <a:t>｣｢</a:t>
            </a:r>
            <a:r>
              <a:rPr lang="zh-TW" altLang="en-US" sz="2400" dirty="0" smtClean="0"/>
              <a:t>戎</a:t>
            </a:r>
            <a:r>
              <a:rPr lang="en-US" altLang="zh-TW" sz="2400" dirty="0" smtClean="0"/>
              <a:t>｣</a:t>
            </a:r>
            <a:r>
              <a:rPr lang="zh-TW" altLang="en-US" sz="2400" dirty="0" smtClean="0"/>
              <a:t>等字等相像；</a:t>
            </a:r>
            <a:endParaRPr lang="en-US" altLang="zh-TW" sz="2400" dirty="0" smtClean="0"/>
          </a:p>
          <a:p>
            <a:r>
              <a:rPr lang="en-US" altLang="zh-TW" sz="2400" dirty="0" smtClean="0"/>
              <a:t>｢</a:t>
            </a:r>
            <a:r>
              <a:rPr lang="zh-TW" altLang="en-US" sz="2400" dirty="0" smtClean="0"/>
              <a:t>僅</a:t>
            </a:r>
            <a:r>
              <a:rPr lang="en-US" altLang="zh-TW" sz="2400" dirty="0" smtClean="0"/>
              <a:t>｣</a:t>
            </a:r>
            <a:r>
              <a:rPr lang="zh-TW" altLang="en-US" sz="2400" dirty="0" smtClean="0"/>
              <a:t>字形似</a:t>
            </a:r>
            <a:r>
              <a:rPr lang="en-US" altLang="zh-TW" sz="2400" dirty="0" smtClean="0"/>
              <a:t>｢</a:t>
            </a:r>
            <a:r>
              <a:rPr lang="zh-TW" altLang="en-US" sz="2400" dirty="0" smtClean="0"/>
              <a:t>餘</a:t>
            </a:r>
            <a:r>
              <a:rPr lang="en-US" altLang="zh-TW" sz="2400" dirty="0" smtClean="0"/>
              <a:t>｣｢</a:t>
            </a:r>
            <a:r>
              <a:rPr lang="zh-TW" altLang="en-US" sz="2400" dirty="0" smtClean="0"/>
              <a:t>謹</a:t>
            </a:r>
            <a:r>
              <a:rPr lang="en-US" altLang="zh-TW" sz="2400" dirty="0" smtClean="0"/>
              <a:t>｣｢</a:t>
            </a:r>
            <a:r>
              <a:rPr lang="zh-TW" altLang="en-US" sz="2400" dirty="0" smtClean="0"/>
              <a:t>漢</a:t>
            </a:r>
            <a:r>
              <a:rPr lang="en-US" altLang="zh-TW" sz="2400" dirty="0" smtClean="0"/>
              <a:t>｣</a:t>
            </a:r>
            <a:r>
              <a:rPr lang="zh-TW" altLang="en-US" sz="2400" dirty="0" smtClean="0"/>
              <a:t>三字；</a:t>
            </a:r>
            <a:endParaRPr lang="en-US" altLang="zh-TW" sz="2400" dirty="0" smtClean="0"/>
          </a:p>
          <a:p>
            <a:r>
              <a:rPr lang="en-US" altLang="zh-TW" sz="2400" dirty="0" smtClean="0"/>
              <a:t>｢</a:t>
            </a:r>
            <a:r>
              <a:rPr lang="zh-TW" altLang="en-US" sz="2400" dirty="0" smtClean="0"/>
              <a:t>泰</a:t>
            </a:r>
            <a:r>
              <a:rPr lang="en-US" altLang="zh-TW" sz="2400" dirty="0" smtClean="0"/>
              <a:t>｣｢</a:t>
            </a:r>
            <a:r>
              <a:rPr lang="zh-TW" altLang="en-US" sz="2400" dirty="0" smtClean="0"/>
              <a:t>歲</a:t>
            </a:r>
            <a:r>
              <a:rPr lang="en-US" altLang="zh-TW" sz="2400" dirty="0" smtClean="0"/>
              <a:t>｣｢</a:t>
            </a:r>
            <a:r>
              <a:rPr lang="zh-TW" altLang="en-US" sz="2400" dirty="0" smtClean="0"/>
              <a:t>東</a:t>
            </a:r>
            <a:r>
              <a:rPr lang="en-US" altLang="zh-TW" sz="2400" dirty="0" smtClean="0"/>
              <a:t>｣</a:t>
            </a:r>
            <a:r>
              <a:rPr lang="zh-TW" altLang="en-US" sz="2400" dirty="0" smtClean="0"/>
              <a:t>還滿像</a:t>
            </a:r>
            <a:r>
              <a:rPr lang="en-US" altLang="zh-TW" sz="2400" dirty="0" smtClean="0"/>
              <a:t>｢</a:t>
            </a:r>
            <a:r>
              <a:rPr lang="zh-TW" altLang="en-US" sz="2400" dirty="0" smtClean="0"/>
              <a:t>東</a:t>
            </a:r>
            <a:r>
              <a:rPr lang="en-US" altLang="zh-TW" sz="2400" dirty="0" smtClean="0"/>
              <a:t>｣</a:t>
            </a:r>
            <a:r>
              <a:rPr lang="zh-TW" altLang="en-US" sz="2400" dirty="0" smtClean="0"/>
              <a:t>字。</a:t>
            </a:r>
            <a:endParaRPr lang="en-US" altLang="zh-TW" sz="2400" dirty="0" smtClean="0"/>
          </a:p>
          <a:p>
            <a:endParaRPr lang="en-US" altLang="zh-TW" sz="2400" dirty="0"/>
          </a:p>
          <a:p>
            <a:r>
              <a:rPr lang="zh-TW" altLang="en-US" sz="2400" dirty="0" smtClean="0"/>
              <a:t>既要擔心</a:t>
            </a:r>
            <a:r>
              <a:rPr lang="en-US" altLang="zh-TW" sz="2400" dirty="0" smtClean="0"/>
              <a:t>｢</a:t>
            </a:r>
            <a:r>
              <a:rPr lang="zh-TW" altLang="en-US" sz="2400" dirty="0" smtClean="0"/>
              <a:t>哀</a:t>
            </a:r>
            <a:r>
              <a:rPr lang="en-US" altLang="zh-TW" sz="2400" dirty="0" smtClean="0"/>
              <a:t>｣</a:t>
            </a:r>
            <a:r>
              <a:rPr lang="zh-TW" altLang="en-US" sz="2400" dirty="0" smtClean="0"/>
              <a:t>字猶如</a:t>
            </a:r>
            <a:r>
              <a:rPr lang="en-US" altLang="zh-TW" sz="2400" dirty="0" smtClean="0"/>
              <a:t>｢</a:t>
            </a:r>
            <a:r>
              <a:rPr lang="zh-TW" altLang="en-US" sz="2400" dirty="0" smtClean="0"/>
              <a:t>衾</a:t>
            </a:r>
            <a:r>
              <a:rPr lang="en-US" altLang="zh-TW" sz="2400" dirty="0" smtClean="0"/>
              <a:t>｣</a:t>
            </a:r>
            <a:r>
              <a:rPr lang="zh-TW" altLang="en-US" sz="2400" dirty="0" smtClean="0"/>
              <a:t>字；</a:t>
            </a:r>
            <a:endParaRPr lang="en-US" altLang="zh-TW" sz="2400" dirty="0" smtClean="0"/>
          </a:p>
          <a:p>
            <a:r>
              <a:rPr lang="zh-TW" altLang="en-US" sz="2400" dirty="0" smtClean="0"/>
              <a:t>當然也要提防</a:t>
            </a:r>
            <a:r>
              <a:rPr lang="en-US" altLang="zh-TW" sz="2400" dirty="0" smtClean="0"/>
              <a:t>｢</a:t>
            </a:r>
            <a:r>
              <a:rPr lang="zh-TW" altLang="en-US" sz="2400" dirty="0" smtClean="0"/>
              <a:t>偪</a:t>
            </a:r>
            <a:r>
              <a:rPr lang="en-US" altLang="zh-TW" sz="2400" dirty="0" smtClean="0"/>
              <a:t>｣</a:t>
            </a:r>
            <a:r>
              <a:rPr lang="zh-TW" altLang="en-US" sz="2400" dirty="0" smtClean="0"/>
              <a:t>字當作</a:t>
            </a:r>
            <a:r>
              <a:rPr lang="en-US" altLang="zh-TW" sz="2400" dirty="0" smtClean="0"/>
              <a:t>｢</a:t>
            </a:r>
            <a:r>
              <a:rPr lang="zh-TW" altLang="en-US" sz="2400" dirty="0" smtClean="0"/>
              <a:t>侵</a:t>
            </a:r>
            <a:r>
              <a:rPr lang="en-US" altLang="zh-TW" sz="2400" dirty="0" smtClean="0"/>
              <a:t>｣</a:t>
            </a:r>
            <a:r>
              <a:rPr lang="zh-TW" altLang="en-US" sz="2400" dirty="0" smtClean="0"/>
              <a:t>字；</a:t>
            </a:r>
            <a:endParaRPr lang="en-US" altLang="zh-TW" sz="2400" dirty="0" smtClean="0"/>
          </a:p>
          <a:p>
            <a:r>
              <a:rPr lang="zh-TW" altLang="en-US" sz="2400" dirty="0" smtClean="0"/>
              <a:t>幾乎把</a:t>
            </a:r>
            <a:r>
              <a:rPr lang="en-US" altLang="zh-TW" sz="2400" dirty="0" smtClean="0"/>
              <a:t>｢</a:t>
            </a:r>
            <a:r>
              <a:rPr lang="zh-TW" altLang="en-US" sz="2400" dirty="0" smtClean="0"/>
              <a:t>染</a:t>
            </a:r>
            <a:r>
              <a:rPr lang="en-US" altLang="zh-TW" sz="2400" dirty="0" smtClean="0"/>
              <a:t>｣</a:t>
            </a:r>
            <a:r>
              <a:rPr lang="zh-TW" altLang="en-US" sz="2400" dirty="0" smtClean="0"/>
              <a:t>字混作</a:t>
            </a:r>
            <a:r>
              <a:rPr lang="en-US" altLang="zh-TW" sz="2400" dirty="0" smtClean="0"/>
              <a:t>｢</a:t>
            </a:r>
            <a:r>
              <a:rPr lang="zh-TW" altLang="en-US" sz="2400" dirty="0" smtClean="0"/>
              <a:t>淬</a:t>
            </a:r>
            <a:r>
              <a:rPr lang="en-US" altLang="zh-TW" sz="2400" dirty="0" smtClean="0"/>
              <a:t>｣</a:t>
            </a:r>
            <a:r>
              <a:rPr lang="zh-TW" altLang="en-US" sz="2400" dirty="0" smtClean="0"/>
              <a:t>字</a:t>
            </a:r>
            <a:r>
              <a:rPr lang="zh-TW" altLang="en-US" sz="2400" dirty="0"/>
              <a:t>；</a:t>
            </a:r>
            <a:endParaRPr lang="en-US" altLang="zh-TW" sz="2400" dirty="0" smtClean="0"/>
          </a:p>
          <a:p>
            <a:r>
              <a:rPr lang="zh-TW" altLang="en-US" sz="2400" dirty="0" smtClean="0"/>
              <a:t>不要誤會</a:t>
            </a:r>
            <a:r>
              <a:rPr lang="en-US" altLang="zh-TW" sz="2400" dirty="0" smtClean="0"/>
              <a:t>｢</a:t>
            </a:r>
            <a:r>
              <a:rPr lang="zh-TW" altLang="en-US" sz="2400" dirty="0" smtClean="0"/>
              <a:t>淥</a:t>
            </a:r>
            <a:r>
              <a:rPr lang="en-US" altLang="zh-TW" sz="2400" dirty="0" smtClean="0"/>
              <a:t>｣</a:t>
            </a:r>
            <a:r>
              <a:rPr lang="zh-TW" altLang="en-US" sz="2400" dirty="0" smtClean="0"/>
              <a:t>字係</a:t>
            </a:r>
            <a:r>
              <a:rPr lang="en-US" altLang="zh-TW" sz="2400" dirty="0" smtClean="0"/>
              <a:t>｢</a:t>
            </a:r>
            <a:r>
              <a:rPr lang="zh-TW" altLang="en-US" sz="2400" dirty="0" smtClean="0"/>
              <a:t>深</a:t>
            </a:r>
            <a:r>
              <a:rPr lang="en-US" altLang="zh-TW" sz="2400" dirty="0" smtClean="0"/>
              <a:t>｣</a:t>
            </a:r>
            <a:r>
              <a:rPr lang="zh-TW" altLang="en-US" sz="2400" dirty="0" smtClean="0"/>
              <a:t>字；</a:t>
            </a:r>
            <a:endParaRPr lang="en-US" altLang="zh-TW" sz="2400" dirty="0" smtClean="0"/>
          </a:p>
          <a:p>
            <a:endParaRPr lang="en-US" altLang="zh-TW" sz="2400" dirty="0"/>
          </a:p>
          <a:p>
            <a:r>
              <a:rPr lang="zh-TW" altLang="en-US" sz="2400" dirty="0" smtClean="0"/>
              <a:t>要分辨清楚</a:t>
            </a:r>
            <a:r>
              <a:rPr lang="en-US" altLang="zh-TW" sz="2400" dirty="0" smtClean="0"/>
              <a:t>｢</a:t>
            </a:r>
            <a:r>
              <a:rPr lang="zh-TW" altLang="en-US" sz="2400" dirty="0" smtClean="0"/>
              <a:t>高</a:t>
            </a:r>
            <a:r>
              <a:rPr lang="en-US" altLang="zh-TW" sz="2400" dirty="0" smtClean="0"/>
              <a:t>｣｢</a:t>
            </a:r>
            <a:r>
              <a:rPr lang="zh-TW" altLang="en-US" sz="2400" dirty="0" smtClean="0"/>
              <a:t>亭</a:t>
            </a:r>
            <a:r>
              <a:rPr lang="en-US" altLang="zh-TW" sz="2400" dirty="0" smtClean="0"/>
              <a:t>｣｢</a:t>
            </a:r>
            <a:r>
              <a:rPr lang="zh-TW" altLang="en-US" sz="2400" dirty="0" smtClean="0"/>
              <a:t>帝</a:t>
            </a:r>
            <a:r>
              <a:rPr lang="en-US" altLang="zh-TW" sz="2400" dirty="0" smtClean="0"/>
              <a:t>｣</a:t>
            </a:r>
            <a:r>
              <a:rPr lang="zh-TW" altLang="en-US" sz="2400" dirty="0" smtClean="0"/>
              <a:t>三字；</a:t>
            </a:r>
            <a:endParaRPr lang="en-US" altLang="zh-TW" sz="2400" dirty="0" smtClean="0"/>
          </a:p>
          <a:p>
            <a:r>
              <a:rPr lang="zh-TW" altLang="en-US" sz="2400" dirty="0" smtClean="0"/>
              <a:t>必須知道</a:t>
            </a:r>
            <a:r>
              <a:rPr lang="en-US" altLang="zh-TW" sz="2400" dirty="0" smtClean="0"/>
              <a:t>｢</a:t>
            </a:r>
            <a:r>
              <a:rPr lang="zh-TW" altLang="en-US" sz="2400" dirty="0" smtClean="0"/>
              <a:t>齋</a:t>
            </a:r>
            <a:r>
              <a:rPr lang="en-US" altLang="zh-TW" sz="2400" dirty="0" smtClean="0"/>
              <a:t>｣｢</a:t>
            </a:r>
            <a:r>
              <a:rPr lang="zh-TW" altLang="en-US" sz="2400" dirty="0" smtClean="0"/>
              <a:t>齌</a:t>
            </a:r>
            <a:r>
              <a:rPr lang="en-US" altLang="zh-TW" sz="2400" dirty="0" smtClean="0"/>
              <a:t>｣｢</a:t>
            </a:r>
            <a:r>
              <a:rPr lang="zh-TW" altLang="en-US" sz="2400" dirty="0" smtClean="0"/>
              <a:t>齊</a:t>
            </a:r>
            <a:r>
              <a:rPr lang="en-US" altLang="zh-TW" sz="2400" dirty="0" smtClean="0"/>
              <a:t>｣</a:t>
            </a:r>
            <a:r>
              <a:rPr lang="zh-TW" altLang="en-US" sz="2400" dirty="0" smtClean="0"/>
              <a:t>；</a:t>
            </a:r>
            <a:endParaRPr lang="en-US" altLang="zh-TW" sz="2400" dirty="0" smtClean="0"/>
          </a:p>
          <a:p>
            <a:r>
              <a:rPr lang="en-US" altLang="zh-TW" sz="2400" dirty="0" smtClean="0"/>
              <a:t>｢</a:t>
            </a:r>
            <a:r>
              <a:rPr lang="zh-TW" altLang="en-US" sz="2400" dirty="0" smtClean="0"/>
              <a:t>傳</a:t>
            </a:r>
            <a:r>
              <a:rPr lang="en-US" altLang="zh-TW" sz="2400" dirty="0" smtClean="0"/>
              <a:t>｣｢</a:t>
            </a:r>
            <a:r>
              <a:rPr lang="zh-TW" altLang="en-US" sz="2400" dirty="0" smtClean="0"/>
              <a:t>傅</a:t>
            </a:r>
            <a:r>
              <a:rPr lang="en-US" altLang="zh-TW" sz="2400" dirty="0" smtClean="0"/>
              <a:t>｣</a:t>
            </a:r>
            <a:r>
              <a:rPr lang="zh-TW" altLang="en-US" sz="2400" dirty="0" smtClean="0"/>
              <a:t>兩字只差一點；</a:t>
            </a:r>
            <a:endParaRPr lang="en-US" altLang="zh-TW" sz="2400" dirty="0" smtClean="0"/>
          </a:p>
          <a:p>
            <a:r>
              <a:rPr lang="en-US" altLang="zh-TW" sz="2400" dirty="0" smtClean="0"/>
              <a:t>｢</a:t>
            </a:r>
            <a:r>
              <a:rPr lang="zh-TW" altLang="en-US" sz="2400" dirty="0" smtClean="0"/>
              <a:t>拒</a:t>
            </a:r>
            <a:r>
              <a:rPr lang="en-US" altLang="zh-TW" sz="2400" dirty="0" smtClean="0"/>
              <a:t>｣｢</a:t>
            </a:r>
            <a:r>
              <a:rPr lang="zh-TW" altLang="en-US" sz="2400" dirty="0" smtClean="0"/>
              <a:t>捉</a:t>
            </a:r>
            <a:r>
              <a:rPr lang="en-US" altLang="zh-TW" sz="2400" dirty="0" smtClean="0"/>
              <a:t>｣</a:t>
            </a:r>
            <a:r>
              <a:rPr lang="zh-TW" altLang="en-US" sz="2400" dirty="0" smtClean="0"/>
              <a:t>也依稀相似。</a:t>
            </a:r>
            <a:endParaRPr lang="en-US" altLang="zh-TW" sz="2400" dirty="0" smtClean="0"/>
          </a:p>
          <a:p>
            <a:endParaRPr lang="en-US" altLang="zh-TW" sz="2400" dirty="0"/>
          </a:p>
          <a:p>
            <a:r>
              <a:rPr lang="en-US" altLang="zh-TW" sz="2400" dirty="0" smtClean="0"/>
              <a:t>｢</a:t>
            </a:r>
            <a:r>
              <a:rPr lang="zh-TW" altLang="en-US" sz="2400" dirty="0" smtClean="0"/>
              <a:t>矣</a:t>
            </a:r>
            <a:r>
              <a:rPr lang="en-US" altLang="zh-TW" sz="2400" dirty="0" smtClean="0"/>
              <a:t>｣｢</a:t>
            </a:r>
            <a:r>
              <a:rPr lang="zh-TW" altLang="en-US" sz="2400" dirty="0" smtClean="0"/>
              <a:t>吳</a:t>
            </a:r>
            <a:r>
              <a:rPr lang="en-US" altLang="zh-TW" sz="2400" dirty="0" smtClean="0"/>
              <a:t>｣</a:t>
            </a:r>
            <a:r>
              <a:rPr lang="zh-TW" altLang="en-US" sz="2400" dirty="0" smtClean="0"/>
              <a:t>兩字字頭字身都不相同；</a:t>
            </a:r>
            <a:endParaRPr lang="en-US" altLang="zh-TW" sz="2400" dirty="0" smtClean="0"/>
          </a:p>
          <a:p>
            <a:r>
              <a:rPr lang="en-US" altLang="zh-TW" sz="2400" dirty="0" smtClean="0"/>
              <a:t>｢</a:t>
            </a:r>
            <a:r>
              <a:rPr lang="zh-TW" altLang="en-US" sz="2400" dirty="0" smtClean="0"/>
              <a:t>倆</a:t>
            </a:r>
            <a:r>
              <a:rPr lang="en-US" altLang="zh-TW" sz="2400" dirty="0" smtClean="0"/>
              <a:t>｣</a:t>
            </a:r>
            <a:r>
              <a:rPr lang="zh-TW" altLang="en-US" sz="2400" dirty="0" smtClean="0"/>
              <a:t>和</a:t>
            </a:r>
            <a:r>
              <a:rPr lang="en-US" altLang="zh-TW" sz="2400" dirty="0" smtClean="0"/>
              <a:t>｢</a:t>
            </a:r>
            <a:r>
              <a:rPr lang="zh-TW" altLang="en-US" sz="2400" dirty="0" smtClean="0"/>
              <a:t>備</a:t>
            </a:r>
            <a:r>
              <a:rPr lang="en-US" altLang="zh-TW" sz="2400" dirty="0" smtClean="0"/>
              <a:t>｣</a:t>
            </a:r>
            <a:r>
              <a:rPr lang="zh-TW" altLang="en-US" sz="2400" dirty="0" smtClean="0"/>
              <a:t>二字體倒是長得很像；</a:t>
            </a:r>
            <a:endParaRPr lang="en-US" altLang="zh-TW" sz="2400" dirty="0" smtClean="0"/>
          </a:p>
          <a:p>
            <a:r>
              <a:rPr lang="zh-TW" altLang="en-US" sz="2400" dirty="0" smtClean="0"/>
              <a:t>一點之差分別出</a:t>
            </a:r>
            <a:r>
              <a:rPr lang="en-US" altLang="zh-TW" sz="2400" dirty="0" smtClean="0"/>
              <a:t>｢</a:t>
            </a:r>
            <a:r>
              <a:rPr lang="zh-TW" altLang="en-US" sz="2400" dirty="0" smtClean="0"/>
              <a:t>師</a:t>
            </a:r>
            <a:r>
              <a:rPr lang="en-US" altLang="zh-TW" sz="2400" dirty="0" smtClean="0"/>
              <a:t>｣</a:t>
            </a:r>
            <a:r>
              <a:rPr lang="zh-TW" altLang="en-US" sz="2400" dirty="0" smtClean="0"/>
              <a:t>字與</a:t>
            </a:r>
            <a:r>
              <a:rPr lang="en-US" altLang="zh-TW" sz="2400" dirty="0" smtClean="0"/>
              <a:t>｢</a:t>
            </a:r>
            <a:r>
              <a:rPr lang="zh-TW" altLang="en-US" sz="2400" dirty="0" smtClean="0"/>
              <a:t>賤</a:t>
            </a:r>
            <a:r>
              <a:rPr lang="en-US" altLang="zh-TW" sz="2400" dirty="0" smtClean="0"/>
              <a:t>｣</a:t>
            </a:r>
            <a:r>
              <a:rPr lang="zh-TW" altLang="en-US" sz="2400" dirty="0" smtClean="0"/>
              <a:t>字的不同；</a:t>
            </a:r>
            <a:endParaRPr lang="en-US" altLang="zh-TW" sz="2400" dirty="0" smtClean="0"/>
          </a:p>
          <a:p>
            <a:r>
              <a:rPr lang="en-US" altLang="zh-TW" sz="2400" dirty="0" smtClean="0"/>
              <a:t>｢</a:t>
            </a:r>
            <a:r>
              <a:rPr lang="zh-TW" altLang="en-US" sz="2400" dirty="0" smtClean="0"/>
              <a:t>沛</a:t>
            </a:r>
            <a:r>
              <a:rPr lang="en-US" altLang="zh-TW" sz="2400" dirty="0" smtClean="0"/>
              <a:t>｣</a:t>
            </a:r>
            <a:r>
              <a:rPr lang="zh-TW" altLang="en-US" sz="2400" dirty="0" smtClean="0"/>
              <a:t>和</a:t>
            </a:r>
            <a:r>
              <a:rPr lang="en-US" altLang="zh-TW" sz="2400" dirty="0" smtClean="0"/>
              <a:t>｢</a:t>
            </a:r>
            <a:r>
              <a:rPr lang="zh-TW" altLang="en-US" sz="2400" dirty="0" smtClean="0"/>
              <a:t>淺</a:t>
            </a:r>
            <a:r>
              <a:rPr lang="en-US" altLang="zh-TW" sz="2400" dirty="0" smtClean="0"/>
              <a:t>｣</a:t>
            </a:r>
            <a:r>
              <a:rPr lang="zh-TW" altLang="en-US" sz="2400" dirty="0" smtClean="0"/>
              <a:t>兩字疑似因只有一點之差。</a:t>
            </a:r>
            <a:endParaRPr lang="zh-TW" altLang="en-US" sz="2400" dirty="0"/>
          </a:p>
        </p:txBody>
      </p:sp>
    </p:spTree>
    <p:extLst>
      <p:ext uri="{BB962C8B-B14F-4D97-AF65-F5344CB8AC3E}">
        <p14:creationId xmlns:p14="http://schemas.microsoft.com/office/powerpoint/2010/main" val="24007739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flipH="1">
            <a:off x="9468544" y="260648"/>
            <a:ext cx="61664" cy="5851525"/>
          </a:xfrm>
        </p:spPr>
        <p:txBody>
          <a:bodyPr>
            <a:normAutofit fontScale="90000"/>
          </a:bodyPr>
          <a:lstStyle/>
          <a:p>
            <a:endParaRPr lang="zh-TW" altLang="en-US" dirty="0"/>
          </a:p>
        </p:txBody>
      </p:sp>
      <p:sp>
        <p:nvSpPr>
          <p:cNvPr id="3" name="直排文字版面配置區 2"/>
          <p:cNvSpPr>
            <a:spLocks noGrp="1"/>
          </p:cNvSpPr>
          <p:nvPr>
            <p:ph type="body" orient="vert" idx="1"/>
          </p:nvPr>
        </p:nvSpPr>
        <p:spPr>
          <a:xfrm>
            <a:off x="457200" y="274638"/>
            <a:ext cx="8363272" cy="6322714"/>
          </a:xfrm>
        </p:spPr>
        <p:txBody>
          <a:bodyPr>
            <a:normAutofit/>
          </a:bodyPr>
          <a:lstStyle/>
          <a:p>
            <a:pPr marL="0" indent="0">
              <a:buNone/>
            </a:pPr>
            <a:r>
              <a:rPr lang="zh-TW" altLang="en-US" sz="2400" dirty="0" smtClean="0"/>
              <a:t>  </a:t>
            </a:r>
            <a:r>
              <a:rPr lang="en-US" altLang="zh-TW" sz="2400" dirty="0" smtClean="0"/>
              <a:t>｢</a:t>
            </a:r>
            <a:r>
              <a:rPr lang="zh-TW" altLang="en-US" sz="2400" dirty="0" smtClean="0"/>
              <a:t>叚</a:t>
            </a:r>
            <a:r>
              <a:rPr lang="en-US" altLang="zh-TW" sz="2400" dirty="0" smtClean="0"/>
              <a:t>｣</a:t>
            </a:r>
            <a:r>
              <a:rPr lang="zh-TW" altLang="en-US" sz="2400" dirty="0" smtClean="0"/>
              <a:t>字如果和</a:t>
            </a:r>
            <a:r>
              <a:rPr lang="en-US" altLang="zh-TW" sz="2400" dirty="0" smtClean="0"/>
              <a:t>｢</a:t>
            </a:r>
            <a:r>
              <a:rPr lang="zh-TW" altLang="en-US" sz="2400" dirty="0" smtClean="0"/>
              <a:t>數</a:t>
            </a:r>
            <a:r>
              <a:rPr lang="en-US" altLang="zh-TW" sz="2400" dirty="0" smtClean="0"/>
              <a:t>｣</a:t>
            </a:r>
            <a:r>
              <a:rPr lang="zh-TW" altLang="en-US" sz="2400" dirty="0" smtClean="0"/>
              <a:t>字交纏不清；</a:t>
            </a:r>
            <a:endParaRPr lang="en-US" altLang="zh-TW" sz="2400" dirty="0" smtClean="0"/>
          </a:p>
          <a:p>
            <a:pPr marL="0" indent="0">
              <a:buNone/>
            </a:pPr>
            <a:r>
              <a:rPr lang="zh-TW" altLang="en-US" sz="2400" dirty="0" smtClean="0"/>
              <a:t>  </a:t>
            </a:r>
            <a:r>
              <a:rPr lang="en-US" altLang="zh-TW" sz="2400" dirty="0" smtClean="0"/>
              <a:t>｢</a:t>
            </a:r>
            <a:r>
              <a:rPr lang="zh-TW" altLang="en-US" sz="2400" dirty="0" smtClean="0"/>
              <a:t>欲</a:t>
            </a:r>
            <a:r>
              <a:rPr lang="en-US" altLang="zh-TW" sz="2400" dirty="0" smtClean="0"/>
              <a:t>｣</a:t>
            </a:r>
            <a:r>
              <a:rPr lang="zh-TW" altLang="en-US" sz="2400" dirty="0" smtClean="0"/>
              <a:t>字和</a:t>
            </a:r>
            <a:r>
              <a:rPr lang="en-US" altLang="zh-TW" sz="2400" dirty="0" smtClean="0"/>
              <a:t>｢</a:t>
            </a:r>
            <a:r>
              <a:rPr lang="zh-TW" altLang="en-US" sz="2400" dirty="0" smtClean="0"/>
              <a:t>會</a:t>
            </a:r>
            <a:r>
              <a:rPr lang="en-US" altLang="zh-TW" sz="2400" dirty="0" smtClean="0"/>
              <a:t>｣</a:t>
            </a:r>
            <a:r>
              <a:rPr lang="zh-TW" altLang="en-US" sz="2400" dirty="0" smtClean="0"/>
              <a:t>字的分歧處便不容易搞清楚了；</a:t>
            </a:r>
            <a:endParaRPr lang="en-US" altLang="zh-TW" sz="2400" dirty="0" smtClean="0"/>
          </a:p>
          <a:p>
            <a:pPr marL="0" indent="0">
              <a:buNone/>
            </a:pPr>
            <a:r>
              <a:rPr lang="zh-TW" altLang="en-US" sz="2400" dirty="0" smtClean="0"/>
              <a:t>   因為</a:t>
            </a:r>
            <a:r>
              <a:rPr lang="en-US" altLang="zh-TW" sz="2400" dirty="0" smtClean="0"/>
              <a:t>｢</a:t>
            </a:r>
            <a:r>
              <a:rPr lang="zh-TW" altLang="en-US" sz="2400" dirty="0" smtClean="0"/>
              <a:t>羔</a:t>
            </a:r>
            <a:r>
              <a:rPr lang="en-US" altLang="zh-TW" sz="2400" dirty="0" smtClean="0"/>
              <a:t>｣</a:t>
            </a:r>
            <a:r>
              <a:rPr lang="zh-TW" altLang="en-US" sz="2400" dirty="0" smtClean="0"/>
              <a:t>字有些微像</a:t>
            </a:r>
            <a:r>
              <a:rPr lang="en-US" altLang="zh-TW" sz="2400" dirty="0" smtClean="0"/>
              <a:t>｢</a:t>
            </a:r>
            <a:r>
              <a:rPr lang="zh-TW" altLang="en-US" sz="2400" dirty="0" smtClean="0"/>
              <a:t>恙</a:t>
            </a:r>
            <a:r>
              <a:rPr lang="en-US" altLang="zh-TW" sz="2400" dirty="0" smtClean="0"/>
              <a:t>｣</a:t>
            </a:r>
            <a:r>
              <a:rPr lang="zh-TW" altLang="en-US" sz="2400" dirty="0" smtClean="0"/>
              <a:t>字；</a:t>
            </a:r>
            <a:endParaRPr lang="en-US" altLang="zh-TW" sz="2400" dirty="0" smtClean="0"/>
          </a:p>
          <a:p>
            <a:pPr marL="0" indent="0">
              <a:buNone/>
            </a:pPr>
            <a:r>
              <a:rPr lang="zh-TW" altLang="en-US" sz="2400" dirty="0"/>
              <a:t> </a:t>
            </a:r>
            <a:r>
              <a:rPr lang="zh-TW" altLang="en-US" sz="2400" dirty="0" smtClean="0"/>
              <a:t> </a:t>
            </a:r>
            <a:r>
              <a:rPr lang="en-US" altLang="zh-TW" sz="2400" dirty="0" smtClean="0"/>
              <a:t>｢</a:t>
            </a:r>
            <a:r>
              <a:rPr lang="zh-TW" altLang="en-US" sz="2400" dirty="0" smtClean="0"/>
              <a:t>熊</a:t>
            </a:r>
            <a:r>
              <a:rPr lang="en-US" altLang="zh-TW" sz="2400" dirty="0" smtClean="0"/>
              <a:t>｣</a:t>
            </a:r>
            <a:r>
              <a:rPr lang="zh-TW" altLang="en-US" sz="2400" dirty="0" smtClean="0"/>
              <a:t>字和</a:t>
            </a:r>
            <a:r>
              <a:rPr lang="en-US" altLang="zh-TW" sz="2400" dirty="0" smtClean="0"/>
              <a:t>｢</a:t>
            </a:r>
            <a:r>
              <a:rPr lang="zh-TW" altLang="en-US" sz="2400" dirty="0" smtClean="0"/>
              <a:t>態</a:t>
            </a:r>
            <a:r>
              <a:rPr lang="en-US" altLang="zh-TW" sz="2400" dirty="0" smtClean="0"/>
              <a:t>｣</a:t>
            </a:r>
            <a:r>
              <a:rPr lang="zh-TW" altLang="en-US" sz="2400" dirty="0" smtClean="0"/>
              <a:t>字要仔細看才能看出端倪。</a:t>
            </a:r>
            <a:endParaRPr lang="en-US" altLang="zh-TW" sz="2400" dirty="0" smtClean="0"/>
          </a:p>
          <a:p>
            <a:pPr marL="0" indent="0">
              <a:buNone/>
            </a:pPr>
            <a:endParaRPr lang="en-US" altLang="zh-TW" sz="2400" dirty="0"/>
          </a:p>
          <a:p>
            <a:pPr marL="0" indent="0">
              <a:buNone/>
            </a:pPr>
            <a:r>
              <a:rPr lang="zh-TW" altLang="en-US" sz="2400" dirty="0" smtClean="0"/>
              <a:t>   </a:t>
            </a:r>
            <a:r>
              <a:rPr lang="en-US" altLang="zh-TW" sz="2400" dirty="0" smtClean="0"/>
              <a:t>｢</a:t>
            </a:r>
            <a:r>
              <a:rPr lang="zh-TW" altLang="en-US" sz="2400" dirty="0" smtClean="0"/>
              <a:t>賊</a:t>
            </a:r>
            <a:r>
              <a:rPr lang="en-US" altLang="zh-TW" sz="2400" dirty="0" smtClean="0"/>
              <a:t>｣｢</a:t>
            </a:r>
            <a:r>
              <a:rPr lang="zh-TW" altLang="en-US" sz="2400" dirty="0" smtClean="0"/>
              <a:t>成</a:t>
            </a:r>
            <a:r>
              <a:rPr lang="en-US" altLang="zh-TW" sz="2400" dirty="0" smtClean="0"/>
              <a:t>｣</a:t>
            </a:r>
            <a:r>
              <a:rPr lang="zh-TW" altLang="en-US" sz="2400" dirty="0" smtClean="0"/>
              <a:t>兩字常常很容易搞混；</a:t>
            </a:r>
            <a:endParaRPr lang="en-US" altLang="zh-TW" sz="2400" dirty="0" smtClean="0"/>
          </a:p>
          <a:p>
            <a:pPr marL="0" indent="0">
              <a:buNone/>
            </a:pPr>
            <a:r>
              <a:rPr lang="zh-TW" altLang="en-US" sz="2400" dirty="0"/>
              <a:t> </a:t>
            </a:r>
            <a:r>
              <a:rPr lang="zh-TW" altLang="en-US" sz="2400" dirty="0" smtClean="0"/>
              <a:t>  </a:t>
            </a:r>
            <a:r>
              <a:rPr lang="en-US" altLang="zh-TW" sz="2400" dirty="0" smtClean="0"/>
              <a:t>｢</a:t>
            </a:r>
            <a:r>
              <a:rPr lang="zh-TW" altLang="en-US" sz="2400" dirty="0" smtClean="0"/>
              <a:t>辨</a:t>
            </a:r>
            <a:r>
              <a:rPr lang="en-US" altLang="zh-TW" sz="2400" dirty="0" smtClean="0"/>
              <a:t>｣</a:t>
            </a:r>
            <a:r>
              <a:rPr lang="zh-TW" altLang="en-US" sz="2400" dirty="0" smtClean="0"/>
              <a:t>和</a:t>
            </a:r>
            <a:r>
              <a:rPr lang="en-US" altLang="zh-TW" sz="2400" dirty="0" smtClean="0"/>
              <a:t>｢</a:t>
            </a:r>
            <a:r>
              <a:rPr lang="zh-TW" altLang="en-US" sz="2400" dirty="0" smtClean="0"/>
              <a:t>辯</a:t>
            </a:r>
            <a:r>
              <a:rPr lang="en-US" altLang="zh-TW" sz="2400" dirty="0" smtClean="0"/>
              <a:t>｣</a:t>
            </a:r>
            <a:r>
              <a:rPr lang="zh-TW" altLang="en-US" sz="2400" dirty="0" smtClean="0"/>
              <a:t>二字由兩字中間的</a:t>
            </a:r>
            <a:r>
              <a:rPr lang="en-US" altLang="zh-TW" sz="2400" dirty="0" smtClean="0"/>
              <a:t>｢</a:t>
            </a:r>
            <a:r>
              <a:rPr lang="zh-TW" altLang="en-US" sz="2400" dirty="0" smtClean="0"/>
              <a:t>卜</a:t>
            </a:r>
            <a:r>
              <a:rPr lang="en-US" altLang="zh-TW" sz="2400" dirty="0" smtClean="0"/>
              <a:t>｣</a:t>
            </a:r>
            <a:r>
              <a:rPr lang="zh-TW" altLang="en-US" sz="2400" dirty="0" smtClean="0"/>
              <a:t>字和</a:t>
            </a:r>
            <a:r>
              <a:rPr lang="en-US" altLang="zh-TW" sz="2400" dirty="0" smtClean="0"/>
              <a:t>｢</a:t>
            </a:r>
            <a:r>
              <a:rPr lang="zh-TW" altLang="en-US" sz="2400" dirty="0" smtClean="0"/>
              <a:t>言</a:t>
            </a:r>
            <a:r>
              <a:rPr lang="en-US" altLang="zh-TW" sz="2400" dirty="0" smtClean="0"/>
              <a:t>｣</a:t>
            </a:r>
          </a:p>
          <a:p>
            <a:pPr marL="0" indent="0">
              <a:buNone/>
            </a:pPr>
            <a:r>
              <a:rPr lang="zh-TW" altLang="en-US" sz="2400" dirty="0"/>
              <a:t> </a:t>
            </a:r>
            <a:r>
              <a:rPr lang="zh-TW" altLang="en-US" sz="2400" dirty="0" smtClean="0"/>
              <a:t>   字便知不同；</a:t>
            </a:r>
            <a:endParaRPr lang="en-US" altLang="zh-TW" sz="2400" dirty="0" smtClean="0"/>
          </a:p>
          <a:p>
            <a:pPr marL="0" indent="0">
              <a:buNone/>
            </a:pPr>
            <a:r>
              <a:rPr lang="zh-TW" altLang="en-US" sz="2400" dirty="0"/>
              <a:t> </a:t>
            </a:r>
            <a:r>
              <a:rPr lang="zh-TW" altLang="en-US" sz="2400" dirty="0" smtClean="0"/>
              <a:t>   最難分辨</a:t>
            </a:r>
            <a:r>
              <a:rPr lang="en-US" altLang="zh-TW" sz="2400" dirty="0" smtClean="0"/>
              <a:t>｢</a:t>
            </a:r>
            <a:r>
              <a:rPr lang="zh-TW" altLang="en-US" sz="2400" dirty="0" smtClean="0"/>
              <a:t>雯</a:t>
            </a:r>
            <a:r>
              <a:rPr lang="en-US" altLang="zh-TW" sz="2400" dirty="0" smtClean="0"/>
              <a:t>｣｢</a:t>
            </a:r>
            <a:r>
              <a:rPr lang="zh-TW" altLang="en-US" sz="2400" dirty="0" smtClean="0"/>
              <a:t>虔</a:t>
            </a:r>
            <a:r>
              <a:rPr lang="en-US" altLang="zh-TW" sz="2400" dirty="0" smtClean="0"/>
              <a:t>｣</a:t>
            </a:r>
            <a:r>
              <a:rPr lang="zh-TW" altLang="en-US" sz="2400" dirty="0" smtClean="0"/>
              <a:t>和</a:t>
            </a:r>
            <a:r>
              <a:rPr lang="en-US" altLang="zh-TW" sz="2400" dirty="0" smtClean="0"/>
              <a:t>｢</a:t>
            </a:r>
            <a:r>
              <a:rPr lang="zh-TW" altLang="en-US" sz="2400" dirty="0" smtClean="0"/>
              <a:t>處</a:t>
            </a:r>
            <a:r>
              <a:rPr lang="en-US" altLang="zh-TW" sz="2400" dirty="0" smtClean="0"/>
              <a:t>｣</a:t>
            </a:r>
            <a:r>
              <a:rPr lang="zh-TW" altLang="en-US" sz="2400" dirty="0" smtClean="0"/>
              <a:t>三字；</a:t>
            </a:r>
            <a:endParaRPr lang="en-US" altLang="zh-TW" sz="2400" dirty="0" smtClean="0"/>
          </a:p>
          <a:p>
            <a:pPr marL="0" indent="0">
              <a:buNone/>
            </a:pPr>
            <a:r>
              <a:rPr lang="zh-TW" altLang="en-US" sz="2400" dirty="0"/>
              <a:t> </a:t>
            </a:r>
            <a:r>
              <a:rPr lang="zh-TW" altLang="en-US" sz="2400" dirty="0" smtClean="0"/>
              <a:t>  </a:t>
            </a:r>
            <a:r>
              <a:rPr lang="en-US" altLang="zh-TW" sz="2400" dirty="0" smtClean="0"/>
              <a:t>｢</a:t>
            </a:r>
            <a:r>
              <a:rPr lang="zh-TW" altLang="en-US" sz="2400" dirty="0" smtClean="0"/>
              <a:t>叟</a:t>
            </a:r>
            <a:r>
              <a:rPr lang="en-US" altLang="zh-TW" sz="2400" dirty="0" smtClean="0"/>
              <a:t>｣｢</a:t>
            </a:r>
            <a:r>
              <a:rPr lang="zh-TW" altLang="en-US" sz="2400" dirty="0" smtClean="0"/>
              <a:t>臾</a:t>
            </a:r>
            <a:r>
              <a:rPr lang="en-US" altLang="zh-TW" sz="2400" dirty="0" smtClean="0"/>
              <a:t>｣</a:t>
            </a:r>
            <a:r>
              <a:rPr lang="zh-TW" altLang="en-US" sz="2400" dirty="0" smtClean="0"/>
              <a:t>二字也像</a:t>
            </a:r>
            <a:r>
              <a:rPr lang="en-US" altLang="zh-TW" sz="2400" dirty="0" smtClean="0"/>
              <a:t>｢</a:t>
            </a:r>
            <a:r>
              <a:rPr lang="zh-TW" altLang="en-US" sz="2400" dirty="0" smtClean="0"/>
              <a:t>皮</a:t>
            </a:r>
            <a:r>
              <a:rPr lang="en-US" altLang="zh-TW" sz="2400" dirty="0" smtClean="0"/>
              <a:t>｣</a:t>
            </a:r>
            <a:r>
              <a:rPr lang="zh-TW" altLang="en-US" sz="2400" dirty="0" smtClean="0"/>
              <a:t>字。</a:t>
            </a:r>
            <a:endParaRPr lang="en-US" altLang="zh-TW" sz="2400" dirty="0" smtClean="0"/>
          </a:p>
          <a:p>
            <a:pPr marL="0" indent="0">
              <a:buNone/>
            </a:pPr>
            <a:endParaRPr lang="en-US" altLang="zh-TW" sz="2400" dirty="0"/>
          </a:p>
          <a:p>
            <a:pPr marL="0" indent="0">
              <a:buNone/>
            </a:pPr>
            <a:r>
              <a:rPr lang="zh-TW" altLang="en-US" sz="2400" dirty="0" smtClean="0"/>
              <a:t>   </a:t>
            </a:r>
            <a:r>
              <a:rPr lang="en-US" altLang="zh-TW" sz="2400" dirty="0" smtClean="0"/>
              <a:t>｢</a:t>
            </a:r>
            <a:r>
              <a:rPr lang="zh-TW" altLang="en-US" sz="2400" dirty="0" smtClean="0"/>
              <a:t>叔</a:t>
            </a:r>
            <a:r>
              <a:rPr lang="en-US" altLang="zh-TW" sz="2400" dirty="0" smtClean="0"/>
              <a:t>｣</a:t>
            </a:r>
            <a:r>
              <a:rPr lang="zh-TW" altLang="en-US" sz="2400" dirty="0" smtClean="0"/>
              <a:t>字和</a:t>
            </a:r>
            <a:r>
              <a:rPr lang="en-US" altLang="zh-TW" sz="2400" dirty="0" smtClean="0"/>
              <a:t>｢</a:t>
            </a:r>
            <a:r>
              <a:rPr lang="zh-TW" altLang="en-US" sz="2400" dirty="0" smtClean="0"/>
              <a:t>甚</a:t>
            </a:r>
            <a:r>
              <a:rPr lang="en-US" altLang="zh-TW" sz="2400" dirty="0" smtClean="0"/>
              <a:t>｣</a:t>
            </a:r>
            <a:r>
              <a:rPr lang="zh-TW" altLang="en-US" sz="2400" dirty="0" smtClean="0"/>
              <a:t>字將兩字的身長比較一下便可</a:t>
            </a:r>
            <a:endParaRPr lang="en-US" altLang="zh-TW" sz="2400" dirty="0" smtClean="0"/>
          </a:p>
          <a:p>
            <a:pPr marL="0" indent="0">
              <a:buNone/>
            </a:pPr>
            <a:r>
              <a:rPr lang="zh-TW" altLang="en-US" sz="2400" dirty="0"/>
              <a:t> </a:t>
            </a:r>
            <a:r>
              <a:rPr lang="zh-TW" altLang="en-US" sz="2400" dirty="0" smtClean="0"/>
              <a:t>   分別；</a:t>
            </a:r>
            <a:endParaRPr lang="en-US" altLang="zh-TW" sz="2400" dirty="0" smtClean="0"/>
          </a:p>
          <a:p>
            <a:pPr marL="0" indent="0">
              <a:buNone/>
            </a:pPr>
            <a:r>
              <a:rPr lang="zh-TW" altLang="en-US" sz="2400" dirty="0"/>
              <a:t> </a:t>
            </a:r>
            <a:r>
              <a:rPr lang="zh-TW" altLang="en-US" sz="2400" dirty="0" smtClean="0"/>
              <a:t>  </a:t>
            </a:r>
            <a:r>
              <a:rPr lang="en-US" altLang="zh-TW" sz="2400" dirty="0" smtClean="0"/>
              <a:t>｢</a:t>
            </a:r>
            <a:r>
              <a:rPr lang="zh-TW" altLang="en-US" sz="2400" dirty="0" smtClean="0"/>
              <a:t>謝</a:t>
            </a:r>
            <a:r>
              <a:rPr lang="en-US" altLang="zh-TW" sz="2400" dirty="0" smtClean="0"/>
              <a:t>｣｢</a:t>
            </a:r>
            <a:r>
              <a:rPr lang="zh-TW" altLang="en-US" sz="2400" dirty="0" smtClean="0"/>
              <a:t>衡</a:t>
            </a:r>
            <a:r>
              <a:rPr lang="en-US" altLang="zh-TW" sz="2400" dirty="0" smtClean="0"/>
              <a:t>｣</a:t>
            </a:r>
            <a:r>
              <a:rPr lang="zh-TW" altLang="en-US" sz="2400" dirty="0" smtClean="0"/>
              <a:t>二字的差別則要由字中間的筆劃轉</a:t>
            </a:r>
            <a:endParaRPr lang="en-US" altLang="zh-TW" sz="2400" dirty="0" smtClean="0"/>
          </a:p>
          <a:p>
            <a:pPr marL="0" indent="0">
              <a:buNone/>
            </a:pPr>
            <a:r>
              <a:rPr lang="zh-TW" altLang="en-US" sz="2400" dirty="0"/>
              <a:t> </a:t>
            </a:r>
            <a:r>
              <a:rPr lang="zh-TW" altLang="en-US" sz="2400" dirty="0" smtClean="0"/>
              <a:t>   折去認知；</a:t>
            </a:r>
            <a:endParaRPr lang="en-US" altLang="zh-TW" sz="2400" dirty="0" smtClean="0"/>
          </a:p>
          <a:p>
            <a:pPr marL="0" indent="0">
              <a:buNone/>
            </a:pPr>
            <a:r>
              <a:rPr lang="zh-TW" altLang="en-US" sz="2400" dirty="0"/>
              <a:t> </a:t>
            </a:r>
            <a:r>
              <a:rPr lang="zh-TW" altLang="en-US" sz="2400" dirty="0" smtClean="0"/>
              <a:t>   </a:t>
            </a:r>
            <a:r>
              <a:rPr lang="en-US" altLang="zh-TW" sz="2400" dirty="0" smtClean="0"/>
              <a:t>｢</a:t>
            </a:r>
            <a:r>
              <a:rPr lang="zh-TW" altLang="en-US" sz="2400" dirty="0" smtClean="0"/>
              <a:t>手</a:t>
            </a:r>
            <a:r>
              <a:rPr lang="en-US" altLang="zh-TW" sz="2400" dirty="0" smtClean="0"/>
              <a:t>｣｢</a:t>
            </a:r>
            <a:r>
              <a:rPr lang="zh-TW" altLang="en-US" sz="2400" dirty="0" smtClean="0"/>
              <a:t>禾</a:t>
            </a:r>
            <a:r>
              <a:rPr lang="en-US" altLang="zh-TW" sz="2400" dirty="0" smtClean="0"/>
              <a:t>｣｢</a:t>
            </a:r>
            <a:r>
              <a:rPr lang="zh-TW" altLang="en-US" sz="2400" dirty="0" smtClean="0"/>
              <a:t>余</a:t>
            </a:r>
            <a:r>
              <a:rPr lang="en-US" altLang="zh-TW" sz="2400" dirty="0" smtClean="0"/>
              <a:t>｣</a:t>
            </a:r>
            <a:r>
              <a:rPr lang="zh-TW" altLang="en-US" sz="2400" dirty="0" smtClean="0"/>
              <a:t>三字字形很接近；</a:t>
            </a:r>
            <a:endParaRPr lang="en-US" altLang="zh-TW" sz="2400" dirty="0" smtClean="0"/>
          </a:p>
          <a:p>
            <a:pPr marL="0" indent="0">
              <a:buNone/>
            </a:pPr>
            <a:r>
              <a:rPr lang="zh-TW" altLang="en-US" sz="2400" dirty="0"/>
              <a:t> </a:t>
            </a:r>
            <a:r>
              <a:rPr lang="zh-TW" altLang="en-US" sz="2400" dirty="0" smtClean="0"/>
              <a:t>   </a:t>
            </a:r>
            <a:r>
              <a:rPr lang="en-US" altLang="zh-TW" sz="2400" dirty="0" smtClean="0"/>
              <a:t>｢</a:t>
            </a:r>
            <a:r>
              <a:rPr lang="zh-TW" altLang="en-US" sz="2400" dirty="0" smtClean="0"/>
              <a:t>旁</a:t>
            </a:r>
            <a:r>
              <a:rPr lang="en-US" altLang="zh-TW" sz="2400" dirty="0" smtClean="0"/>
              <a:t>｣｢</a:t>
            </a:r>
            <a:r>
              <a:rPr lang="zh-TW" altLang="en-US" sz="2400" dirty="0" smtClean="0"/>
              <a:t>勞</a:t>
            </a:r>
            <a:r>
              <a:rPr lang="en-US" altLang="zh-TW" sz="2400" dirty="0" smtClean="0"/>
              <a:t>｣｢</a:t>
            </a:r>
            <a:r>
              <a:rPr lang="zh-TW" altLang="en-US" sz="2400" dirty="0" smtClean="0"/>
              <a:t>功</a:t>
            </a:r>
            <a:r>
              <a:rPr lang="en-US" altLang="zh-TW" sz="2400" dirty="0" smtClean="0"/>
              <a:t>｣</a:t>
            </a:r>
            <a:r>
              <a:rPr lang="zh-TW" altLang="en-US" sz="2400" dirty="0" smtClean="0"/>
              <a:t>三字都由</a:t>
            </a:r>
            <a:r>
              <a:rPr lang="en-US" altLang="zh-TW" sz="2400" dirty="0" smtClean="0"/>
              <a:t>｢</a:t>
            </a:r>
            <a:r>
              <a:rPr lang="zh-TW" altLang="en-US" sz="2400" dirty="0" smtClean="0"/>
              <a:t>力</a:t>
            </a:r>
            <a:r>
              <a:rPr lang="en-US" altLang="zh-TW" sz="2400" dirty="0" smtClean="0"/>
              <a:t>｣</a:t>
            </a:r>
            <a:r>
              <a:rPr lang="zh-TW" altLang="en-US" sz="2400" dirty="0" smtClean="0"/>
              <a:t>字組成。</a:t>
            </a:r>
            <a:endParaRPr lang="en-US" altLang="zh-TW" sz="2400" dirty="0" smtClean="0"/>
          </a:p>
          <a:p>
            <a:pPr marL="0" indent="0">
              <a:buNone/>
            </a:pPr>
            <a:endParaRPr lang="zh-TW" altLang="en-US" sz="2400" dirty="0"/>
          </a:p>
        </p:txBody>
      </p:sp>
    </p:spTree>
    <p:extLst>
      <p:ext uri="{BB962C8B-B14F-4D97-AF65-F5344CB8AC3E}">
        <p14:creationId xmlns:p14="http://schemas.microsoft.com/office/powerpoint/2010/main" val="258000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9684568" y="274638"/>
            <a:ext cx="72008" cy="5851525"/>
          </a:xfrm>
        </p:spPr>
        <p:txBody>
          <a:bodyPr>
            <a:normAutofit fontScale="90000"/>
          </a:bodyPr>
          <a:lstStyle/>
          <a:p>
            <a:endParaRPr lang="zh-TW" altLang="en-US" dirty="0"/>
          </a:p>
        </p:txBody>
      </p:sp>
      <p:sp>
        <p:nvSpPr>
          <p:cNvPr id="3" name="直排文字版面配置區 2"/>
          <p:cNvSpPr>
            <a:spLocks noGrp="1"/>
          </p:cNvSpPr>
          <p:nvPr>
            <p:ph type="body" orient="vert" idx="1"/>
          </p:nvPr>
        </p:nvSpPr>
        <p:spPr>
          <a:xfrm>
            <a:off x="457200" y="274638"/>
            <a:ext cx="8435280" cy="6250706"/>
          </a:xfrm>
        </p:spPr>
        <p:txBody>
          <a:bodyPr>
            <a:normAutofit lnSpcReduction="10000"/>
          </a:bodyPr>
          <a:lstStyle/>
          <a:p>
            <a:r>
              <a:rPr lang="en-US" altLang="zh-TW" sz="2400" dirty="0" smtClean="0"/>
              <a:t>｢</a:t>
            </a:r>
            <a:r>
              <a:rPr lang="zh-TW" altLang="en-US" sz="2400" dirty="0" smtClean="0"/>
              <a:t>步</a:t>
            </a:r>
            <a:r>
              <a:rPr lang="en-US" altLang="zh-TW" sz="2400" dirty="0" smtClean="0"/>
              <a:t>｣</a:t>
            </a:r>
            <a:r>
              <a:rPr lang="zh-TW" altLang="en-US" sz="2400" dirty="0" smtClean="0"/>
              <a:t>字係由</a:t>
            </a:r>
            <a:r>
              <a:rPr lang="en-US" altLang="zh-TW" sz="2400" dirty="0" smtClean="0"/>
              <a:t>｢</a:t>
            </a:r>
            <a:r>
              <a:rPr lang="zh-TW" altLang="en-US" sz="2400" dirty="0" smtClean="0"/>
              <a:t>牛</a:t>
            </a:r>
            <a:r>
              <a:rPr lang="en-US" altLang="zh-TW" sz="2400" dirty="0" smtClean="0"/>
              <a:t>｣</a:t>
            </a:r>
            <a:r>
              <a:rPr lang="zh-TW" altLang="en-US" sz="2400" dirty="0" smtClean="0"/>
              <a:t>字加一</a:t>
            </a:r>
            <a:r>
              <a:rPr lang="en-US" altLang="zh-TW" sz="2400" dirty="0" smtClean="0"/>
              <a:t>｢</a:t>
            </a:r>
            <a:r>
              <a:rPr lang="zh-TW" altLang="en-US" sz="2400" dirty="0" smtClean="0"/>
              <a:t>丿</a:t>
            </a:r>
            <a:r>
              <a:rPr lang="en-US" altLang="zh-TW" sz="2400" dirty="0" smtClean="0"/>
              <a:t>｣</a:t>
            </a:r>
            <a:r>
              <a:rPr lang="zh-TW" altLang="en-US" sz="2400" dirty="0" smtClean="0"/>
              <a:t>組成；</a:t>
            </a:r>
            <a:endParaRPr lang="en-US" altLang="zh-TW" sz="2400" dirty="0" smtClean="0"/>
          </a:p>
          <a:p>
            <a:r>
              <a:rPr lang="en-US" altLang="zh-TW" sz="2400" dirty="0" smtClean="0"/>
              <a:t>｢</a:t>
            </a:r>
            <a:r>
              <a:rPr lang="zh-TW" altLang="en-US" sz="2400" dirty="0" smtClean="0"/>
              <a:t>羞</a:t>
            </a:r>
            <a:r>
              <a:rPr lang="en-US" altLang="zh-TW" sz="2400" dirty="0" smtClean="0"/>
              <a:t>｣</a:t>
            </a:r>
            <a:r>
              <a:rPr lang="zh-TW" altLang="en-US" sz="2400" dirty="0" smtClean="0"/>
              <a:t>字係在</a:t>
            </a:r>
            <a:r>
              <a:rPr lang="en-US" altLang="zh-TW" sz="2400" dirty="0" smtClean="0"/>
              <a:t>｢</a:t>
            </a:r>
            <a:r>
              <a:rPr lang="zh-TW" altLang="en-US" sz="2400" dirty="0" smtClean="0"/>
              <a:t>羊</a:t>
            </a:r>
            <a:r>
              <a:rPr lang="en-US" altLang="zh-TW" sz="2400" dirty="0" smtClean="0"/>
              <a:t>｣</a:t>
            </a:r>
            <a:r>
              <a:rPr lang="zh-TW" altLang="en-US" sz="2400" dirty="0" smtClean="0"/>
              <a:t>字下加</a:t>
            </a:r>
            <a:r>
              <a:rPr lang="en-US" altLang="zh-TW" sz="2400" dirty="0" smtClean="0"/>
              <a:t>｢</a:t>
            </a:r>
            <a:r>
              <a:rPr lang="zh-TW" altLang="en-US" sz="2400" dirty="0" smtClean="0"/>
              <a:t>田</a:t>
            </a:r>
            <a:r>
              <a:rPr lang="en-US" altLang="zh-TW" sz="2400" dirty="0" smtClean="0"/>
              <a:t>｣</a:t>
            </a:r>
            <a:r>
              <a:rPr lang="zh-TW" altLang="en-US" sz="2400" dirty="0" smtClean="0"/>
              <a:t>字寫成；</a:t>
            </a:r>
            <a:endParaRPr lang="en-US" altLang="zh-TW" sz="2400" dirty="0" smtClean="0"/>
          </a:p>
          <a:p>
            <a:r>
              <a:rPr lang="en-US" altLang="zh-TW" sz="2400" dirty="0" smtClean="0"/>
              <a:t>｢</a:t>
            </a:r>
            <a:r>
              <a:rPr lang="zh-TW" altLang="en-US" sz="2400" dirty="0" smtClean="0"/>
              <a:t>六</a:t>
            </a:r>
            <a:r>
              <a:rPr lang="en-US" altLang="zh-TW" sz="2400" dirty="0" smtClean="0"/>
              <a:t>｣</a:t>
            </a:r>
            <a:r>
              <a:rPr lang="zh-TW" altLang="en-US" sz="2400" dirty="0" smtClean="0"/>
              <a:t>字下加一</a:t>
            </a:r>
            <a:r>
              <a:rPr lang="en-US" altLang="zh-TW" sz="2400" dirty="0" smtClean="0"/>
              <a:t>｢</a:t>
            </a:r>
            <a:r>
              <a:rPr lang="zh-TW" altLang="en-US" sz="2400" dirty="0" smtClean="0"/>
              <a:t>手</a:t>
            </a:r>
            <a:r>
              <a:rPr lang="en-US" altLang="zh-TW" sz="2400" dirty="0" smtClean="0"/>
              <a:t>｣</a:t>
            </a:r>
            <a:r>
              <a:rPr lang="zh-TW" altLang="en-US" sz="2400" dirty="0" smtClean="0"/>
              <a:t>字成為</a:t>
            </a:r>
            <a:r>
              <a:rPr lang="en-US" altLang="zh-TW" sz="2400" dirty="0" smtClean="0"/>
              <a:t>｢</a:t>
            </a:r>
            <a:r>
              <a:rPr lang="zh-TW" altLang="en-US" sz="2400" dirty="0" smtClean="0"/>
              <a:t>稟</a:t>
            </a:r>
            <a:r>
              <a:rPr lang="en-US" altLang="zh-TW" sz="2400" dirty="0" smtClean="0"/>
              <a:t>｣</a:t>
            </a:r>
            <a:r>
              <a:rPr lang="zh-TW" altLang="en-US" sz="2400" dirty="0" smtClean="0"/>
              <a:t>字；</a:t>
            </a:r>
            <a:endParaRPr lang="en-US" altLang="zh-TW" sz="2400" dirty="0" smtClean="0"/>
          </a:p>
          <a:p>
            <a:r>
              <a:rPr lang="en-US" altLang="zh-TW" sz="2400" dirty="0" smtClean="0"/>
              <a:t>｢</a:t>
            </a:r>
            <a:r>
              <a:rPr lang="zh-TW" altLang="en-US" sz="2400" dirty="0" smtClean="0"/>
              <a:t>三</a:t>
            </a:r>
            <a:r>
              <a:rPr lang="en-US" altLang="zh-TW" sz="2400" dirty="0" smtClean="0"/>
              <a:t>｣</a:t>
            </a:r>
            <a:r>
              <a:rPr lang="zh-TW" altLang="en-US" sz="2400" dirty="0" smtClean="0"/>
              <a:t>字下聯一</a:t>
            </a:r>
            <a:r>
              <a:rPr lang="en-US" altLang="zh-TW" sz="2400" dirty="0" smtClean="0"/>
              <a:t>｢</a:t>
            </a:r>
            <a:r>
              <a:rPr lang="zh-TW" altLang="en-US" sz="2400" dirty="0" smtClean="0"/>
              <a:t>口</a:t>
            </a:r>
            <a:r>
              <a:rPr lang="en-US" altLang="zh-TW" sz="2400" dirty="0" smtClean="0"/>
              <a:t>｣</a:t>
            </a:r>
            <a:r>
              <a:rPr lang="zh-TW" altLang="en-US" sz="2400" dirty="0" smtClean="0"/>
              <a:t>字便成</a:t>
            </a:r>
            <a:r>
              <a:rPr lang="en-US" altLang="zh-TW" sz="2400" dirty="0" smtClean="0"/>
              <a:t>｢</a:t>
            </a:r>
            <a:r>
              <a:rPr lang="zh-TW" altLang="en-US" sz="2400" dirty="0" smtClean="0"/>
              <a:t>言</a:t>
            </a:r>
            <a:r>
              <a:rPr lang="en-US" altLang="zh-TW" sz="2400" dirty="0" smtClean="0"/>
              <a:t>｣</a:t>
            </a:r>
            <a:r>
              <a:rPr lang="zh-TW" altLang="en-US" sz="2400" dirty="0" smtClean="0"/>
              <a:t>字。</a:t>
            </a:r>
            <a:endParaRPr lang="en-US" altLang="zh-TW" sz="2400" dirty="0" smtClean="0"/>
          </a:p>
          <a:p>
            <a:endParaRPr lang="en-US" altLang="zh-TW" sz="2400" dirty="0"/>
          </a:p>
          <a:p>
            <a:r>
              <a:rPr lang="en-US" altLang="zh-TW" sz="2400" dirty="0" smtClean="0"/>
              <a:t>｢</a:t>
            </a:r>
            <a:r>
              <a:rPr lang="zh-TW" altLang="en-US" sz="2400" dirty="0" smtClean="0"/>
              <a:t>帚</a:t>
            </a:r>
            <a:r>
              <a:rPr lang="en-US" altLang="zh-TW" sz="2400" dirty="0" smtClean="0"/>
              <a:t>｣</a:t>
            </a:r>
            <a:r>
              <a:rPr lang="zh-TW" altLang="en-US" sz="2400" dirty="0" smtClean="0"/>
              <a:t>字下的</a:t>
            </a:r>
            <a:r>
              <a:rPr lang="en-US" altLang="zh-TW" sz="2400" dirty="0" smtClean="0"/>
              <a:t>｢</a:t>
            </a:r>
            <a:r>
              <a:rPr lang="zh-TW" altLang="en-US" sz="2400" dirty="0" smtClean="0"/>
              <a:t>巾</a:t>
            </a:r>
            <a:r>
              <a:rPr lang="en-US" altLang="zh-TW" sz="2400" dirty="0" smtClean="0"/>
              <a:t>｣</a:t>
            </a:r>
            <a:r>
              <a:rPr lang="zh-TW" altLang="en-US" sz="2400" dirty="0" smtClean="0"/>
              <a:t>字草書只寫一點不用一直劃；</a:t>
            </a:r>
            <a:endParaRPr lang="en-US" altLang="zh-TW" sz="2400" dirty="0" smtClean="0"/>
          </a:p>
          <a:p>
            <a:r>
              <a:rPr lang="en-US" altLang="zh-TW" sz="2400" dirty="0" smtClean="0"/>
              <a:t>｢</a:t>
            </a:r>
            <a:r>
              <a:rPr lang="zh-TW" altLang="en-US" sz="2400" dirty="0" smtClean="0"/>
              <a:t>密</a:t>
            </a:r>
            <a:r>
              <a:rPr lang="en-US" altLang="zh-TW" sz="2400" dirty="0" smtClean="0"/>
              <a:t>｣</a:t>
            </a:r>
            <a:r>
              <a:rPr lang="zh-TW" altLang="en-US" sz="2400" dirty="0" smtClean="0"/>
              <a:t>字字頭上不須寫</a:t>
            </a:r>
            <a:r>
              <a:rPr lang="en-US" altLang="zh-TW" sz="2400" dirty="0" smtClean="0"/>
              <a:t>｢</a:t>
            </a:r>
            <a:r>
              <a:rPr lang="zh-TW" altLang="en-US" sz="2400" dirty="0" smtClean="0"/>
              <a:t>宀</a:t>
            </a:r>
            <a:r>
              <a:rPr lang="en-US" altLang="zh-TW" sz="2400" dirty="0" smtClean="0"/>
              <a:t>｣</a:t>
            </a:r>
            <a:r>
              <a:rPr lang="zh-TW" altLang="en-US" sz="2400" dirty="0" smtClean="0"/>
              <a:t>字；</a:t>
            </a:r>
            <a:endParaRPr lang="en-US" altLang="zh-TW" sz="2400" dirty="0" smtClean="0"/>
          </a:p>
          <a:p>
            <a:pPr algn="just"/>
            <a:r>
              <a:rPr lang="en-US" altLang="zh-TW" sz="2400" dirty="0" smtClean="0"/>
              <a:t>｢</a:t>
            </a:r>
            <a:r>
              <a:rPr lang="zh-TW" altLang="en-US" sz="2400" dirty="0" smtClean="0"/>
              <a:t>十</a:t>
            </a:r>
            <a:r>
              <a:rPr lang="en-US" altLang="zh-TW" sz="2400" dirty="0" smtClean="0"/>
              <a:t>｣</a:t>
            </a:r>
            <a:r>
              <a:rPr lang="zh-TW" altLang="en-US" sz="2400" dirty="0" smtClean="0"/>
              <a:t>字下串聯一</a:t>
            </a:r>
            <a:r>
              <a:rPr lang="en-US" altLang="zh-TW" sz="2400" dirty="0" smtClean="0"/>
              <a:t>｢</a:t>
            </a:r>
            <a:r>
              <a:rPr lang="zh-TW" altLang="en-US" sz="2400" dirty="0" smtClean="0"/>
              <a:t>成</a:t>
            </a:r>
            <a:r>
              <a:rPr lang="en-US" altLang="zh-TW" sz="2400" dirty="0" smtClean="0"/>
              <a:t>｣</a:t>
            </a:r>
            <a:r>
              <a:rPr lang="zh-TW" altLang="en-US" sz="2400" dirty="0" smtClean="0"/>
              <a:t>字便成為</a:t>
            </a:r>
            <a:r>
              <a:rPr lang="en-US" altLang="zh-TW" sz="2400" dirty="0" smtClean="0"/>
              <a:t>｢</a:t>
            </a:r>
            <a:r>
              <a:rPr lang="zh-TW" altLang="en-US" sz="2400" dirty="0" smtClean="0"/>
              <a:t>歲</a:t>
            </a:r>
            <a:r>
              <a:rPr lang="en-US" altLang="zh-TW" sz="2400" dirty="0" smtClean="0"/>
              <a:t>｣</a:t>
            </a:r>
            <a:r>
              <a:rPr lang="zh-TW" altLang="en-US" sz="2400" dirty="0" smtClean="0"/>
              <a:t>字；</a:t>
            </a:r>
            <a:endParaRPr lang="en-US" altLang="zh-TW" sz="2400" dirty="0" smtClean="0"/>
          </a:p>
          <a:p>
            <a:pPr algn="just"/>
            <a:r>
              <a:rPr lang="en-US" altLang="zh-TW" sz="2400" dirty="0" smtClean="0"/>
              <a:t>｢</a:t>
            </a:r>
            <a:r>
              <a:rPr lang="zh-TW" altLang="en-US" sz="2400" dirty="0" smtClean="0"/>
              <a:t>七</a:t>
            </a:r>
            <a:r>
              <a:rPr lang="en-US" altLang="zh-TW" sz="2400" dirty="0" smtClean="0"/>
              <a:t>｣</a:t>
            </a:r>
            <a:r>
              <a:rPr lang="zh-TW" altLang="en-US" sz="2400" dirty="0" smtClean="0"/>
              <a:t>字下加一</a:t>
            </a:r>
            <a:r>
              <a:rPr lang="en-US" altLang="zh-TW" sz="2400" dirty="0" smtClean="0"/>
              <a:t>｢</a:t>
            </a:r>
            <a:r>
              <a:rPr lang="zh-TW" altLang="en-US" sz="2400" dirty="0" smtClean="0"/>
              <a:t>水</a:t>
            </a:r>
            <a:r>
              <a:rPr lang="en-US" altLang="zh-TW" sz="2400" dirty="0" smtClean="0"/>
              <a:t>｣</a:t>
            </a:r>
            <a:r>
              <a:rPr lang="zh-TW" altLang="en-US" sz="2400" dirty="0" smtClean="0"/>
              <a:t>字便成</a:t>
            </a:r>
            <a:r>
              <a:rPr lang="en-US" altLang="zh-TW" sz="2400" dirty="0" smtClean="0"/>
              <a:t>｢</a:t>
            </a:r>
            <a:r>
              <a:rPr lang="zh-TW" altLang="en-US" sz="2400" dirty="0" smtClean="0"/>
              <a:t>袁</a:t>
            </a:r>
            <a:r>
              <a:rPr lang="en-US" altLang="zh-TW" sz="2400" dirty="0" smtClean="0"/>
              <a:t>｣</a:t>
            </a:r>
            <a:r>
              <a:rPr lang="zh-TW" altLang="en-US" sz="2400" dirty="0" smtClean="0"/>
              <a:t>字。</a:t>
            </a:r>
            <a:endParaRPr lang="en-US" altLang="zh-TW" sz="2400" dirty="0" smtClean="0"/>
          </a:p>
          <a:p>
            <a:pPr algn="just"/>
            <a:endParaRPr lang="en-US" altLang="zh-TW" sz="2400" dirty="0"/>
          </a:p>
          <a:p>
            <a:pPr marL="0" indent="0" algn="just">
              <a:buNone/>
            </a:pPr>
            <a:r>
              <a:rPr lang="zh-TW" altLang="en-US" sz="2400" dirty="0" smtClean="0"/>
              <a:t> </a:t>
            </a:r>
            <a:r>
              <a:rPr lang="en-US" altLang="zh-TW" sz="2400" dirty="0" smtClean="0"/>
              <a:t>｢</a:t>
            </a:r>
            <a:r>
              <a:rPr lang="zh-TW" altLang="en-US" sz="2400" dirty="0" smtClean="0"/>
              <a:t>卿</a:t>
            </a:r>
            <a:r>
              <a:rPr lang="en-US" altLang="zh-TW" sz="2400" dirty="0" smtClean="0"/>
              <a:t>｣</a:t>
            </a:r>
            <a:r>
              <a:rPr lang="zh-TW" altLang="en-US" sz="2400" dirty="0" smtClean="0"/>
              <a:t>字和</a:t>
            </a:r>
            <a:r>
              <a:rPr lang="en-US" altLang="zh-TW" sz="2400" dirty="0" smtClean="0"/>
              <a:t>｢</a:t>
            </a:r>
            <a:r>
              <a:rPr lang="zh-TW" altLang="en-US" sz="2400" dirty="0" smtClean="0"/>
              <a:t>鄉</a:t>
            </a:r>
            <a:r>
              <a:rPr lang="en-US" altLang="zh-TW" sz="2400" dirty="0" smtClean="0"/>
              <a:t>｣</a:t>
            </a:r>
            <a:r>
              <a:rPr lang="zh-TW" altLang="en-US" sz="2400" dirty="0" smtClean="0"/>
              <a:t>字都由</a:t>
            </a:r>
            <a:r>
              <a:rPr lang="en-US" altLang="zh-TW" sz="2400" dirty="0" smtClean="0"/>
              <a:t>｢</a:t>
            </a:r>
            <a:r>
              <a:rPr lang="zh-TW" altLang="en-US" sz="2400" dirty="0" smtClean="0"/>
              <a:t>口</a:t>
            </a:r>
            <a:r>
              <a:rPr lang="en-US" altLang="zh-TW" sz="2400" dirty="0" smtClean="0"/>
              <a:t>｣</a:t>
            </a:r>
            <a:r>
              <a:rPr lang="zh-TW" altLang="en-US" sz="2400" dirty="0" smtClean="0"/>
              <a:t>字加長筆劃而寫出；</a:t>
            </a:r>
            <a:endParaRPr lang="en-US" altLang="zh-TW" sz="2400" dirty="0" smtClean="0"/>
          </a:p>
          <a:p>
            <a:pPr algn="just"/>
            <a:r>
              <a:rPr lang="en-US" altLang="zh-TW" sz="2400" dirty="0" smtClean="0"/>
              <a:t>｢</a:t>
            </a:r>
            <a:r>
              <a:rPr lang="zh-TW" altLang="en-US" sz="2400" dirty="0" smtClean="0"/>
              <a:t>鑿</a:t>
            </a:r>
            <a:r>
              <a:rPr lang="en-US" altLang="zh-TW" sz="2400" dirty="0" smtClean="0"/>
              <a:t>｣｢</a:t>
            </a:r>
            <a:r>
              <a:rPr lang="zh-TW" altLang="en-US" sz="2400" dirty="0" smtClean="0"/>
              <a:t>鑒</a:t>
            </a:r>
            <a:r>
              <a:rPr lang="en-US" altLang="zh-TW" sz="2400" dirty="0" smtClean="0"/>
              <a:t>｣</a:t>
            </a:r>
            <a:r>
              <a:rPr lang="zh-TW" altLang="en-US" sz="2400" dirty="0" smtClean="0"/>
              <a:t>兩字像是由</a:t>
            </a:r>
            <a:r>
              <a:rPr lang="en-US" altLang="zh-TW" sz="2400" dirty="0" smtClean="0"/>
              <a:t>｢</a:t>
            </a:r>
            <a:r>
              <a:rPr lang="zh-TW" altLang="en-US" sz="2400" dirty="0" smtClean="0"/>
              <a:t>星</a:t>
            </a:r>
            <a:r>
              <a:rPr lang="en-US" altLang="zh-TW" sz="2400" dirty="0" smtClean="0"/>
              <a:t>｣</a:t>
            </a:r>
            <a:r>
              <a:rPr lang="zh-TW" altLang="en-US" sz="2400" dirty="0" smtClean="0"/>
              <a:t>字攣生而出；</a:t>
            </a:r>
            <a:endParaRPr lang="en-US" altLang="zh-TW" sz="2400" dirty="0" smtClean="0"/>
          </a:p>
          <a:p>
            <a:pPr algn="just"/>
            <a:r>
              <a:rPr lang="en-US" altLang="zh-TW" sz="2400" dirty="0" smtClean="0"/>
              <a:t>｢</a:t>
            </a:r>
            <a:r>
              <a:rPr lang="zh-TW" altLang="en-US" sz="2400" dirty="0" smtClean="0"/>
              <a:t>世</a:t>
            </a:r>
            <a:r>
              <a:rPr lang="en-US" altLang="zh-TW" sz="2400" dirty="0" smtClean="0"/>
              <a:t>｣｢</a:t>
            </a:r>
            <a:r>
              <a:rPr lang="zh-TW" altLang="en-US" sz="2400" dirty="0" smtClean="0"/>
              <a:t>老</a:t>
            </a:r>
            <a:r>
              <a:rPr lang="en-US" altLang="zh-TW" sz="2400" dirty="0" smtClean="0"/>
              <a:t>｣｢</a:t>
            </a:r>
            <a:r>
              <a:rPr lang="zh-TW" altLang="en-US" sz="2400" dirty="0" smtClean="0"/>
              <a:t>桑</a:t>
            </a:r>
            <a:r>
              <a:rPr lang="en-US" altLang="zh-TW" sz="2400" dirty="0" smtClean="0"/>
              <a:t>｣</a:t>
            </a:r>
            <a:r>
              <a:rPr lang="zh-TW" altLang="en-US" sz="2400" dirty="0" smtClean="0"/>
              <a:t>三字的頭部都從</a:t>
            </a:r>
            <a:r>
              <a:rPr lang="en-US" altLang="zh-TW" sz="2400" dirty="0" smtClean="0"/>
              <a:t>｢</a:t>
            </a:r>
            <a:r>
              <a:rPr lang="zh-TW" altLang="en-US" sz="2400" dirty="0" smtClean="0"/>
              <a:t>戈</a:t>
            </a:r>
            <a:r>
              <a:rPr lang="en-US" altLang="zh-TW" sz="2400" dirty="0" smtClean="0"/>
              <a:t>｣</a:t>
            </a:r>
            <a:r>
              <a:rPr lang="zh-TW" altLang="en-US" sz="2400" dirty="0" smtClean="0"/>
              <a:t>字；</a:t>
            </a:r>
            <a:endParaRPr lang="en-US" altLang="zh-TW" sz="2400" dirty="0" smtClean="0"/>
          </a:p>
          <a:p>
            <a:pPr algn="just"/>
            <a:r>
              <a:rPr lang="en-US" altLang="zh-TW" sz="2400" dirty="0" smtClean="0"/>
              <a:t>｢</a:t>
            </a:r>
            <a:r>
              <a:rPr lang="zh-TW" altLang="en-US" sz="2400" dirty="0" smtClean="0"/>
              <a:t>紫</a:t>
            </a:r>
            <a:r>
              <a:rPr lang="en-US" altLang="zh-TW" sz="2400" dirty="0" smtClean="0"/>
              <a:t>｣｢</a:t>
            </a:r>
            <a:r>
              <a:rPr lang="zh-TW" altLang="en-US" sz="2400" dirty="0" smtClean="0"/>
              <a:t>禁</a:t>
            </a:r>
            <a:r>
              <a:rPr lang="en-US" altLang="zh-TW" sz="2400" dirty="0" smtClean="0"/>
              <a:t>｣｢</a:t>
            </a:r>
            <a:r>
              <a:rPr lang="zh-TW" altLang="en-US" sz="2400" dirty="0" smtClean="0"/>
              <a:t>察</a:t>
            </a:r>
            <a:r>
              <a:rPr lang="en-US" altLang="zh-TW" sz="2400" dirty="0" smtClean="0"/>
              <a:t>｣</a:t>
            </a:r>
            <a:r>
              <a:rPr lang="zh-TW" altLang="en-US" sz="2400" dirty="0" smtClean="0"/>
              <a:t>三字的字腳都寫作</a:t>
            </a:r>
            <a:r>
              <a:rPr lang="en-US" altLang="zh-TW" sz="2400" dirty="0" smtClean="0"/>
              <a:t>｢</a:t>
            </a:r>
            <a:r>
              <a:rPr lang="zh-TW" altLang="en-US" sz="2400" dirty="0" smtClean="0"/>
              <a:t>不</a:t>
            </a:r>
            <a:r>
              <a:rPr lang="en-US" altLang="zh-TW" sz="2400" dirty="0" smtClean="0"/>
              <a:t>｣</a:t>
            </a:r>
            <a:r>
              <a:rPr lang="zh-TW" altLang="en-US" sz="2400" dirty="0" smtClean="0"/>
              <a:t>字。</a:t>
            </a:r>
            <a:endParaRPr lang="en-US" altLang="zh-TW" sz="2400" dirty="0" smtClean="0"/>
          </a:p>
          <a:p>
            <a:pPr algn="just"/>
            <a:endParaRPr lang="en-US" altLang="zh-TW" sz="2400" dirty="0" smtClean="0"/>
          </a:p>
          <a:p>
            <a:pPr algn="just"/>
            <a:r>
              <a:rPr lang="en-US" altLang="zh-TW" sz="2400" dirty="0" smtClean="0"/>
              <a:t>｢</a:t>
            </a:r>
            <a:r>
              <a:rPr lang="zh-TW" altLang="en-US" sz="2400" dirty="0" smtClean="0"/>
              <a:t>牒</a:t>
            </a:r>
            <a:r>
              <a:rPr lang="en-US" altLang="zh-TW" sz="2400" dirty="0" smtClean="0"/>
              <a:t>｣｢</a:t>
            </a:r>
            <a:r>
              <a:rPr lang="zh-TW" altLang="en-US" sz="2400" dirty="0" smtClean="0"/>
              <a:t>牋</a:t>
            </a:r>
            <a:r>
              <a:rPr lang="en-US" altLang="zh-TW" sz="2400" dirty="0" smtClean="0"/>
              <a:t>｣</a:t>
            </a:r>
            <a:r>
              <a:rPr lang="zh-TW" altLang="en-US" sz="2400" dirty="0" smtClean="0"/>
              <a:t>二字的左旁不用</a:t>
            </a:r>
            <a:r>
              <a:rPr lang="en-US" altLang="zh-TW" sz="2400" dirty="0" smtClean="0"/>
              <a:t>｢</a:t>
            </a:r>
            <a:r>
              <a:rPr lang="zh-TW" altLang="en-US" sz="2400" dirty="0" smtClean="0"/>
              <a:t>片</a:t>
            </a:r>
            <a:r>
              <a:rPr lang="en-US" altLang="zh-TW" sz="2400" dirty="0" smtClean="0"/>
              <a:t>｣</a:t>
            </a:r>
            <a:r>
              <a:rPr lang="zh-TW" altLang="en-US" sz="2400" dirty="0" smtClean="0"/>
              <a:t>字</a:t>
            </a:r>
            <a:r>
              <a:rPr lang="en-US" altLang="zh-TW" sz="2400" dirty="0" smtClean="0"/>
              <a:t>(</a:t>
            </a:r>
            <a:r>
              <a:rPr lang="zh-TW" altLang="en-US" sz="2400" dirty="0" smtClean="0"/>
              <a:t>用手字符</a:t>
            </a:r>
            <a:r>
              <a:rPr lang="en-US" altLang="zh-TW" sz="2400" dirty="0" smtClean="0"/>
              <a:t>)</a:t>
            </a:r>
            <a:r>
              <a:rPr lang="zh-TW" altLang="en-US" sz="2400" dirty="0" smtClean="0"/>
              <a:t>；</a:t>
            </a:r>
            <a:endParaRPr lang="en-US" altLang="zh-TW" sz="2400" dirty="0" smtClean="0"/>
          </a:p>
          <a:p>
            <a:pPr algn="just"/>
            <a:r>
              <a:rPr lang="zh-TW" altLang="en-US" sz="2400" dirty="0" smtClean="0"/>
              <a:t>但</a:t>
            </a:r>
            <a:r>
              <a:rPr lang="en-US" altLang="zh-TW" sz="2400" dirty="0" smtClean="0"/>
              <a:t>｢</a:t>
            </a:r>
            <a:r>
              <a:rPr lang="zh-TW" altLang="en-US" sz="2400" dirty="0" smtClean="0"/>
              <a:t>邊</a:t>
            </a:r>
            <a:r>
              <a:rPr lang="en-US" altLang="zh-TW" sz="2400" dirty="0" smtClean="0"/>
              <a:t>｣｢</a:t>
            </a:r>
            <a:r>
              <a:rPr lang="zh-TW" altLang="en-US" sz="2400" dirty="0" smtClean="0"/>
              <a:t>遷</a:t>
            </a:r>
            <a:r>
              <a:rPr lang="en-US" altLang="zh-TW" sz="2400" dirty="0" smtClean="0"/>
              <a:t>｣</a:t>
            </a:r>
            <a:r>
              <a:rPr lang="zh-TW" altLang="en-US" sz="2400" dirty="0" smtClean="0"/>
              <a:t>兩字卻要仔細認清楚；</a:t>
            </a:r>
            <a:endParaRPr lang="en-US" altLang="zh-TW" sz="2400" dirty="0" smtClean="0"/>
          </a:p>
          <a:p>
            <a:pPr algn="just"/>
            <a:r>
              <a:rPr lang="en-US" altLang="zh-TW" sz="2400" dirty="0" smtClean="0"/>
              <a:t>｢</a:t>
            </a:r>
            <a:r>
              <a:rPr lang="zh-TW" altLang="en-US" sz="2400" dirty="0" smtClean="0"/>
              <a:t>別</a:t>
            </a:r>
            <a:r>
              <a:rPr lang="en-US" altLang="zh-TW" sz="2400" dirty="0" smtClean="0"/>
              <a:t>｣</a:t>
            </a:r>
            <a:r>
              <a:rPr lang="zh-TW" altLang="en-US" sz="2400" dirty="0" smtClean="0"/>
              <a:t>字和</a:t>
            </a:r>
            <a:r>
              <a:rPr lang="en-US" altLang="zh-TW" sz="2400" dirty="0" smtClean="0"/>
              <a:t>｢</a:t>
            </a:r>
            <a:r>
              <a:rPr lang="zh-TW" altLang="en-US" sz="2400" dirty="0" smtClean="0"/>
              <a:t>列</a:t>
            </a:r>
            <a:r>
              <a:rPr lang="en-US" altLang="zh-TW" sz="2400" dirty="0" smtClean="0"/>
              <a:t>｣</a:t>
            </a:r>
            <a:r>
              <a:rPr lang="zh-TW" altLang="en-US" sz="2400" dirty="0" smtClean="0"/>
              <a:t>字常常容易相混；</a:t>
            </a:r>
            <a:endParaRPr lang="en-US" altLang="zh-TW" sz="2400" dirty="0" smtClean="0"/>
          </a:p>
          <a:p>
            <a:pPr algn="just"/>
            <a:r>
              <a:rPr lang="zh-TW" altLang="en-US" sz="2400" dirty="0" smtClean="0"/>
              <a:t>必須分別清楚</a:t>
            </a:r>
            <a:r>
              <a:rPr lang="en-US" altLang="zh-TW" sz="2400" dirty="0" smtClean="0"/>
              <a:t>｢</a:t>
            </a:r>
            <a:r>
              <a:rPr lang="zh-TW" altLang="en-US" sz="2400" dirty="0" smtClean="0"/>
              <a:t>奈</a:t>
            </a:r>
            <a:r>
              <a:rPr lang="en-US" altLang="zh-TW" sz="2400" dirty="0" smtClean="0"/>
              <a:t>｣｢</a:t>
            </a:r>
            <a:r>
              <a:rPr lang="zh-TW" altLang="en-US" sz="2400" dirty="0" smtClean="0"/>
              <a:t>刻</a:t>
            </a:r>
            <a:r>
              <a:rPr lang="en-US" altLang="zh-TW" sz="2400" dirty="0" smtClean="0"/>
              <a:t>｣</a:t>
            </a:r>
            <a:r>
              <a:rPr lang="zh-TW" altLang="en-US" sz="2400" dirty="0" smtClean="0"/>
              <a:t>和</a:t>
            </a:r>
            <a:r>
              <a:rPr lang="en-US" altLang="zh-TW" sz="2400" dirty="0" smtClean="0"/>
              <a:t>｢</a:t>
            </a:r>
            <a:r>
              <a:rPr lang="zh-TW" altLang="en-US" sz="2400" dirty="0" smtClean="0"/>
              <a:t>前</a:t>
            </a:r>
            <a:r>
              <a:rPr lang="en-US" altLang="zh-TW" sz="2400" dirty="0" smtClean="0"/>
              <a:t>｣</a:t>
            </a:r>
            <a:r>
              <a:rPr lang="zh-TW" altLang="en-US" sz="2400" dirty="0" smtClean="0"/>
              <a:t>三字。</a:t>
            </a:r>
            <a:endParaRPr lang="zh-TW" altLang="en-US" sz="2400" dirty="0"/>
          </a:p>
        </p:txBody>
      </p:sp>
    </p:spTree>
    <p:extLst>
      <p:ext uri="{BB962C8B-B14F-4D97-AF65-F5344CB8AC3E}">
        <p14:creationId xmlns:p14="http://schemas.microsoft.com/office/powerpoint/2010/main" val="1796742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395536" y="274638"/>
            <a:ext cx="8291264" cy="6250706"/>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3976" y="332656"/>
            <a:ext cx="4696047" cy="6264696"/>
          </a:xfrm>
          <a:prstGeom prst="rect">
            <a:avLst/>
          </a:prstGeom>
        </p:spPr>
      </p:pic>
    </p:spTree>
    <p:extLst>
      <p:ext uri="{BB962C8B-B14F-4D97-AF65-F5344CB8AC3E}">
        <p14:creationId xmlns:p14="http://schemas.microsoft.com/office/powerpoint/2010/main" val="3267925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排標題 4"/>
          <p:cNvSpPr>
            <a:spLocks noGrp="1"/>
          </p:cNvSpPr>
          <p:nvPr>
            <p:ph type="title" orient="vert"/>
          </p:nvPr>
        </p:nvSpPr>
        <p:spPr>
          <a:xfrm>
            <a:off x="10044608" y="274638"/>
            <a:ext cx="288032" cy="5851525"/>
          </a:xfrm>
        </p:spPr>
        <p:txBody>
          <a:bodyPr>
            <a:normAutofit fontScale="90000"/>
          </a:bodyPr>
          <a:lstStyle/>
          <a:p>
            <a:endParaRPr lang="zh-TW" altLang="en-US" dirty="0"/>
          </a:p>
        </p:txBody>
      </p:sp>
      <p:sp>
        <p:nvSpPr>
          <p:cNvPr id="3" name="直排文字版面配置區 2"/>
          <p:cNvSpPr>
            <a:spLocks noGrp="1"/>
          </p:cNvSpPr>
          <p:nvPr>
            <p:ph type="body" orient="vert" idx="1"/>
          </p:nvPr>
        </p:nvSpPr>
        <p:spPr>
          <a:xfrm>
            <a:off x="457200" y="274638"/>
            <a:ext cx="8291264" cy="5851525"/>
          </a:xfrm>
        </p:spPr>
        <p:txBody>
          <a:bodyPr>
            <a:normAutofit fontScale="70000" lnSpcReduction="20000"/>
          </a:bodyPr>
          <a:lstStyle/>
          <a:p>
            <a:r>
              <a:rPr lang="zh-TW" altLang="en-US" dirty="0" smtClean="0"/>
              <a:t>  </a:t>
            </a:r>
            <a:endParaRPr lang="en-US" altLang="zh-TW" dirty="0" smtClean="0"/>
          </a:p>
          <a:p>
            <a:r>
              <a:rPr lang="zh-TW" altLang="en-US" dirty="0" smtClean="0"/>
              <a:t>  </a:t>
            </a:r>
            <a:r>
              <a:rPr lang="en-US" altLang="zh-TW" dirty="0" smtClean="0"/>
              <a:t>｢</a:t>
            </a:r>
            <a:r>
              <a:rPr lang="zh-TW" altLang="en-US" dirty="0" smtClean="0"/>
              <a:t>遨</a:t>
            </a:r>
            <a:r>
              <a:rPr lang="en-US" altLang="zh-TW" dirty="0" smtClean="0"/>
              <a:t>｣｢</a:t>
            </a:r>
            <a:r>
              <a:rPr lang="zh-TW" altLang="en-US" dirty="0" smtClean="0"/>
              <a:t>邈</a:t>
            </a:r>
            <a:r>
              <a:rPr lang="en-US" altLang="zh-TW" dirty="0" smtClean="0"/>
              <a:t>｢</a:t>
            </a:r>
            <a:r>
              <a:rPr lang="zh-TW" altLang="en-US" dirty="0" smtClean="0"/>
              <a:t>邀</a:t>
            </a:r>
            <a:r>
              <a:rPr lang="en-US" altLang="zh-TW" dirty="0" smtClean="0"/>
              <a:t>｣</a:t>
            </a:r>
            <a:r>
              <a:rPr lang="zh-TW" altLang="en-US" dirty="0" smtClean="0"/>
              <a:t>三字字形相似；</a:t>
            </a:r>
            <a:endParaRPr lang="en-US" altLang="zh-TW" dirty="0" smtClean="0"/>
          </a:p>
          <a:p>
            <a:r>
              <a:rPr lang="zh-TW" altLang="en-US" dirty="0" smtClean="0"/>
              <a:t>  </a:t>
            </a:r>
            <a:r>
              <a:rPr lang="en-US" altLang="zh-TW" dirty="0" smtClean="0"/>
              <a:t>｢</a:t>
            </a:r>
            <a:r>
              <a:rPr lang="zh-TW" altLang="en-US" dirty="0" smtClean="0"/>
              <a:t>旗</a:t>
            </a:r>
            <a:r>
              <a:rPr lang="en-US" altLang="zh-TW" dirty="0" smtClean="0"/>
              <a:t>｣｢</a:t>
            </a:r>
            <a:r>
              <a:rPr lang="zh-TW" altLang="en-US" dirty="0" smtClean="0"/>
              <a:t>挨</a:t>
            </a:r>
            <a:r>
              <a:rPr lang="en-US" altLang="zh-TW" dirty="0" smtClean="0"/>
              <a:t>｣｢</a:t>
            </a:r>
            <a:r>
              <a:rPr lang="zh-TW" altLang="en-US" dirty="0" smtClean="0"/>
              <a:t>族</a:t>
            </a:r>
            <a:r>
              <a:rPr lang="en-US" altLang="zh-TW" dirty="0" smtClean="0"/>
              <a:t>｣</a:t>
            </a:r>
            <a:r>
              <a:rPr lang="zh-TW" altLang="en-US" dirty="0" smtClean="0"/>
              <a:t>三字像一個樣子；</a:t>
            </a:r>
            <a:endParaRPr lang="en-US" altLang="zh-TW" dirty="0" smtClean="0"/>
          </a:p>
          <a:p>
            <a:r>
              <a:rPr lang="zh-TW" altLang="en-US" dirty="0" smtClean="0"/>
              <a:t>  </a:t>
            </a:r>
            <a:r>
              <a:rPr lang="en-US" altLang="zh-TW" dirty="0" smtClean="0"/>
              <a:t>｢</a:t>
            </a:r>
            <a:r>
              <a:rPr lang="zh-TW" altLang="en-US" dirty="0" smtClean="0"/>
              <a:t>燮</a:t>
            </a:r>
            <a:r>
              <a:rPr lang="en-US" altLang="zh-TW" dirty="0" smtClean="0"/>
              <a:t>｣｢</a:t>
            </a:r>
            <a:r>
              <a:rPr lang="zh-TW" altLang="en-US" dirty="0" smtClean="0"/>
              <a:t>夔</a:t>
            </a:r>
            <a:r>
              <a:rPr lang="en-US" altLang="zh-TW" dirty="0" smtClean="0"/>
              <a:t>｣</a:t>
            </a:r>
            <a:r>
              <a:rPr lang="zh-TW" altLang="en-US" dirty="0" smtClean="0"/>
              <a:t>看起來和</a:t>
            </a:r>
            <a:r>
              <a:rPr lang="en-US" altLang="zh-TW" dirty="0" smtClean="0"/>
              <a:t>｢</a:t>
            </a:r>
            <a:r>
              <a:rPr lang="zh-TW" altLang="en-US" dirty="0" smtClean="0"/>
              <a:t>變</a:t>
            </a:r>
            <a:r>
              <a:rPr lang="en-US" altLang="zh-TW" dirty="0" smtClean="0"/>
              <a:t>｣</a:t>
            </a:r>
            <a:r>
              <a:rPr lang="zh-TW" altLang="en-US" dirty="0" smtClean="0"/>
              <a:t>字有何不同？</a:t>
            </a:r>
            <a:endParaRPr lang="en-US" altLang="zh-TW" dirty="0" smtClean="0"/>
          </a:p>
          <a:p>
            <a:r>
              <a:rPr lang="zh-TW" altLang="en-US" dirty="0" smtClean="0"/>
              <a:t>  </a:t>
            </a:r>
            <a:r>
              <a:rPr lang="en-US" altLang="zh-TW" dirty="0" smtClean="0"/>
              <a:t>｢</a:t>
            </a:r>
            <a:r>
              <a:rPr lang="zh-TW" altLang="en-US" dirty="0" smtClean="0"/>
              <a:t>今</a:t>
            </a:r>
            <a:r>
              <a:rPr lang="en-US" altLang="zh-TW" dirty="0" smtClean="0"/>
              <a:t>｣｢</a:t>
            </a:r>
            <a:r>
              <a:rPr lang="zh-TW" altLang="en-US" dirty="0" smtClean="0"/>
              <a:t>令</a:t>
            </a:r>
            <a:r>
              <a:rPr lang="en-US" altLang="zh-TW" dirty="0" smtClean="0"/>
              <a:t>｣｢</a:t>
            </a:r>
            <a:r>
              <a:rPr lang="zh-TW" altLang="en-US" dirty="0" smtClean="0"/>
              <a:t>侖</a:t>
            </a:r>
            <a:r>
              <a:rPr lang="en-US" altLang="zh-TW" dirty="0" smtClean="0"/>
              <a:t>｣</a:t>
            </a:r>
            <a:r>
              <a:rPr lang="zh-TW" altLang="en-US" dirty="0" smtClean="0"/>
              <a:t>三字也長得像一個樣子。</a:t>
            </a:r>
            <a:endParaRPr lang="en-US" altLang="zh-TW" dirty="0" smtClean="0"/>
          </a:p>
          <a:p>
            <a:endParaRPr lang="en-US" altLang="zh-TW" dirty="0" smtClean="0"/>
          </a:p>
          <a:p>
            <a:r>
              <a:rPr lang="zh-TW" altLang="en-US" dirty="0" smtClean="0"/>
              <a:t>  </a:t>
            </a:r>
            <a:r>
              <a:rPr lang="en-US" altLang="zh-TW" dirty="0" smtClean="0"/>
              <a:t>｢</a:t>
            </a:r>
            <a:r>
              <a:rPr lang="zh-TW" altLang="en-US" dirty="0" smtClean="0"/>
              <a:t>侍</a:t>
            </a:r>
            <a:r>
              <a:rPr lang="en-US" altLang="zh-TW" dirty="0" smtClean="0"/>
              <a:t>｣｢</a:t>
            </a:r>
            <a:r>
              <a:rPr lang="zh-TW" altLang="en-US" dirty="0" smtClean="0"/>
              <a:t>待</a:t>
            </a:r>
            <a:r>
              <a:rPr lang="en-US" altLang="zh-TW" dirty="0" smtClean="0"/>
              <a:t>｣｢</a:t>
            </a:r>
            <a:r>
              <a:rPr lang="zh-TW" altLang="en-US" dirty="0" smtClean="0"/>
              <a:t>詩</a:t>
            </a:r>
            <a:r>
              <a:rPr lang="en-US" altLang="zh-TW" dirty="0" smtClean="0"/>
              <a:t>｣</a:t>
            </a:r>
            <a:r>
              <a:rPr lang="zh-TW" altLang="en-US" dirty="0" smtClean="0"/>
              <a:t>三字，</a:t>
            </a:r>
            <a:endParaRPr lang="en-US" altLang="zh-TW" dirty="0" smtClean="0"/>
          </a:p>
          <a:p>
            <a:r>
              <a:rPr lang="zh-TW" altLang="en-US" dirty="0" smtClean="0"/>
              <a:t>   字右旁都從</a:t>
            </a:r>
            <a:r>
              <a:rPr lang="en-US" altLang="zh-TW" dirty="0" smtClean="0"/>
              <a:t>｢</a:t>
            </a:r>
            <a:r>
              <a:rPr lang="zh-TW" altLang="en-US" dirty="0" smtClean="0"/>
              <a:t>寺</a:t>
            </a:r>
            <a:r>
              <a:rPr lang="en-US" altLang="zh-TW" dirty="0" smtClean="0"/>
              <a:t>｣</a:t>
            </a:r>
            <a:r>
              <a:rPr lang="zh-TW" altLang="en-US" dirty="0" smtClean="0"/>
              <a:t>字，</a:t>
            </a:r>
            <a:endParaRPr lang="en-US" altLang="zh-TW" dirty="0" smtClean="0"/>
          </a:p>
          <a:p>
            <a:r>
              <a:rPr lang="zh-TW" altLang="en-US" dirty="0" smtClean="0"/>
              <a:t>   只有</a:t>
            </a:r>
            <a:r>
              <a:rPr lang="en-US" altLang="zh-TW" dirty="0" smtClean="0"/>
              <a:t>｢</a:t>
            </a:r>
            <a:r>
              <a:rPr lang="zh-TW" altLang="en-US" dirty="0" smtClean="0"/>
              <a:t>詩</a:t>
            </a:r>
            <a:r>
              <a:rPr lang="en-US" altLang="zh-TW" dirty="0" smtClean="0"/>
              <a:t>｣</a:t>
            </a:r>
            <a:r>
              <a:rPr lang="zh-TW" altLang="en-US" dirty="0" smtClean="0"/>
              <a:t>字從</a:t>
            </a:r>
            <a:r>
              <a:rPr lang="en-US" altLang="zh-TW" dirty="0" smtClean="0"/>
              <a:t>｢</a:t>
            </a:r>
            <a:r>
              <a:rPr lang="zh-TW" altLang="en-US" dirty="0" smtClean="0"/>
              <a:t>人字符</a:t>
            </a:r>
            <a:r>
              <a:rPr lang="en-US" altLang="zh-TW" dirty="0" smtClean="0"/>
              <a:t>｣</a:t>
            </a:r>
            <a:r>
              <a:rPr lang="zh-TW" altLang="en-US" dirty="0" smtClean="0"/>
              <a:t>，</a:t>
            </a:r>
            <a:endParaRPr lang="en-US" altLang="zh-TW" dirty="0" smtClean="0"/>
          </a:p>
          <a:p>
            <a:r>
              <a:rPr lang="zh-TW" altLang="en-US" smtClean="0"/>
              <a:t> </a:t>
            </a:r>
            <a:r>
              <a:rPr lang="zh-TW" altLang="en-US" smtClean="0"/>
              <a:t> </a:t>
            </a:r>
            <a:r>
              <a:rPr lang="en-US" altLang="zh-TW" smtClean="0"/>
              <a:t>｢</a:t>
            </a:r>
            <a:r>
              <a:rPr lang="zh-TW" altLang="en-US" dirty="0" smtClean="0"/>
              <a:t>侍</a:t>
            </a:r>
            <a:r>
              <a:rPr lang="en-US" altLang="zh-TW" dirty="0" smtClean="0"/>
              <a:t>｣</a:t>
            </a:r>
            <a:r>
              <a:rPr lang="zh-TW" altLang="en-US" dirty="0" smtClean="0"/>
              <a:t>字和</a:t>
            </a:r>
            <a:r>
              <a:rPr lang="en-US" altLang="zh-TW" dirty="0" smtClean="0"/>
              <a:t>｢</a:t>
            </a:r>
            <a:r>
              <a:rPr lang="zh-TW" altLang="en-US" dirty="0" smtClean="0"/>
              <a:t>待</a:t>
            </a:r>
            <a:r>
              <a:rPr lang="en-US" altLang="zh-TW" dirty="0" smtClean="0"/>
              <a:t>｣</a:t>
            </a:r>
            <a:r>
              <a:rPr lang="zh-TW" altLang="en-US" dirty="0" smtClean="0"/>
              <a:t>字回復使用</a:t>
            </a:r>
            <a:r>
              <a:rPr lang="en-US" altLang="zh-TW" dirty="0" smtClean="0"/>
              <a:t>｢</a:t>
            </a:r>
            <a:r>
              <a:rPr lang="zh-TW" altLang="en-US" dirty="0" smtClean="0"/>
              <a:t>單人</a:t>
            </a:r>
            <a:r>
              <a:rPr lang="en-US" altLang="zh-TW" dirty="0" smtClean="0"/>
              <a:t>｣</a:t>
            </a:r>
            <a:r>
              <a:rPr lang="zh-TW" altLang="en-US" dirty="0" smtClean="0"/>
              <a:t>和</a:t>
            </a:r>
            <a:r>
              <a:rPr lang="en-US" altLang="zh-TW" dirty="0" smtClean="0"/>
              <a:t>｢</a:t>
            </a:r>
            <a:r>
              <a:rPr lang="zh-TW" altLang="en-US" dirty="0" smtClean="0"/>
              <a:t>雙人</a:t>
            </a:r>
            <a:r>
              <a:rPr lang="en-US" altLang="zh-TW" dirty="0" smtClean="0"/>
              <a:t>｣</a:t>
            </a:r>
            <a:r>
              <a:rPr lang="zh-TW" altLang="en-US" dirty="0" smtClean="0"/>
              <a:t> </a:t>
            </a:r>
            <a:r>
              <a:rPr lang="zh-TW" altLang="en-US" dirty="0" smtClean="0"/>
              <a:t>  </a:t>
            </a:r>
            <a:endParaRPr lang="en-US" altLang="zh-TW" dirty="0" smtClean="0"/>
          </a:p>
          <a:p>
            <a:r>
              <a:rPr lang="zh-TW" altLang="en-US" dirty="0"/>
              <a:t> </a:t>
            </a:r>
            <a:r>
              <a:rPr lang="zh-TW" altLang="en-US" dirty="0" smtClean="0"/>
              <a:t>  </a:t>
            </a:r>
            <a:r>
              <a:rPr lang="zh-TW" altLang="en-US" dirty="0" smtClean="0"/>
              <a:t>旁</a:t>
            </a:r>
            <a:r>
              <a:rPr lang="zh-TW" altLang="en-US" dirty="0" smtClean="0"/>
              <a:t>。</a:t>
            </a:r>
            <a:endParaRPr lang="en-US" altLang="zh-TW" dirty="0" smtClean="0"/>
          </a:p>
          <a:p>
            <a:endParaRPr lang="en-US" altLang="zh-TW" dirty="0" smtClean="0"/>
          </a:p>
          <a:p>
            <a:r>
              <a:rPr lang="zh-TW" altLang="en-US" dirty="0" smtClean="0"/>
              <a:t>   對於草書千萬不要模稜隨便，</a:t>
            </a:r>
            <a:endParaRPr lang="en-US" altLang="zh-TW" dirty="0" smtClean="0"/>
          </a:p>
          <a:p>
            <a:r>
              <a:rPr lang="zh-TW" altLang="en-US" dirty="0" smtClean="0"/>
              <a:t>   遇到疑似字必須確切分辨清楚，</a:t>
            </a:r>
            <a:endParaRPr lang="en-US" altLang="zh-TW" dirty="0" smtClean="0"/>
          </a:p>
          <a:p>
            <a:r>
              <a:rPr lang="zh-TW" altLang="en-US" dirty="0" smtClean="0"/>
              <a:t>   如果把</a:t>
            </a:r>
            <a:r>
              <a:rPr lang="en-US" altLang="zh-TW" dirty="0" smtClean="0"/>
              <a:t>｢</a:t>
            </a:r>
            <a:r>
              <a:rPr lang="zh-TW" altLang="en-US" dirty="0" smtClean="0"/>
              <a:t>馮</a:t>
            </a:r>
            <a:r>
              <a:rPr lang="en-US" altLang="zh-TW" dirty="0" smtClean="0"/>
              <a:t>｣｢</a:t>
            </a:r>
            <a:r>
              <a:rPr lang="zh-TW" altLang="en-US" dirty="0" smtClean="0"/>
              <a:t>京</a:t>
            </a:r>
            <a:r>
              <a:rPr lang="en-US" altLang="zh-TW" dirty="0" smtClean="0"/>
              <a:t>｣</a:t>
            </a:r>
            <a:r>
              <a:rPr lang="zh-TW" altLang="en-US" dirty="0" smtClean="0"/>
              <a:t>兩字寫成</a:t>
            </a:r>
            <a:r>
              <a:rPr lang="en-US" altLang="zh-TW" dirty="0" smtClean="0"/>
              <a:t>｢</a:t>
            </a:r>
            <a:r>
              <a:rPr lang="zh-TW" altLang="en-US" dirty="0" smtClean="0"/>
              <a:t>馬</a:t>
            </a:r>
            <a:r>
              <a:rPr lang="en-US" altLang="zh-TW" dirty="0" smtClean="0"/>
              <a:t>｣｢</a:t>
            </a:r>
            <a:r>
              <a:rPr lang="zh-TW" altLang="en-US" dirty="0" smtClean="0"/>
              <a:t>涼</a:t>
            </a:r>
            <a:r>
              <a:rPr lang="en-US" altLang="zh-TW" dirty="0" smtClean="0"/>
              <a:t>｣</a:t>
            </a:r>
            <a:r>
              <a:rPr lang="zh-TW" altLang="en-US" dirty="0" smtClean="0"/>
              <a:t>，</a:t>
            </a:r>
            <a:endParaRPr lang="en-US" altLang="zh-TW" dirty="0" smtClean="0"/>
          </a:p>
          <a:p>
            <a:r>
              <a:rPr lang="zh-TW" altLang="en-US" dirty="0" smtClean="0"/>
              <a:t>   就不要錯怪毛筆和墨硯了。</a:t>
            </a:r>
            <a:endParaRPr lang="en-US" altLang="zh-TW" dirty="0" smtClean="0"/>
          </a:p>
          <a:p>
            <a:endParaRPr lang="en-US" altLang="zh-TW" dirty="0" smtClean="0"/>
          </a:p>
          <a:p>
            <a:r>
              <a:rPr lang="zh-TW" altLang="en-US" dirty="0" smtClean="0"/>
              <a:t>   大家都知道有一本有名的字帖，</a:t>
            </a:r>
            <a:endParaRPr lang="en-US" altLang="zh-TW" dirty="0" smtClean="0"/>
          </a:p>
          <a:p>
            <a:r>
              <a:rPr lang="zh-TW" altLang="en-US" dirty="0" smtClean="0"/>
              <a:t>   就是于右任先生手書的</a:t>
            </a:r>
            <a:r>
              <a:rPr lang="en-US" altLang="zh-TW" dirty="0" smtClean="0"/>
              <a:t>&lt;</a:t>
            </a:r>
            <a:r>
              <a:rPr lang="zh-TW" altLang="en-US" dirty="0" smtClean="0"/>
              <a:t>千字文</a:t>
            </a:r>
            <a:r>
              <a:rPr lang="en-US" altLang="zh-TW" dirty="0" smtClean="0"/>
              <a:t>&gt;</a:t>
            </a:r>
            <a:r>
              <a:rPr lang="zh-TW" altLang="en-US" dirty="0" smtClean="0"/>
              <a:t>，</a:t>
            </a:r>
            <a:endParaRPr lang="en-US" altLang="zh-TW" dirty="0" smtClean="0"/>
          </a:p>
          <a:p>
            <a:r>
              <a:rPr lang="zh-TW" altLang="en-US" dirty="0" smtClean="0"/>
              <a:t>   用功把這本標準草書字帖勤加臨習，</a:t>
            </a:r>
            <a:endParaRPr lang="en-US" altLang="zh-TW" dirty="0" smtClean="0"/>
          </a:p>
          <a:p>
            <a:r>
              <a:rPr lang="zh-TW" altLang="en-US" dirty="0" smtClean="0"/>
              <a:t>   草書運筆起來便有如神助一般！</a:t>
            </a:r>
            <a:endParaRPr lang="en-US" altLang="zh-TW" dirty="0" smtClean="0"/>
          </a:p>
          <a:p>
            <a:endParaRPr lang="en-US" altLang="zh-TW" dirty="0" smtClean="0"/>
          </a:p>
          <a:p>
            <a:r>
              <a:rPr lang="zh-TW" altLang="en-US" dirty="0" smtClean="0"/>
              <a:t>     </a:t>
            </a:r>
            <a:endParaRPr lang="en-US" altLang="zh-TW" dirty="0" smtClean="0"/>
          </a:p>
          <a:p>
            <a:endParaRPr lang="zh-TW" altLang="en-US" dirty="0"/>
          </a:p>
        </p:txBody>
      </p:sp>
    </p:spTree>
    <p:extLst>
      <p:ext uri="{BB962C8B-B14F-4D97-AF65-F5344CB8AC3E}">
        <p14:creationId xmlns:p14="http://schemas.microsoft.com/office/powerpoint/2010/main" val="442020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395536" y="274638"/>
            <a:ext cx="8291264" cy="6250706"/>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dirty="0"/>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407" y="332656"/>
            <a:ext cx="4687186" cy="6192688"/>
          </a:xfrm>
          <a:prstGeom prst="rect">
            <a:avLst/>
          </a:prstGeom>
        </p:spPr>
      </p:pic>
    </p:spTree>
    <p:extLst>
      <p:ext uri="{BB962C8B-B14F-4D97-AF65-F5344CB8AC3E}">
        <p14:creationId xmlns:p14="http://schemas.microsoft.com/office/powerpoint/2010/main" val="570975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323528" y="274638"/>
            <a:ext cx="8363272" cy="6250706"/>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7006" y="116632"/>
            <a:ext cx="4689987" cy="6480720"/>
          </a:xfrm>
          <a:prstGeom prst="rect">
            <a:avLst/>
          </a:prstGeom>
        </p:spPr>
      </p:pic>
    </p:spTree>
    <p:extLst>
      <p:ext uri="{BB962C8B-B14F-4D97-AF65-F5344CB8AC3E}">
        <p14:creationId xmlns:p14="http://schemas.microsoft.com/office/powerpoint/2010/main" val="3326673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539552" y="274638"/>
            <a:ext cx="8147248" cy="5851525"/>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3976" y="332656"/>
            <a:ext cx="4696047" cy="6336704"/>
          </a:xfrm>
          <a:prstGeom prst="rect">
            <a:avLst/>
          </a:prstGeom>
        </p:spPr>
      </p:pic>
    </p:spTree>
    <p:extLst>
      <p:ext uri="{BB962C8B-B14F-4D97-AF65-F5344CB8AC3E}">
        <p14:creationId xmlns:p14="http://schemas.microsoft.com/office/powerpoint/2010/main" val="3730138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395536" y="274638"/>
            <a:ext cx="8291264" cy="5851525"/>
          </a:xfrm>
        </p:spPr>
        <p:txBody>
          <a:bodyPr/>
          <a:lstStyle/>
          <a:p>
            <a:endParaRPr lang="zh-TW" altLang="en-US" dirty="0"/>
          </a:p>
        </p:txBody>
      </p:sp>
      <p:sp>
        <p:nvSpPr>
          <p:cNvPr id="3" name="直排文字版面配置區 2"/>
          <p:cNvSpPr>
            <a:spLocks noGrp="1"/>
          </p:cNvSpPr>
          <p:nvPr>
            <p:ph type="body" orient="vert" idx="1"/>
          </p:nvPr>
        </p:nvSpPr>
        <p:spPr/>
        <p:txBody>
          <a:bodyPr/>
          <a:lstStyle/>
          <a:p>
            <a:endParaRPr lang="zh-TW" altLang="en-US"/>
          </a:p>
        </p:txBody>
      </p:sp>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2582" y="188640"/>
            <a:ext cx="4698836" cy="6480720"/>
          </a:xfrm>
          <a:prstGeom prst="rect">
            <a:avLst/>
          </a:prstGeom>
        </p:spPr>
      </p:pic>
    </p:spTree>
    <p:extLst>
      <p:ext uri="{BB962C8B-B14F-4D97-AF65-F5344CB8AC3E}">
        <p14:creationId xmlns:p14="http://schemas.microsoft.com/office/powerpoint/2010/main" val="3976470684"/>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7478</TotalTime>
  <Words>5358</Words>
  <Application>Microsoft Office PowerPoint</Application>
  <PresentationFormat>如螢幕大小 (4:3)</PresentationFormat>
  <Paragraphs>399</Paragraphs>
  <Slides>50</Slides>
  <Notes>1</Notes>
  <HiddenSlides>0</HiddenSlides>
  <MMClips>0</MMClips>
  <ScaleCrop>false</ScaleCrop>
  <HeadingPairs>
    <vt:vector size="4" baseType="variant">
      <vt:variant>
        <vt:lpstr>佈景主題</vt:lpstr>
      </vt:variant>
      <vt:variant>
        <vt:i4>1</vt:i4>
      </vt:variant>
      <vt:variant>
        <vt:lpstr>投影片標題</vt:lpstr>
      </vt:variant>
      <vt:variant>
        <vt:i4>50</vt:i4>
      </vt:variant>
    </vt:vector>
  </HeadingPairs>
  <TitlesOfParts>
    <vt:vector size="51" baseType="lpstr">
      <vt:lpstr>Office 佈景主題</vt:lpstr>
      <vt:lpstr>PowerPoint 簡報</vt:lpstr>
      <vt:lpstr>                                       作者簡歷</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標準草書百韻千字歌訣白話釋文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Asus</dc:creator>
  <cp:lastModifiedBy>Asus</cp:lastModifiedBy>
  <cp:revision>452</cp:revision>
  <dcterms:created xsi:type="dcterms:W3CDTF">2014-10-26T08:05:35Z</dcterms:created>
  <dcterms:modified xsi:type="dcterms:W3CDTF">2014-12-10T02:14:40Z</dcterms:modified>
</cp:coreProperties>
</file>