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92" r:id="rId2"/>
    <p:sldId id="294" r:id="rId3"/>
    <p:sldId id="293" r:id="rId4"/>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F3506590-7469-49F6-9578-066C6ED77D6F}">
          <p14:sldIdLst>
            <p14:sldId id="292"/>
            <p14:sldId id="294"/>
            <p14:sldId id="293"/>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Lst>
        </p14:section>
        <p14:section name="未命名的章節" id="{1BC9C0C3-C218-4413-BC86-39D99DE1F99E}">
          <p14:sldIdLst>
            <p14:sldId id="29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14" y="12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6ABDEA-987C-415A-AC39-2073FC55D0CA}" type="datetimeFigureOut">
              <a:rPr lang="zh-TW" altLang="en-US" smtClean="0"/>
              <a:t>2015/1/3</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E02AD8-7CFC-4DE1-9A2D-1BCE6DE263DB}" type="slidenum">
              <a:rPr lang="zh-TW" altLang="en-US" smtClean="0"/>
              <a:t>‹#›</a:t>
            </a:fld>
            <a:endParaRPr lang="zh-TW" altLang="en-US"/>
          </a:p>
        </p:txBody>
      </p:sp>
    </p:spTree>
    <p:extLst>
      <p:ext uri="{BB962C8B-B14F-4D97-AF65-F5344CB8AC3E}">
        <p14:creationId xmlns:p14="http://schemas.microsoft.com/office/powerpoint/2010/main" val="2663080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1</a:t>
            </a:fld>
            <a:endParaRPr lang="zh-TW" altLang="en-US"/>
          </a:p>
        </p:txBody>
      </p:sp>
    </p:spTree>
    <p:extLst>
      <p:ext uri="{BB962C8B-B14F-4D97-AF65-F5344CB8AC3E}">
        <p14:creationId xmlns:p14="http://schemas.microsoft.com/office/powerpoint/2010/main" val="358663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10</a:t>
            </a:fld>
            <a:endParaRPr lang="zh-TW" altLang="en-US"/>
          </a:p>
        </p:txBody>
      </p:sp>
    </p:spTree>
    <p:extLst>
      <p:ext uri="{BB962C8B-B14F-4D97-AF65-F5344CB8AC3E}">
        <p14:creationId xmlns:p14="http://schemas.microsoft.com/office/powerpoint/2010/main" val="501835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11</a:t>
            </a:fld>
            <a:endParaRPr lang="zh-TW" altLang="en-US"/>
          </a:p>
        </p:txBody>
      </p:sp>
    </p:spTree>
    <p:extLst>
      <p:ext uri="{BB962C8B-B14F-4D97-AF65-F5344CB8AC3E}">
        <p14:creationId xmlns:p14="http://schemas.microsoft.com/office/powerpoint/2010/main" val="3754245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12</a:t>
            </a:fld>
            <a:endParaRPr lang="zh-TW" altLang="en-US"/>
          </a:p>
        </p:txBody>
      </p:sp>
    </p:spTree>
    <p:extLst>
      <p:ext uri="{BB962C8B-B14F-4D97-AF65-F5344CB8AC3E}">
        <p14:creationId xmlns:p14="http://schemas.microsoft.com/office/powerpoint/2010/main" val="2737738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13</a:t>
            </a:fld>
            <a:endParaRPr lang="zh-TW" altLang="en-US"/>
          </a:p>
        </p:txBody>
      </p:sp>
    </p:spTree>
    <p:extLst>
      <p:ext uri="{BB962C8B-B14F-4D97-AF65-F5344CB8AC3E}">
        <p14:creationId xmlns:p14="http://schemas.microsoft.com/office/powerpoint/2010/main" val="2282709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14</a:t>
            </a:fld>
            <a:endParaRPr lang="zh-TW" altLang="en-US"/>
          </a:p>
        </p:txBody>
      </p:sp>
    </p:spTree>
    <p:extLst>
      <p:ext uri="{BB962C8B-B14F-4D97-AF65-F5344CB8AC3E}">
        <p14:creationId xmlns:p14="http://schemas.microsoft.com/office/powerpoint/2010/main" val="446453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15</a:t>
            </a:fld>
            <a:endParaRPr lang="zh-TW" altLang="en-US"/>
          </a:p>
        </p:txBody>
      </p:sp>
    </p:spTree>
    <p:extLst>
      <p:ext uri="{BB962C8B-B14F-4D97-AF65-F5344CB8AC3E}">
        <p14:creationId xmlns:p14="http://schemas.microsoft.com/office/powerpoint/2010/main" val="2339551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16</a:t>
            </a:fld>
            <a:endParaRPr lang="zh-TW" altLang="en-US"/>
          </a:p>
        </p:txBody>
      </p:sp>
    </p:spTree>
    <p:extLst>
      <p:ext uri="{BB962C8B-B14F-4D97-AF65-F5344CB8AC3E}">
        <p14:creationId xmlns:p14="http://schemas.microsoft.com/office/powerpoint/2010/main" val="2560175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17</a:t>
            </a:fld>
            <a:endParaRPr lang="zh-TW" altLang="en-US"/>
          </a:p>
        </p:txBody>
      </p:sp>
    </p:spTree>
    <p:extLst>
      <p:ext uri="{BB962C8B-B14F-4D97-AF65-F5344CB8AC3E}">
        <p14:creationId xmlns:p14="http://schemas.microsoft.com/office/powerpoint/2010/main" val="3090236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18</a:t>
            </a:fld>
            <a:endParaRPr lang="zh-TW" altLang="en-US"/>
          </a:p>
        </p:txBody>
      </p:sp>
    </p:spTree>
    <p:extLst>
      <p:ext uri="{BB962C8B-B14F-4D97-AF65-F5344CB8AC3E}">
        <p14:creationId xmlns:p14="http://schemas.microsoft.com/office/powerpoint/2010/main" val="1144070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19</a:t>
            </a:fld>
            <a:endParaRPr lang="zh-TW" altLang="en-US"/>
          </a:p>
        </p:txBody>
      </p:sp>
    </p:spTree>
    <p:extLst>
      <p:ext uri="{BB962C8B-B14F-4D97-AF65-F5344CB8AC3E}">
        <p14:creationId xmlns:p14="http://schemas.microsoft.com/office/powerpoint/2010/main" val="531165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2</a:t>
            </a:fld>
            <a:endParaRPr lang="zh-TW" altLang="en-US"/>
          </a:p>
        </p:txBody>
      </p:sp>
    </p:spTree>
    <p:extLst>
      <p:ext uri="{BB962C8B-B14F-4D97-AF65-F5344CB8AC3E}">
        <p14:creationId xmlns:p14="http://schemas.microsoft.com/office/powerpoint/2010/main" val="662278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20</a:t>
            </a:fld>
            <a:endParaRPr lang="zh-TW" altLang="en-US"/>
          </a:p>
        </p:txBody>
      </p:sp>
    </p:spTree>
    <p:extLst>
      <p:ext uri="{BB962C8B-B14F-4D97-AF65-F5344CB8AC3E}">
        <p14:creationId xmlns:p14="http://schemas.microsoft.com/office/powerpoint/2010/main" val="2190839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21</a:t>
            </a:fld>
            <a:endParaRPr lang="zh-TW" altLang="en-US"/>
          </a:p>
        </p:txBody>
      </p:sp>
    </p:spTree>
    <p:extLst>
      <p:ext uri="{BB962C8B-B14F-4D97-AF65-F5344CB8AC3E}">
        <p14:creationId xmlns:p14="http://schemas.microsoft.com/office/powerpoint/2010/main" val="3248474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22</a:t>
            </a:fld>
            <a:endParaRPr lang="zh-TW" altLang="en-US"/>
          </a:p>
        </p:txBody>
      </p:sp>
    </p:spTree>
    <p:extLst>
      <p:ext uri="{BB962C8B-B14F-4D97-AF65-F5344CB8AC3E}">
        <p14:creationId xmlns:p14="http://schemas.microsoft.com/office/powerpoint/2010/main" val="1193753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23</a:t>
            </a:fld>
            <a:endParaRPr lang="zh-TW" altLang="en-US"/>
          </a:p>
        </p:txBody>
      </p:sp>
    </p:spTree>
    <p:extLst>
      <p:ext uri="{BB962C8B-B14F-4D97-AF65-F5344CB8AC3E}">
        <p14:creationId xmlns:p14="http://schemas.microsoft.com/office/powerpoint/2010/main" val="1330981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24</a:t>
            </a:fld>
            <a:endParaRPr lang="zh-TW" altLang="en-US"/>
          </a:p>
        </p:txBody>
      </p:sp>
    </p:spTree>
    <p:extLst>
      <p:ext uri="{BB962C8B-B14F-4D97-AF65-F5344CB8AC3E}">
        <p14:creationId xmlns:p14="http://schemas.microsoft.com/office/powerpoint/2010/main" val="2661629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25</a:t>
            </a:fld>
            <a:endParaRPr lang="zh-TW" altLang="en-US"/>
          </a:p>
        </p:txBody>
      </p:sp>
    </p:spTree>
    <p:extLst>
      <p:ext uri="{BB962C8B-B14F-4D97-AF65-F5344CB8AC3E}">
        <p14:creationId xmlns:p14="http://schemas.microsoft.com/office/powerpoint/2010/main" val="3810168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26</a:t>
            </a:fld>
            <a:endParaRPr lang="zh-TW" altLang="en-US"/>
          </a:p>
        </p:txBody>
      </p:sp>
    </p:spTree>
    <p:extLst>
      <p:ext uri="{BB962C8B-B14F-4D97-AF65-F5344CB8AC3E}">
        <p14:creationId xmlns:p14="http://schemas.microsoft.com/office/powerpoint/2010/main" val="107288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27</a:t>
            </a:fld>
            <a:endParaRPr lang="zh-TW" altLang="en-US"/>
          </a:p>
        </p:txBody>
      </p:sp>
    </p:spTree>
    <p:extLst>
      <p:ext uri="{BB962C8B-B14F-4D97-AF65-F5344CB8AC3E}">
        <p14:creationId xmlns:p14="http://schemas.microsoft.com/office/powerpoint/2010/main" val="3945114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28</a:t>
            </a:fld>
            <a:endParaRPr lang="zh-TW" altLang="en-US"/>
          </a:p>
        </p:txBody>
      </p:sp>
    </p:spTree>
    <p:extLst>
      <p:ext uri="{BB962C8B-B14F-4D97-AF65-F5344CB8AC3E}">
        <p14:creationId xmlns:p14="http://schemas.microsoft.com/office/powerpoint/2010/main" val="35411696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29</a:t>
            </a:fld>
            <a:endParaRPr lang="zh-TW" altLang="en-US"/>
          </a:p>
        </p:txBody>
      </p:sp>
    </p:spTree>
    <p:extLst>
      <p:ext uri="{BB962C8B-B14F-4D97-AF65-F5344CB8AC3E}">
        <p14:creationId xmlns:p14="http://schemas.microsoft.com/office/powerpoint/2010/main" val="475741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3</a:t>
            </a:fld>
            <a:endParaRPr lang="zh-TW" altLang="en-US"/>
          </a:p>
        </p:txBody>
      </p:sp>
    </p:spTree>
    <p:extLst>
      <p:ext uri="{BB962C8B-B14F-4D97-AF65-F5344CB8AC3E}">
        <p14:creationId xmlns:p14="http://schemas.microsoft.com/office/powerpoint/2010/main" val="30015230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30</a:t>
            </a:fld>
            <a:endParaRPr lang="zh-TW" altLang="en-US"/>
          </a:p>
        </p:txBody>
      </p:sp>
    </p:spTree>
    <p:extLst>
      <p:ext uri="{BB962C8B-B14F-4D97-AF65-F5344CB8AC3E}">
        <p14:creationId xmlns:p14="http://schemas.microsoft.com/office/powerpoint/2010/main" val="27973456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31</a:t>
            </a:fld>
            <a:endParaRPr lang="zh-TW" altLang="en-US"/>
          </a:p>
        </p:txBody>
      </p:sp>
    </p:spTree>
    <p:extLst>
      <p:ext uri="{BB962C8B-B14F-4D97-AF65-F5344CB8AC3E}">
        <p14:creationId xmlns:p14="http://schemas.microsoft.com/office/powerpoint/2010/main" val="3895014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32</a:t>
            </a:fld>
            <a:endParaRPr lang="zh-TW" altLang="en-US"/>
          </a:p>
        </p:txBody>
      </p:sp>
    </p:spTree>
    <p:extLst>
      <p:ext uri="{BB962C8B-B14F-4D97-AF65-F5344CB8AC3E}">
        <p14:creationId xmlns:p14="http://schemas.microsoft.com/office/powerpoint/2010/main" val="34138636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33</a:t>
            </a:fld>
            <a:endParaRPr lang="zh-TW" altLang="en-US"/>
          </a:p>
        </p:txBody>
      </p:sp>
    </p:spTree>
    <p:extLst>
      <p:ext uri="{BB962C8B-B14F-4D97-AF65-F5344CB8AC3E}">
        <p14:creationId xmlns:p14="http://schemas.microsoft.com/office/powerpoint/2010/main" val="872363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34</a:t>
            </a:fld>
            <a:endParaRPr lang="zh-TW" altLang="en-US"/>
          </a:p>
        </p:txBody>
      </p:sp>
    </p:spTree>
    <p:extLst>
      <p:ext uri="{BB962C8B-B14F-4D97-AF65-F5344CB8AC3E}">
        <p14:creationId xmlns:p14="http://schemas.microsoft.com/office/powerpoint/2010/main" val="12287635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35</a:t>
            </a:fld>
            <a:endParaRPr lang="zh-TW" altLang="en-US"/>
          </a:p>
        </p:txBody>
      </p:sp>
    </p:spTree>
    <p:extLst>
      <p:ext uri="{BB962C8B-B14F-4D97-AF65-F5344CB8AC3E}">
        <p14:creationId xmlns:p14="http://schemas.microsoft.com/office/powerpoint/2010/main" val="9212833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36</a:t>
            </a:fld>
            <a:endParaRPr lang="zh-TW" altLang="en-US"/>
          </a:p>
        </p:txBody>
      </p:sp>
    </p:spTree>
    <p:extLst>
      <p:ext uri="{BB962C8B-B14F-4D97-AF65-F5344CB8AC3E}">
        <p14:creationId xmlns:p14="http://schemas.microsoft.com/office/powerpoint/2010/main" val="2713381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37</a:t>
            </a:fld>
            <a:endParaRPr lang="zh-TW" altLang="en-US"/>
          </a:p>
        </p:txBody>
      </p:sp>
    </p:spTree>
    <p:extLst>
      <p:ext uri="{BB962C8B-B14F-4D97-AF65-F5344CB8AC3E}">
        <p14:creationId xmlns:p14="http://schemas.microsoft.com/office/powerpoint/2010/main" val="9330193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38</a:t>
            </a:fld>
            <a:endParaRPr lang="zh-TW" altLang="en-US"/>
          </a:p>
        </p:txBody>
      </p:sp>
    </p:spTree>
    <p:extLst>
      <p:ext uri="{BB962C8B-B14F-4D97-AF65-F5344CB8AC3E}">
        <p14:creationId xmlns:p14="http://schemas.microsoft.com/office/powerpoint/2010/main" val="10737456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39</a:t>
            </a:fld>
            <a:endParaRPr lang="zh-TW" altLang="en-US"/>
          </a:p>
        </p:txBody>
      </p:sp>
    </p:spTree>
    <p:extLst>
      <p:ext uri="{BB962C8B-B14F-4D97-AF65-F5344CB8AC3E}">
        <p14:creationId xmlns:p14="http://schemas.microsoft.com/office/powerpoint/2010/main" val="3016202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4</a:t>
            </a:fld>
            <a:endParaRPr lang="zh-TW" altLang="en-US"/>
          </a:p>
        </p:txBody>
      </p:sp>
    </p:spTree>
    <p:extLst>
      <p:ext uri="{BB962C8B-B14F-4D97-AF65-F5344CB8AC3E}">
        <p14:creationId xmlns:p14="http://schemas.microsoft.com/office/powerpoint/2010/main" val="1891733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5</a:t>
            </a:fld>
            <a:endParaRPr lang="zh-TW" altLang="en-US"/>
          </a:p>
        </p:txBody>
      </p:sp>
    </p:spTree>
    <p:extLst>
      <p:ext uri="{BB962C8B-B14F-4D97-AF65-F5344CB8AC3E}">
        <p14:creationId xmlns:p14="http://schemas.microsoft.com/office/powerpoint/2010/main" val="1054297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EE02AD8-7CFC-4DE1-9A2D-1BCE6DE263DB}" type="slidenum">
              <a:rPr lang="zh-TW" altLang="en-US" smtClean="0"/>
              <a:t>6</a:t>
            </a:fld>
            <a:endParaRPr lang="zh-TW" altLang="en-US"/>
          </a:p>
        </p:txBody>
      </p:sp>
    </p:spTree>
    <p:extLst>
      <p:ext uri="{BB962C8B-B14F-4D97-AF65-F5344CB8AC3E}">
        <p14:creationId xmlns:p14="http://schemas.microsoft.com/office/powerpoint/2010/main" val="3242137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7</a:t>
            </a:fld>
            <a:endParaRPr lang="zh-TW" altLang="en-US"/>
          </a:p>
        </p:txBody>
      </p:sp>
    </p:spTree>
    <p:extLst>
      <p:ext uri="{BB962C8B-B14F-4D97-AF65-F5344CB8AC3E}">
        <p14:creationId xmlns:p14="http://schemas.microsoft.com/office/powerpoint/2010/main" val="1207663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8</a:t>
            </a:fld>
            <a:endParaRPr lang="zh-TW" altLang="en-US"/>
          </a:p>
        </p:txBody>
      </p:sp>
    </p:spTree>
    <p:extLst>
      <p:ext uri="{BB962C8B-B14F-4D97-AF65-F5344CB8AC3E}">
        <p14:creationId xmlns:p14="http://schemas.microsoft.com/office/powerpoint/2010/main" val="2338947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02AD8-7CFC-4DE1-9A2D-1BCE6DE263DB}" type="slidenum">
              <a:rPr lang="zh-TW" altLang="en-US" smtClean="0"/>
              <a:t>9</a:t>
            </a:fld>
            <a:endParaRPr lang="zh-TW" altLang="en-US"/>
          </a:p>
        </p:txBody>
      </p:sp>
    </p:spTree>
    <p:extLst>
      <p:ext uri="{BB962C8B-B14F-4D97-AF65-F5344CB8AC3E}">
        <p14:creationId xmlns:p14="http://schemas.microsoft.com/office/powerpoint/2010/main" val="3735437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4347F3BB-D278-4596-ABCE-A83986EEC5A2}" type="datetimeFigureOut">
              <a:rPr lang="zh-TW" altLang="en-US" smtClean="0"/>
              <a:t>2015/1/3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7F5AF1F-0158-4882-83CC-09F3ED795FAE}" type="slidenum">
              <a:rPr lang="zh-TW" altLang="en-US" smtClean="0"/>
              <a:t>‹#›</a:t>
            </a:fld>
            <a:endParaRPr lang="zh-TW" altLang="en-US"/>
          </a:p>
        </p:txBody>
      </p:sp>
    </p:spTree>
    <p:extLst>
      <p:ext uri="{BB962C8B-B14F-4D97-AF65-F5344CB8AC3E}">
        <p14:creationId xmlns:p14="http://schemas.microsoft.com/office/powerpoint/2010/main" val="1294550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4347F3BB-D278-4596-ABCE-A83986EEC5A2}" type="datetimeFigureOut">
              <a:rPr lang="zh-TW" altLang="en-US" smtClean="0"/>
              <a:t>2015/1/3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7F5AF1F-0158-4882-83CC-09F3ED795FAE}" type="slidenum">
              <a:rPr lang="zh-TW" altLang="en-US" smtClean="0"/>
              <a:t>‹#›</a:t>
            </a:fld>
            <a:endParaRPr lang="zh-TW" altLang="en-US"/>
          </a:p>
        </p:txBody>
      </p:sp>
    </p:spTree>
    <p:extLst>
      <p:ext uri="{BB962C8B-B14F-4D97-AF65-F5344CB8AC3E}">
        <p14:creationId xmlns:p14="http://schemas.microsoft.com/office/powerpoint/2010/main" val="4123650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4347F3BB-D278-4596-ABCE-A83986EEC5A2}" type="datetimeFigureOut">
              <a:rPr lang="zh-TW" altLang="en-US" smtClean="0"/>
              <a:t>2015/1/3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7F5AF1F-0158-4882-83CC-09F3ED795FAE}" type="slidenum">
              <a:rPr lang="zh-TW" altLang="en-US" smtClean="0"/>
              <a:t>‹#›</a:t>
            </a:fld>
            <a:endParaRPr lang="zh-TW" altLang="en-US"/>
          </a:p>
        </p:txBody>
      </p:sp>
    </p:spTree>
    <p:extLst>
      <p:ext uri="{BB962C8B-B14F-4D97-AF65-F5344CB8AC3E}">
        <p14:creationId xmlns:p14="http://schemas.microsoft.com/office/powerpoint/2010/main" val="595250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4347F3BB-D278-4596-ABCE-A83986EEC5A2}" type="datetimeFigureOut">
              <a:rPr lang="zh-TW" altLang="en-US" smtClean="0"/>
              <a:t>2015/1/3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7F5AF1F-0158-4882-83CC-09F3ED795FAE}" type="slidenum">
              <a:rPr lang="zh-TW" altLang="en-US" smtClean="0"/>
              <a:t>‹#›</a:t>
            </a:fld>
            <a:endParaRPr lang="zh-TW" altLang="en-US"/>
          </a:p>
        </p:txBody>
      </p:sp>
    </p:spTree>
    <p:extLst>
      <p:ext uri="{BB962C8B-B14F-4D97-AF65-F5344CB8AC3E}">
        <p14:creationId xmlns:p14="http://schemas.microsoft.com/office/powerpoint/2010/main" val="3672932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4347F3BB-D278-4596-ABCE-A83986EEC5A2}" type="datetimeFigureOut">
              <a:rPr lang="zh-TW" altLang="en-US" smtClean="0"/>
              <a:t>2015/1/3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17F5AF1F-0158-4882-83CC-09F3ED795FAE}" type="slidenum">
              <a:rPr lang="zh-TW" altLang="en-US" smtClean="0"/>
              <a:t>‹#›</a:t>
            </a:fld>
            <a:endParaRPr lang="zh-TW" altLang="en-US"/>
          </a:p>
        </p:txBody>
      </p:sp>
    </p:spTree>
    <p:extLst>
      <p:ext uri="{BB962C8B-B14F-4D97-AF65-F5344CB8AC3E}">
        <p14:creationId xmlns:p14="http://schemas.microsoft.com/office/powerpoint/2010/main" val="1544643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4347F3BB-D278-4596-ABCE-A83986EEC5A2}" type="datetimeFigureOut">
              <a:rPr lang="zh-TW" altLang="en-US" smtClean="0"/>
              <a:t>2015/1/3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7F5AF1F-0158-4882-83CC-09F3ED795FAE}" type="slidenum">
              <a:rPr lang="zh-TW" altLang="en-US" smtClean="0"/>
              <a:t>‹#›</a:t>
            </a:fld>
            <a:endParaRPr lang="zh-TW" altLang="en-US"/>
          </a:p>
        </p:txBody>
      </p:sp>
    </p:spTree>
    <p:extLst>
      <p:ext uri="{BB962C8B-B14F-4D97-AF65-F5344CB8AC3E}">
        <p14:creationId xmlns:p14="http://schemas.microsoft.com/office/powerpoint/2010/main" val="168893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4347F3BB-D278-4596-ABCE-A83986EEC5A2}" type="datetimeFigureOut">
              <a:rPr lang="zh-TW" altLang="en-US" smtClean="0"/>
              <a:t>2015/1/3</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17F5AF1F-0158-4882-83CC-09F3ED795FAE}" type="slidenum">
              <a:rPr lang="zh-TW" altLang="en-US" smtClean="0"/>
              <a:t>‹#›</a:t>
            </a:fld>
            <a:endParaRPr lang="zh-TW" altLang="en-US"/>
          </a:p>
        </p:txBody>
      </p:sp>
    </p:spTree>
    <p:extLst>
      <p:ext uri="{BB962C8B-B14F-4D97-AF65-F5344CB8AC3E}">
        <p14:creationId xmlns:p14="http://schemas.microsoft.com/office/powerpoint/2010/main" val="85883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4347F3BB-D278-4596-ABCE-A83986EEC5A2}" type="datetimeFigureOut">
              <a:rPr lang="zh-TW" altLang="en-US" smtClean="0"/>
              <a:t>2015/1/3</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17F5AF1F-0158-4882-83CC-09F3ED795FAE}" type="slidenum">
              <a:rPr lang="zh-TW" altLang="en-US" smtClean="0"/>
              <a:t>‹#›</a:t>
            </a:fld>
            <a:endParaRPr lang="zh-TW" altLang="en-US"/>
          </a:p>
        </p:txBody>
      </p:sp>
    </p:spTree>
    <p:extLst>
      <p:ext uri="{BB962C8B-B14F-4D97-AF65-F5344CB8AC3E}">
        <p14:creationId xmlns:p14="http://schemas.microsoft.com/office/powerpoint/2010/main" val="759318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4347F3BB-D278-4596-ABCE-A83986EEC5A2}" type="datetimeFigureOut">
              <a:rPr lang="zh-TW" altLang="en-US" smtClean="0"/>
              <a:t>2015/1/3</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7F5AF1F-0158-4882-83CC-09F3ED795FAE}" type="slidenum">
              <a:rPr lang="zh-TW" altLang="en-US" smtClean="0"/>
              <a:t>‹#›</a:t>
            </a:fld>
            <a:endParaRPr lang="zh-TW" altLang="en-US"/>
          </a:p>
        </p:txBody>
      </p:sp>
    </p:spTree>
    <p:extLst>
      <p:ext uri="{BB962C8B-B14F-4D97-AF65-F5344CB8AC3E}">
        <p14:creationId xmlns:p14="http://schemas.microsoft.com/office/powerpoint/2010/main" val="4046611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4347F3BB-D278-4596-ABCE-A83986EEC5A2}" type="datetimeFigureOut">
              <a:rPr lang="zh-TW" altLang="en-US" smtClean="0"/>
              <a:t>2015/1/3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7F5AF1F-0158-4882-83CC-09F3ED795FAE}" type="slidenum">
              <a:rPr lang="zh-TW" altLang="en-US" smtClean="0"/>
              <a:t>‹#›</a:t>
            </a:fld>
            <a:endParaRPr lang="zh-TW" altLang="en-US"/>
          </a:p>
        </p:txBody>
      </p:sp>
    </p:spTree>
    <p:extLst>
      <p:ext uri="{BB962C8B-B14F-4D97-AF65-F5344CB8AC3E}">
        <p14:creationId xmlns:p14="http://schemas.microsoft.com/office/powerpoint/2010/main" val="2501358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4347F3BB-D278-4596-ABCE-A83986EEC5A2}" type="datetimeFigureOut">
              <a:rPr lang="zh-TW" altLang="en-US" smtClean="0"/>
              <a:t>2015/1/3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17F5AF1F-0158-4882-83CC-09F3ED795FAE}" type="slidenum">
              <a:rPr lang="zh-TW" altLang="en-US" smtClean="0"/>
              <a:t>‹#›</a:t>
            </a:fld>
            <a:endParaRPr lang="zh-TW" altLang="en-US"/>
          </a:p>
        </p:txBody>
      </p:sp>
    </p:spTree>
    <p:extLst>
      <p:ext uri="{BB962C8B-B14F-4D97-AF65-F5344CB8AC3E}">
        <p14:creationId xmlns:p14="http://schemas.microsoft.com/office/powerpoint/2010/main" val="1755474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47F3BB-D278-4596-ABCE-A83986EEC5A2}" type="datetimeFigureOut">
              <a:rPr lang="zh-TW" altLang="en-US" smtClean="0"/>
              <a:t>2015/1/3</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AF1F-0158-4882-83CC-09F3ED795FAE}" type="slidenum">
              <a:rPr lang="zh-TW" altLang="en-US" smtClean="0"/>
              <a:t>‹#›</a:t>
            </a:fld>
            <a:endParaRPr lang="zh-TW" altLang="en-US"/>
          </a:p>
        </p:txBody>
      </p:sp>
    </p:spTree>
    <p:extLst>
      <p:ext uri="{BB962C8B-B14F-4D97-AF65-F5344CB8AC3E}">
        <p14:creationId xmlns:p14="http://schemas.microsoft.com/office/powerpoint/2010/main" val="2063300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排標題 3"/>
          <p:cNvSpPr>
            <a:spLocks noGrp="1"/>
          </p:cNvSpPr>
          <p:nvPr>
            <p:ph type="title" orient="vert"/>
          </p:nvPr>
        </p:nvSpPr>
        <p:spPr>
          <a:xfrm>
            <a:off x="827584" y="274638"/>
            <a:ext cx="7776864" cy="5851525"/>
          </a:xfrm>
        </p:spPr>
        <p:txBody>
          <a:bodyPr/>
          <a:lstStyle/>
          <a:p>
            <a:r>
              <a:rPr lang="zh-TW" altLang="en-US" dirty="0" smtClean="0"/>
              <a:t>    </a:t>
            </a:r>
            <a:r>
              <a:rPr lang="zh-TW" altLang="en-US" sz="2400" smtClean="0"/>
              <a:t>黃友佳  譯著</a:t>
            </a:r>
            <a:endParaRPr lang="zh-TW" altLang="en-US" sz="2400" dirty="0"/>
          </a:p>
        </p:txBody>
      </p:sp>
      <p:sp>
        <p:nvSpPr>
          <p:cNvPr id="5" name="直排文字版面配置區 4"/>
          <p:cNvSpPr>
            <a:spLocks noGrp="1"/>
          </p:cNvSpPr>
          <p:nvPr>
            <p:ph type="body" orient="vert" idx="1"/>
          </p:nvPr>
        </p:nvSpPr>
        <p:spPr>
          <a:xfrm flipH="1">
            <a:off x="4572000" y="274638"/>
            <a:ext cx="3600400" cy="6106690"/>
          </a:xfrm>
        </p:spPr>
        <p:txBody>
          <a:bodyPr>
            <a:normAutofit fontScale="70000" lnSpcReduction="20000"/>
          </a:bodyPr>
          <a:lstStyle/>
          <a:p>
            <a:r>
              <a:rPr lang="en-US" altLang="zh-TW" dirty="0" smtClean="0"/>
              <a:t>      </a:t>
            </a:r>
            <a:r>
              <a:rPr lang="zh-TW" altLang="en-US" dirty="0" smtClean="0"/>
              <a:t>解構</a:t>
            </a:r>
            <a:endParaRPr lang="en-US" altLang="zh-TW" dirty="0" smtClean="0"/>
          </a:p>
          <a:p>
            <a:r>
              <a:rPr lang="zh-TW" altLang="en-US" sz="2800" dirty="0"/>
              <a:t> </a:t>
            </a:r>
            <a:r>
              <a:rPr lang="zh-TW" altLang="en-US" sz="2800" dirty="0" smtClean="0"/>
              <a:t>             </a:t>
            </a:r>
            <a:endParaRPr lang="en-US" altLang="zh-TW" sz="2800" dirty="0" smtClean="0"/>
          </a:p>
          <a:p>
            <a:r>
              <a:rPr lang="zh-TW" altLang="en-US" sz="2800" dirty="0"/>
              <a:t> </a:t>
            </a:r>
            <a:r>
              <a:rPr lang="zh-TW" altLang="en-US" sz="2800" dirty="0" smtClean="0"/>
              <a:t>                    明  韓道亨 撰</a:t>
            </a:r>
            <a:endParaRPr lang="en-US" altLang="zh-TW" sz="2800" dirty="0" smtClean="0"/>
          </a:p>
          <a:p>
            <a:endParaRPr lang="en-US" altLang="zh-TW" dirty="0"/>
          </a:p>
          <a:p>
            <a:r>
              <a:rPr lang="zh-TW" altLang="en-US" sz="8600" b="1" dirty="0" smtClean="0">
                <a:latin typeface="標楷體" panose="03000509000000000000" pitchFamily="65" charset="-120"/>
                <a:ea typeface="標楷體" panose="03000509000000000000" pitchFamily="65" charset="-120"/>
              </a:rPr>
              <a:t>草 書 百 韻 歌</a:t>
            </a:r>
            <a:endParaRPr lang="en-US" altLang="zh-TW" sz="8600" b="1" dirty="0" smtClean="0">
              <a:latin typeface="標楷體" panose="03000509000000000000" pitchFamily="65" charset="-120"/>
              <a:ea typeface="標楷體" panose="03000509000000000000" pitchFamily="65" charset="-120"/>
            </a:endParaRPr>
          </a:p>
          <a:p>
            <a:r>
              <a:rPr lang="zh-TW" altLang="en-US" sz="6000" dirty="0">
                <a:latin typeface="標楷體" panose="03000509000000000000" pitchFamily="65" charset="-120"/>
                <a:ea typeface="標楷體" panose="03000509000000000000" pitchFamily="65" charset="-120"/>
              </a:rPr>
              <a:t> </a:t>
            </a:r>
            <a:r>
              <a:rPr lang="zh-TW" altLang="en-US" sz="6000" dirty="0" smtClean="0">
                <a:latin typeface="標楷體" panose="03000509000000000000" pitchFamily="65" charset="-120"/>
                <a:ea typeface="標楷體" panose="03000509000000000000" pitchFamily="65" charset="-120"/>
              </a:rPr>
              <a:t>   </a:t>
            </a:r>
            <a:r>
              <a:rPr lang="zh-TW" altLang="en-US" sz="3600" b="1" dirty="0" smtClean="0">
                <a:latin typeface="+mn-ea"/>
              </a:rPr>
              <a:t>白  話  釋  文</a:t>
            </a:r>
            <a:endParaRPr lang="en-US" altLang="zh-TW" sz="3600" b="1" dirty="0" smtClean="0">
              <a:latin typeface="+mn-ea"/>
            </a:endParaRPr>
          </a:p>
          <a:p>
            <a:r>
              <a:rPr lang="zh-TW" altLang="en-US" sz="6000" b="1" dirty="0">
                <a:latin typeface="標楷體" panose="03000509000000000000" pitchFamily="65" charset="-120"/>
                <a:ea typeface="標楷體" panose="03000509000000000000" pitchFamily="65" charset="-120"/>
              </a:rPr>
              <a:t> </a:t>
            </a:r>
            <a:r>
              <a:rPr lang="zh-TW" altLang="en-US" sz="6000" b="1" dirty="0" smtClean="0">
                <a:latin typeface="標楷體" panose="03000509000000000000" pitchFamily="65" charset="-120"/>
                <a:ea typeface="標楷體" panose="03000509000000000000" pitchFamily="65" charset="-120"/>
              </a:rPr>
              <a:t>      </a:t>
            </a:r>
            <a:r>
              <a:rPr lang="zh-TW" altLang="en-US" b="1" dirty="0" smtClean="0">
                <a:latin typeface="標楷體" panose="03000509000000000000" pitchFamily="65" charset="-120"/>
                <a:ea typeface="標楷體" panose="03000509000000000000" pitchFamily="65" charset="-120"/>
              </a:rPr>
              <a:t>         </a:t>
            </a:r>
            <a:r>
              <a:rPr lang="zh-TW" altLang="en-US" sz="6000" b="1" dirty="0" smtClean="0">
                <a:latin typeface="標楷體" panose="03000509000000000000" pitchFamily="65" charset="-120"/>
                <a:ea typeface="標楷體" panose="03000509000000000000" pitchFamily="65" charset="-120"/>
              </a:rPr>
              <a:t> </a:t>
            </a:r>
            <a:endParaRPr lang="en-US" altLang="zh-TW" sz="3600" b="1" dirty="0">
              <a:latin typeface="+mn-ea"/>
              <a:ea typeface="標楷體" panose="03000509000000000000" pitchFamily="65" charset="-120"/>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476672"/>
            <a:ext cx="3528392" cy="5904656"/>
          </a:xfrm>
          <a:prstGeom prst="rect">
            <a:avLst/>
          </a:prstGeom>
        </p:spPr>
      </p:pic>
    </p:spTree>
    <p:extLst>
      <p:ext uri="{BB962C8B-B14F-4D97-AF65-F5344CB8AC3E}">
        <p14:creationId xmlns:p14="http://schemas.microsoft.com/office/powerpoint/2010/main" val="255879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5580112" y="274638"/>
            <a:ext cx="3106688" cy="5851525"/>
          </a:xfrm>
        </p:spPr>
        <p:txBody>
          <a:bodyPr/>
          <a:lstStyle/>
          <a:p>
            <a:endParaRPr lang="zh-TW" altLang="en-US" dirty="0"/>
          </a:p>
        </p:txBody>
      </p:sp>
      <p:sp>
        <p:nvSpPr>
          <p:cNvPr id="3" name="直排文字版面配置區 2"/>
          <p:cNvSpPr>
            <a:spLocks noGrp="1"/>
          </p:cNvSpPr>
          <p:nvPr>
            <p:ph type="body" orient="vert" idx="1"/>
          </p:nvPr>
        </p:nvSpPr>
        <p:spPr>
          <a:xfrm>
            <a:off x="539552" y="260648"/>
            <a:ext cx="4968552" cy="6192688"/>
          </a:xfrm>
        </p:spPr>
        <p:txBody>
          <a:bodyPr>
            <a:noAutofit/>
          </a:bodyPr>
          <a:lstStyle/>
          <a:p>
            <a:pPr marL="0" indent="0">
              <a:buNone/>
            </a:pPr>
            <a:r>
              <a:rPr lang="zh-TW" altLang="en-US" sz="1800" dirty="0"/>
              <a:t> </a:t>
            </a:r>
            <a:r>
              <a:rPr lang="zh-TW" altLang="en-US" sz="1800" dirty="0" smtClean="0"/>
              <a:t>      常收無用直，密上不需宀，</a:t>
            </a:r>
            <a:endParaRPr lang="en-US" altLang="zh-TW" sz="1800" dirty="0" smtClean="0"/>
          </a:p>
          <a:p>
            <a:r>
              <a:rPr lang="zh-TW" altLang="en-US" sz="1800" dirty="0" smtClean="0"/>
              <a:t>才畔詳牋牒，水元看永泉，</a:t>
            </a:r>
            <a:endParaRPr lang="en-US" altLang="zh-TW" sz="1800" dirty="0" smtClean="0"/>
          </a:p>
          <a:p>
            <a:r>
              <a:rPr lang="zh-TW" altLang="en-US" sz="1800" dirty="0" smtClean="0"/>
              <a:t>柬同東且異，府象辱還偏。</a:t>
            </a:r>
            <a:endParaRPr lang="en-US" altLang="zh-TW" sz="1800" dirty="0" smtClean="0"/>
          </a:p>
          <a:p>
            <a:pPr marL="0" indent="0">
              <a:buNone/>
            </a:pPr>
            <a:r>
              <a:rPr lang="zh-TW" altLang="en-US" sz="1800" dirty="0"/>
              <a:t> </a:t>
            </a:r>
            <a:r>
              <a:rPr lang="zh-TW" altLang="en-US" sz="1800" dirty="0" smtClean="0"/>
              <a:t>                </a:t>
            </a:r>
            <a:r>
              <a:rPr lang="zh-TW" altLang="en-US" sz="1800" dirty="0" smtClean="0">
                <a:latin typeface="標楷體" panose="03000509000000000000" pitchFamily="65" charset="-120"/>
                <a:ea typeface="標楷體" panose="03000509000000000000" pitchFamily="65" charset="-120"/>
              </a:rPr>
              <a:t>   釋文</a:t>
            </a:r>
            <a:endParaRPr lang="en-US" altLang="zh-TW" sz="1800" dirty="0"/>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常</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字的收筆不用直劃而用一點收筆，</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密</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字不需寫</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宀</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頭，</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牋</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牒</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的左旁不用</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片</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而用</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才</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永</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泉</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下半</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一看原係由</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水</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字而來，</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柬</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東</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乍看很</a:t>
            </a:r>
            <a:r>
              <a:rPr lang="zh-TW" altLang="en-US" sz="1800" dirty="0">
                <a:latin typeface="標楷體" panose="03000509000000000000" pitchFamily="65" charset="-120"/>
                <a:ea typeface="標楷體" panose="03000509000000000000" pitchFamily="65" charset="-120"/>
              </a:rPr>
              <a:t>相</a:t>
            </a:r>
            <a:r>
              <a:rPr lang="zh-TW" altLang="en-US" sz="1800" dirty="0" smtClean="0">
                <a:latin typeface="標楷體" panose="03000509000000000000" pitchFamily="65" charset="-120"/>
                <a:ea typeface="標楷體" panose="03000509000000000000" pitchFamily="65" charset="-120"/>
              </a:rPr>
              <a:t>像但還是有所差異，</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府</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字很像</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辱</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字，但還是互有偏差。</a:t>
            </a:r>
            <a:endParaRPr lang="en-US" altLang="zh-TW" sz="1800" dirty="0" smtClean="0">
              <a:latin typeface="標楷體" panose="03000509000000000000" pitchFamily="65" charset="-120"/>
              <a:ea typeface="標楷體" panose="03000509000000000000" pitchFamily="65" charset="-120"/>
            </a:endParaRPr>
          </a:p>
          <a:p>
            <a:pPr marL="0" indent="0">
              <a:buNone/>
            </a:pPr>
            <a:r>
              <a:rPr lang="zh-TW" altLang="en-US" sz="1800" dirty="0" smtClean="0"/>
              <a:t>                     解</a:t>
            </a:r>
            <a:r>
              <a:rPr lang="zh-TW" altLang="en-US" sz="1800" dirty="0"/>
              <a:t>構趣譯</a:t>
            </a:r>
            <a:endParaRPr lang="en-US" altLang="zh-TW" sz="1800" dirty="0"/>
          </a:p>
          <a:p>
            <a:pPr marL="0" indent="0">
              <a:buNone/>
            </a:pPr>
            <a:r>
              <a:rPr lang="zh-TW" altLang="en-US" sz="1800" dirty="0">
                <a:latin typeface="新細明體" panose="02020500000000000000" pitchFamily="18" charset="-120"/>
                <a:ea typeface="新細明體" panose="02020500000000000000" pitchFamily="18" charset="-120"/>
              </a:rPr>
              <a:t>   經常性的收入都是歪來的，秘密都不</a:t>
            </a:r>
            <a:r>
              <a:rPr lang="zh-TW" altLang="en-US" sz="1800" dirty="0" smtClean="0">
                <a:latin typeface="新細明體" panose="02020500000000000000" pitchFamily="18" charset="-120"/>
                <a:ea typeface="新細明體" panose="02020500000000000000" pitchFamily="18" charset="-120"/>
              </a:rPr>
              <a:t>須掩蓋起來</a:t>
            </a:r>
            <a:r>
              <a:rPr lang="zh-TW" altLang="en-US" sz="1800" dirty="0">
                <a:latin typeface="新細明體" panose="02020500000000000000" pitchFamily="18" charset="-120"/>
                <a:ea typeface="新細明體" panose="02020500000000000000" pitchFamily="18" charset="-120"/>
              </a:rPr>
              <a:t>，敝人旁門左道的才能在履歷表信件上列得很詳細，水就是財永遠像泉源不絕，東家不同但敝人履歷信是同一封，敝人雖然城府很深但形象一旦受辱還是很偏激的！</a:t>
            </a:r>
            <a:endParaRPr lang="en-US" altLang="zh-TW" sz="1800" dirty="0">
              <a:latin typeface="新細明體" panose="02020500000000000000" pitchFamily="18" charset="-120"/>
              <a:ea typeface="新細明體" panose="02020500000000000000" pitchFamily="18" charset="-120"/>
            </a:endParaRPr>
          </a:p>
          <a:p>
            <a:endParaRPr lang="en-US" altLang="zh-TW" sz="2400" dirty="0" smtClean="0"/>
          </a:p>
          <a:p>
            <a:endParaRPr lang="zh-TW" altLang="en-US" sz="2400" dirty="0"/>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260648"/>
            <a:ext cx="3203848" cy="6264696"/>
          </a:xfrm>
          <a:prstGeom prst="rect">
            <a:avLst/>
          </a:prstGeom>
        </p:spPr>
      </p:pic>
    </p:spTree>
    <p:extLst>
      <p:ext uri="{BB962C8B-B14F-4D97-AF65-F5344CB8AC3E}">
        <p14:creationId xmlns:p14="http://schemas.microsoft.com/office/powerpoint/2010/main" val="267365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5436096" y="274638"/>
            <a:ext cx="3250704" cy="5851525"/>
          </a:xfrm>
        </p:spPr>
        <p:txBody>
          <a:bodyPr/>
          <a:lstStyle/>
          <a:p>
            <a:endParaRPr lang="zh-TW" altLang="en-US" dirty="0"/>
          </a:p>
        </p:txBody>
      </p:sp>
      <p:sp>
        <p:nvSpPr>
          <p:cNvPr id="3" name="直排文字版面配置區 2"/>
          <p:cNvSpPr>
            <a:spLocks noGrp="1"/>
          </p:cNvSpPr>
          <p:nvPr>
            <p:ph type="body" orient="vert" idx="1"/>
          </p:nvPr>
        </p:nvSpPr>
        <p:spPr>
          <a:xfrm>
            <a:off x="539552" y="274638"/>
            <a:ext cx="5112568" cy="6178698"/>
          </a:xfrm>
        </p:spPr>
        <p:txBody>
          <a:bodyPr>
            <a:noAutofit/>
          </a:bodyPr>
          <a:lstStyle/>
          <a:p>
            <a:r>
              <a:rPr lang="zh-TW" altLang="en-US" sz="1800" dirty="0" smtClean="0"/>
              <a:t>才傍干成卉，勾盤柬作蘭，</a:t>
            </a:r>
            <a:endParaRPr lang="en-US" altLang="zh-TW" sz="1800" dirty="0" smtClean="0"/>
          </a:p>
          <a:p>
            <a:r>
              <a:rPr lang="zh-TW" altLang="en-US" sz="1800" dirty="0"/>
              <a:t>鄉</a:t>
            </a:r>
            <a:r>
              <a:rPr lang="zh-TW" altLang="en-US" sz="1800" dirty="0" smtClean="0"/>
              <a:t>卿隨口得，愛鑿與奎全，</a:t>
            </a:r>
            <a:endParaRPr lang="en-US" altLang="zh-TW" sz="1800" dirty="0" smtClean="0"/>
          </a:p>
          <a:p>
            <a:r>
              <a:rPr lang="zh-TW" altLang="en-US" sz="1800" dirty="0"/>
              <a:t>玉</a:t>
            </a:r>
            <a:r>
              <a:rPr lang="zh-TW" altLang="en-US" sz="1800" dirty="0" smtClean="0"/>
              <a:t>出頭為武，干啣點是丹。</a:t>
            </a:r>
            <a:endParaRPr lang="en-US" altLang="zh-TW" sz="1800" dirty="0" smtClean="0"/>
          </a:p>
          <a:p>
            <a:pPr marL="0" indent="0">
              <a:buNone/>
            </a:pPr>
            <a:r>
              <a:rPr lang="zh-TW" altLang="en-US" sz="1800" dirty="0" smtClean="0">
                <a:latin typeface="標楷體" panose="03000509000000000000" pitchFamily="65" charset="-120"/>
                <a:ea typeface="標楷體" panose="03000509000000000000" pitchFamily="65" charset="-120"/>
              </a:rPr>
              <a:t>        釋文</a:t>
            </a:r>
            <a:endParaRPr lang="en-US" altLang="zh-TW" sz="1800" dirty="0"/>
          </a:p>
          <a:p>
            <a:pPr marL="0" indent="0">
              <a:buNone/>
            </a:pPr>
            <a:r>
              <a:rPr lang="zh-TW" altLang="en-US" sz="1800" dirty="0" smtClean="0">
                <a:latin typeface="標楷體" panose="03000509000000000000" pitchFamily="65" charset="-120"/>
                <a:ea typeface="標楷體" panose="03000509000000000000" pitchFamily="65" charset="-120"/>
              </a:rPr>
              <a:t> </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才</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字右旁加</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干</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字便成</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卉</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a:t>
            </a:r>
            <a:endParaRPr lang="en-US" altLang="zh-TW" sz="1800" dirty="0" smtClean="0">
              <a:latin typeface="標楷體" panose="03000509000000000000" pitchFamily="65" charset="-120"/>
              <a:ea typeface="標楷體" panose="03000509000000000000" pitchFamily="65" charset="-120"/>
            </a:endParaRPr>
          </a:p>
          <a:p>
            <a:pPr marL="0" indent="0">
              <a:buNone/>
            </a:pPr>
            <a:r>
              <a:rPr lang="zh-TW" altLang="en-US" sz="1800" dirty="0" smtClean="0">
                <a:latin typeface="標楷體" panose="03000509000000000000" pitchFamily="65" charset="-120"/>
                <a:ea typeface="標楷體" panose="03000509000000000000" pitchFamily="65" charset="-120"/>
              </a:rPr>
              <a:t> </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柬</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字頭上盤一</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勾</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便成</a:t>
            </a:r>
            <a:r>
              <a:rPr lang="en-US" altLang="zh-TW" sz="1800" dirty="0" smtClean="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pPr marL="0" indent="0">
              <a:buNone/>
            </a:pPr>
            <a:r>
              <a:rPr lang="zh-TW" altLang="en-US" sz="1800" dirty="0" smtClean="0">
                <a:latin typeface="標楷體" panose="03000509000000000000" pitchFamily="65" charset="-120"/>
                <a:ea typeface="標楷體" panose="03000509000000000000" pitchFamily="65" charset="-120"/>
              </a:rPr>
              <a:t> </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鄉</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卿</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二字係由</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口</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字筆劃而得</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a:t>
            </a:r>
            <a:endParaRPr lang="en-US" altLang="zh-TW" sz="1800" dirty="0" smtClean="0">
              <a:latin typeface="標楷體" panose="03000509000000000000" pitchFamily="65" charset="-120"/>
              <a:ea typeface="標楷體" panose="03000509000000000000" pitchFamily="65" charset="-120"/>
            </a:endParaRPr>
          </a:p>
          <a:p>
            <a:pPr marL="0" indent="0">
              <a:buNone/>
            </a:pPr>
            <a:r>
              <a:rPr lang="zh-TW" altLang="en-US" sz="1800" dirty="0" smtClean="0">
                <a:latin typeface="標楷體" panose="03000509000000000000" pitchFamily="65" charset="-120"/>
                <a:ea typeface="標楷體" panose="03000509000000000000" pitchFamily="65" charset="-120"/>
              </a:rPr>
              <a:t> </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鑿</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由</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愛</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字而得和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奎</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字由</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全</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字而成，</a:t>
            </a:r>
            <a:endParaRPr lang="en-US" altLang="zh-TW" sz="1800" dirty="0" smtClean="0">
              <a:latin typeface="標楷體" panose="03000509000000000000" pitchFamily="65" charset="-120"/>
              <a:ea typeface="標楷體" panose="03000509000000000000" pitchFamily="65" charset="-120"/>
            </a:endParaRPr>
          </a:p>
          <a:p>
            <a:pPr marL="0" indent="0">
              <a:buNone/>
            </a:pPr>
            <a:r>
              <a:rPr lang="zh-TW" altLang="en-US" sz="1800" dirty="0" smtClean="0">
                <a:latin typeface="標楷體" panose="03000509000000000000" pitchFamily="65" charset="-120"/>
                <a:ea typeface="標楷體" panose="03000509000000000000" pitchFamily="65" charset="-120"/>
              </a:rPr>
              <a:t> </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玉</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字中的直劃向上頭伸出便成</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武</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pPr marL="0" indent="0">
              <a:buNone/>
            </a:pPr>
            <a:r>
              <a:rPr lang="zh-TW" altLang="en-US" sz="1800" dirty="0" smtClean="0">
                <a:latin typeface="標楷體" panose="03000509000000000000" pitchFamily="65" charset="-120"/>
                <a:ea typeface="標楷體" panose="03000509000000000000" pitchFamily="65" charset="-120"/>
              </a:rPr>
              <a:t> </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干</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字中間多一點則成</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丹</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pPr marL="0" indent="0">
              <a:buNone/>
            </a:pPr>
            <a:r>
              <a:rPr lang="zh-TW" altLang="en-US" sz="1800" dirty="0"/>
              <a:t> </a:t>
            </a:r>
            <a:r>
              <a:rPr lang="zh-TW" altLang="en-US" sz="1800" dirty="0" smtClean="0"/>
              <a:t>             解</a:t>
            </a:r>
            <a:r>
              <a:rPr lang="zh-TW" altLang="en-US" sz="1800" dirty="0"/>
              <a:t>構趣譯</a:t>
            </a:r>
            <a:endParaRPr lang="en-US" altLang="zh-TW" sz="1800" dirty="0"/>
          </a:p>
          <a:p>
            <a:pPr marL="0" indent="0">
              <a:buNone/>
            </a:pPr>
            <a:r>
              <a:rPr lang="zh-TW" altLang="en-US" sz="1800" dirty="0">
                <a:latin typeface="標楷體" panose="03000509000000000000" pitchFamily="65" charset="-120"/>
                <a:ea typeface="標楷體" panose="03000509000000000000" pitchFamily="65" charset="-120"/>
              </a:rPr>
              <a:t> </a:t>
            </a:r>
            <a:r>
              <a:rPr lang="zh-TW" altLang="en-US" sz="1800" dirty="0">
                <a:latin typeface="新細明體" panose="02020500000000000000" pitchFamily="18" charset="-120"/>
                <a:ea typeface="新細明體" panose="02020500000000000000" pitchFamily="18" charset="-120"/>
              </a:rPr>
              <a:t>有才藝者靠幾根干枝便插成花卉盆景，能用勾子將信柬盤成 </a:t>
            </a:r>
            <a:endParaRPr lang="en-US" altLang="zh-TW" sz="1800" dirty="0">
              <a:latin typeface="新細明體" panose="02020500000000000000" pitchFamily="18" charset="-120"/>
              <a:ea typeface="新細明體" panose="02020500000000000000" pitchFamily="18" charset="-120"/>
            </a:endParaRPr>
          </a:p>
          <a:p>
            <a:pPr marL="0" indent="0">
              <a:buNone/>
            </a:pPr>
            <a:r>
              <a:rPr lang="zh-TW" altLang="en-US" sz="1800" dirty="0">
                <a:latin typeface="新細明體" panose="02020500000000000000" pitchFamily="18" charset="-120"/>
                <a:ea typeface="新細明體" panose="02020500000000000000" pitchFamily="18" charset="-120"/>
              </a:rPr>
              <a:t> 小闌干，同鄉愛人也因口才便給而得，愛情穿鑿奎星高照全</a:t>
            </a:r>
            <a:endParaRPr lang="en-US" altLang="zh-TW" sz="1800" dirty="0">
              <a:latin typeface="新細明體" panose="02020500000000000000" pitchFamily="18" charset="-120"/>
              <a:ea typeface="新細明體" panose="02020500000000000000" pitchFamily="18" charset="-120"/>
            </a:endParaRPr>
          </a:p>
          <a:p>
            <a:pPr marL="0" indent="0">
              <a:buNone/>
            </a:pPr>
            <a:r>
              <a:rPr lang="zh-TW" altLang="en-US" sz="1800" dirty="0">
                <a:latin typeface="新細明體" panose="02020500000000000000" pitchFamily="18" charset="-120"/>
                <a:ea typeface="新細明體" panose="02020500000000000000" pitchFamily="18" charset="-120"/>
              </a:rPr>
              <a:t> 由此而來，嘗為了一塊玉想出頭而動武，乾啣著的那一點東</a:t>
            </a:r>
            <a:endParaRPr lang="en-US" altLang="zh-TW" sz="1800" dirty="0">
              <a:latin typeface="新細明體" panose="02020500000000000000" pitchFamily="18" charset="-120"/>
              <a:ea typeface="新細明體" panose="02020500000000000000" pitchFamily="18" charset="-120"/>
            </a:endParaRPr>
          </a:p>
          <a:p>
            <a:pPr marL="0" indent="0">
              <a:buNone/>
            </a:pPr>
            <a:r>
              <a:rPr lang="zh-TW" altLang="en-US" sz="1800" dirty="0">
                <a:latin typeface="新細明體" panose="02020500000000000000" pitchFamily="18" charset="-120"/>
                <a:ea typeface="新細明體" panose="02020500000000000000" pitchFamily="18" charset="-120"/>
              </a:rPr>
              <a:t> 西竟然是丹藥。</a:t>
            </a: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724128" y="260648"/>
            <a:ext cx="3240360" cy="6336704"/>
          </a:xfrm>
          <a:prstGeom prst="rect">
            <a:avLst/>
          </a:prstGeom>
        </p:spPr>
      </p:pic>
    </p:spTree>
    <p:extLst>
      <p:ext uri="{BB962C8B-B14F-4D97-AF65-F5344CB8AC3E}">
        <p14:creationId xmlns:p14="http://schemas.microsoft.com/office/powerpoint/2010/main" val="1049607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p:txBody>
          <a:bodyPr/>
          <a:lstStyle/>
          <a:p>
            <a:endParaRPr lang="zh-TW" altLang="en-US" dirty="0"/>
          </a:p>
        </p:txBody>
      </p:sp>
      <p:sp>
        <p:nvSpPr>
          <p:cNvPr id="3" name="直排文字版面配置區 2"/>
          <p:cNvSpPr>
            <a:spLocks noGrp="1"/>
          </p:cNvSpPr>
          <p:nvPr>
            <p:ph type="body" orient="vert" idx="1"/>
          </p:nvPr>
        </p:nvSpPr>
        <p:spPr>
          <a:xfrm>
            <a:off x="457200" y="274638"/>
            <a:ext cx="5266928" cy="5851525"/>
          </a:xfrm>
        </p:spPr>
        <p:txBody>
          <a:bodyPr>
            <a:normAutofit/>
          </a:bodyPr>
          <a:lstStyle/>
          <a:p>
            <a:r>
              <a:rPr lang="zh-TW" altLang="en-US" sz="1800" dirty="0" smtClean="0"/>
              <a:t>蹄號應有法，雲虐豈無傳，</a:t>
            </a:r>
            <a:endParaRPr lang="en-US" altLang="zh-TW" sz="1800" dirty="0" smtClean="0"/>
          </a:p>
          <a:p>
            <a:r>
              <a:rPr lang="zh-TW" altLang="en-US" sz="1800" dirty="0"/>
              <a:t>盜</a:t>
            </a:r>
            <a:r>
              <a:rPr lang="zh-TW" altLang="en-US" sz="1800" dirty="0" smtClean="0"/>
              <a:t>意腳同適，熊弦身似然，</a:t>
            </a:r>
            <a:endParaRPr lang="en-US" altLang="zh-TW" sz="1800" dirty="0" smtClean="0"/>
          </a:p>
          <a:p>
            <a:r>
              <a:rPr lang="zh-TW" altLang="en-US" sz="1800" dirty="0" smtClean="0"/>
              <a:t>矣其頭少變，兵共足相聯。</a:t>
            </a:r>
            <a:endParaRPr lang="en-US" altLang="zh-TW" sz="1800" dirty="0" smtClean="0"/>
          </a:p>
          <a:p>
            <a:pPr marL="0" indent="0">
              <a:buNone/>
            </a:pPr>
            <a:r>
              <a:rPr lang="zh-TW" altLang="en-US" sz="1800" dirty="0" smtClean="0">
                <a:latin typeface="標楷體" panose="03000509000000000000" pitchFamily="65" charset="-120"/>
                <a:ea typeface="標楷體" panose="03000509000000000000" pitchFamily="65" charset="-120"/>
              </a:rPr>
              <a:t>          釋文</a:t>
            </a:r>
            <a:endParaRPr lang="en-US" altLang="zh-TW" sz="1800" dirty="0">
              <a:latin typeface="標楷體" panose="03000509000000000000" pitchFamily="65" charset="-120"/>
              <a:ea typeface="標楷體" panose="03000509000000000000" pitchFamily="65" charset="-120"/>
            </a:endParaRPr>
          </a:p>
          <a:p>
            <a:pPr marL="0" indent="0">
              <a:buNone/>
            </a:pPr>
            <a:r>
              <a:rPr lang="zh-TW" altLang="en-US" sz="1800" dirty="0">
                <a:latin typeface="標楷體" panose="03000509000000000000" pitchFamily="65" charset="-120"/>
                <a:ea typeface="標楷體" panose="03000509000000000000" pitchFamily="65" charset="-120"/>
              </a:rPr>
              <a:t> </a:t>
            </a:r>
            <a:r>
              <a:rPr lang="zh-TW" altLang="en-US" sz="1800" dirty="0" smtClean="0">
                <a:latin typeface="標楷體" panose="03000509000000000000" pitchFamily="65" charset="-120"/>
                <a:ea typeface="標楷體" panose="03000509000000000000" pitchFamily="65" charset="-120"/>
              </a:rPr>
              <a:t> </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蹄</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號</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兩字應各有寫法，</a:t>
            </a:r>
            <a:endParaRPr lang="en-US" altLang="zh-TW" sz="1800" dirty="0" smtClean="0">
              <a:latin typeface="標楷體" panose="03000509000000000000" pitchFamily="65" charset="-120"/>
              <a:ea typeface="標楷體" panose="03000509000000000000" pitchFamily="65" charset="-120"/>
            </a:endParaRPr>
          </a:p>
          <a:p>
            <a:pPr marL="0" indent="0">
              <a:buNone/>
            </a:pPr>
            <a:r>
              <a:rPr lang="zh-TW" altLang="en-US" sz="1800" dirty="0">
                <a:latin typeface="標楷體" panose="03000509000000000000" pitchFamily="65" charset="-120"/>
                <a:ea typeface="標楷體" panose="03000509000000000000" pitchFamily="65" charset="-120"/>
              </a:rPr>
              <a:t> </a:t>
            </a:r>
            <a:r>
              <a:rPr lang="zh-TW" altLang="en-US" sz="1800" dirty="0" smtClean="0">
                <a:latin typeface="標楷體" panose="03000509000000000000" pitchFamily="65" charset="-120"/>
                <a:ea typeface="標楷體" panose="03000509000000000000" pitchFamily="65" charset="-120"/>
              </a:rPr>
              <a:t> </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雲</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虐</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二字怎會不傳授你分辨呢？</a:t>
            </a:r>
            <a:endParaRPr lang="en-US" altLang="zh-TW" sz="1800" dirty="0" smtClean="0">
              <a:latin typeface="標楷體" panose="03000509000000000000" pitchFamily="65" charset="-120"/>
              <a:ea typeface="標楷體" panose="03000509000000000000" pitchFamily="65" charset="-120"/>
            </a:endParaRPr>
          </a:p>
          <a:p>
            <a:pPr marL="0" indent="0">
              <a:buNone/>
            </a:pPr>
            <a:r>
              <a:rPr lang="zh-TW" altLang="en-US" sz="1800" dirty="0">
                <a:latin typeface="標楷體" panose="03000509000000000000" pitchFamily="65" charset="-120"/>
                <a:ea typeface="標楷體" panose="03000509000000000000" pitchFamily="65" charset="-120"/>
              </a:rPr>
              <a:t> </a:t>
            </a:r>
            <a:r>
              <a:rPr lang="zh-TW" altLang="en-US" sz="1800" dirty="0" smtClean="0">
                <a:latin typeface="標楷體" panose="03000509000000000000" pitchFamily="65" charset="-120"/>
                <a:ea typeface="標楷體" panose="03000509000000000000" pitchFamily="65" charset="-120"/>
              </a:rPr>
              <a:t> </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盜</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意</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二字字腳寫法和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適</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字字腳相同。</a:t>
            </a:r>
            <a:r>
              <a:rPr lang="en-US" altLang="zh-TW" sz="1800" dirty="0" smtClean="0">
                <a:latin typeface="標楷體" panose="03000509000000000000" pitchFamily="65" charset="-120"/>
                <a:ea typeface="標楷體" panose="03000509000000000000" pitchFamily="65" charset="-120"/>
              </a:rPr>
              <a:t>)</a:t>
            </a:r>
          </a:p>
          <a:p>
            <a:pPr marL="0" indent="0">
              <a:buNone/>
            </a:pPr>
            <a:r>
              <a:rPr lang="zh-TW" altLang="en-US" sz="1800" dirty="0">
                <a:latin typeface="標楷體" panose="03000509000000000000" pitchFamily="65" charset="-120"/>
                <a:ea typeface="標楷體" panose="03000509000000000000" pitchFamily="65" charset="-120"/>
              </a:rPr>
              <a:t> </a:t>
            </a:r>
            <a:r>
              <a:rPr lang="zh-TW" altLang="en-US" sz="1800" dirty="0" smtClean="0">
                <a:latin typeface="標楷體" panose="03000509000000000000" pitchFamily="65" charset="-120"/>
                <a:ea typeface="標楷體" panose="03000509000000000000" pitchFamily="65" charset="-120"/>
              </a:rPr>
              <a:t> </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熊</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弦</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二字和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然</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字字體相似</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a:t>
            </a:r>
            <a:endParaRPr lang="en-US" altLang="zh-TW" sz="1800" dirty="0" smtClean="0">
              <a:latin typeface="標楷體" panose="03000509000000000000" pitchFamily="65" charset="-120"/>
              <a:ea typeface="標楷體" panose="03000509000000000000" pitchFamily="65" charset="-120"/>
            </a:endParaRPr>
          </a:p>
          <a:p>
            <a:pPr marL="0" indent="0">
              <a:buNone/>
            </a:pPr>
            <a:r>
              <a:rPr lang="zh-TW" altLang="en-US" sz="1800" dirty="0">
                <a:latin typeface="標楷體" panose="03000509000000000000" pitchFamily="65" charset="-120"/>
                <a:ea typeface="標楷體" panose="03000509000000000000" pitchFamily="65" charset="-120"/>
              </a:rPr>
              <a:t> </a:t>
            </a:r>
            <a:r>
              <a:rPr lang="zh-TW" altLang="en-US" sz="1800" dirty="0" smtClean="0">
                <a:latin typeface="標楷體" panose="03000509000000000000" pitchFamily="65" charset="-120"/>
                <a:ea typeface="標楷體" panose="03000509000000000000" pitchFamily="65" charset="-120"/>
              </a:rPr>
              <a:t> </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矣</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其</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二字的頭部差異很少，</a:t>
            </a:r>
            <a:endParaRPr lang="en-US" altLang="zh-TW" sz="1800" dirty="0" smtClean="0">
              <a:latin typeface="標楷體" panose="03000509000000000000" pitchFamily="65" charset="-120"/>
              <a:ea typeface="標楷體" panose="03000509000000000000" pitchFamily="65" charset="-120"/>
            </a:endParaRPr>
          </a:p>
          <a:p>
            <a:pPr marL="0" indent="0">
              <a:buNone/>
            </a:pPr>
            <a:r>
              <a:rPr lang="zh-TW" altLang="en-US" sz="1800" dirty="0">
                <a:latin typeface="標楷體" panose="03000509000000000000" pitchFamily="65" charset="-120"/>
                <a:ea typeface="標楷體" panose="03000509000000000000" pitchFamily="65" charset="-120"/>
              </a:rPr>
              <a:t> </a:t>
            </a:r>
            <a:r>
              <a:rPr lang="zh-TW" altLang="en-US" sz="1800" dirty="0" smtClean="0">
                <a:latin typeface="標楷體" panose="03000509000000000000" pitchFamily="65" charset="-120"/>
                <a:ea typeface="標楷體" panose="03000509000000000000" pitchFamily="65" charset="-120"/>
              </a:rPr>
              <a:t> </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兵</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共</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二字的字腳兩點係以帶筆相聯接。</a:t>
            </a:r>
            <a:endParaRPr lang="en-US" altLang="zh-TW" sz="1800" dirty="0" smtClean="0">
              <a:latin typeface="標楷體" panose="03000509000000000000" pitchFamily="65" charset="-120"/>
              <a:ea typeface="標楷體" panose="03000509000000000000" pitchFamily="65" charset="-120"/>
            </a:endParaRPr>
          </a:p>
          <a:p>
            <a:pPr marL="0" indent="0">
              <a:buNone/>
            </a:pPr>
            <a:r>
              <a:rPr lang="zh-TW" altLang="en-US" sz="1800" dirty="0"/>
              <a:t> </a:t>
            </a:r>
            <a:r>
              <a:rPr lang="zh-TW" altLang="en-US" sz="1800" dirty="0" smtClean="0"/>
              <a:t>               解</a:t>
            </a:r>
            <a:r>
              <a:rPr lang="zh-TW" altLang="en-US" sz="1800" dirty="0"/>
              <a:t>構趣譯</a:t>
            </a:r>
            <a:endParaRPr lang="en-US" altLang="zh-TW" sz="1800" dirty="0"/>
          </a:p>
          <a:p>
            <a:pPr marL="0" indent="0">
              <a:buNone/>
            </a:pPr>
            <a:r>
              <a:rPr lang="zh-TW" altLang="en-US" sz="1800" dirty="0">
                <a:latin typeface="新細明體" panose="02020500000000000000" pitchFamily="18" charset="-120"/>
                <a:ea typeface="新細明體" panose="02020500000000000000" pitchFamily="18" charset="-120"/>
              </a:rPr>
              <a:t>做跑腿也應有名號的規定吧？平步青雲或被虐待怎能不傳授一下呢？想偷師創意腳步要適時同您一致？身心像弦般繃緊猶似熊熊烈火般燃燒，其頭腦真的堅定不變矣！即如操兵與步伐是一致相聯的。</a:t>
            </a:r>
            <a:endParaRPr lang="zh-TW" altLang="en-US" sz="1800" dirty="0"/>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9" y="260648"/>
            <a:ext cx="3240360" cy="6336704"/>
          </a:xfrm>
          <a:prstGeom prst="rect">
            <a:avLst/>
          </a:prstGeom>
        </p:spPr>
      </p:pic>
    </p:spTree>
    <p:extLst>
      <p:ext uri="{BB962C8B-B14F-4D97-AF65-F5344CB8AC3E}">
        <p14:creationId xmlns:p14="http://schemas.microsoft.com/office/powerpoint/2010/main" val="46623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5076056" y="274638"/>
            <a:ext cx="3610744" cy="5851525"/>
          </a:xfrm>
        </p:spPr>
        <p:txBody>
          <a:bodyPr/>
          <a:lstStyle/>
          <a:p>
            <a:endParaRPr lang="zh-TW" altLang="en-US" dirty="0"/>
          </a:p>
        </p:txBody>
      </p:sp>
      <p:sp>
        <p:nvSpPr>
          <p:cNvPr id="3" name="直排文字版面配置區 2"/>
          <p:cNvSpPr>
            <a:spLocks noGrp="1"/>
          </p:cNvSpPr>
          <p:nvPr>
            <p:ph type="body" orient="vert" idx="1"/>
          </p:nvPr>
        </p:nvSpPr>
        <p:spPr>
          <a:xfrm>
            <a:off x="457200" y="274638"/>
            <a:ext cx="4978896" cy="5851525"/>
          </a:xfrm>
        </p:spPr>
        <p:txBody>
          <a:bodyPr>
            <a:normAutofit fontScale="92500" lnSpcReduction="10000"/>
          </a:bodyPr>
          <a:lstStyle/>
          <a:p>
            <a:r>
              <a:rPr lang="zh-TW" altLang="en-US" sz="2000" dirty="0" smtClean="0"/>
              <a:t>莫寫包庸守，勿書綠是緣，</a:t>
            </a:r>
            <a:endParaRPr lang="en-US" altLang="zh-TW" sz="2000" dirty="0" smtClean="0"/>
          </a:p>
          <a:p>
            <a:r>
              <a:rPr lang="zh-TW" altLang="en-US" sz="2000" dirty="0" smtClean="0"/>
              <a:t>謾將繩當臘，休認寡為寬，</a:t>
            </a:r>
            <a:endParaRPr lang="en-US" altLang="zh-TW" sz="2000" dirty="0" smtClean="0"/>
          </a:p>
          <a:p>
            <a:r>
              <a:rPr lang="zh-TW" altLang="en-US" sz="2000" dirty="0"/>
              <a:t>即</a:t>
            </a:r>
            <a:r>
              <a:rPr lang="zh-TW" altLang="en-US" sz="2000" dirty="0" smtClean="0"/>
              <a:t>腳猶如恐，還身附近遷。</a:t>
            </a:r>
            <a:endParaRPr lang="en-US" altLang="zh-TW" sz="2000" dirty="0" smtClean="0"/>
          </a:p>
          <a:p>
            <a:r>
              <a:rPr lang="zh-TW" altLang="en-US" sz="2000" dirty="0" smtClean="0"/>
              <a:t>。</a:t>
            </a:r>
            <a:endParaRPr lang="en-US" altLang="zh-TW" sz="2000" dirty="0" smtClean="0"/>
          </a:p>
          <a:p>
            <a:r>
              <a:rPr lang="zh-TW" altLang="en-US" sz="2000" dirty="0"/>
              <a:t> </a:t>
            </a:r>
            <a:r>
              <a:rPr lang="zh-TW" altLang="en-US" sz="2000" dirty="0" smtClean="0"/>
              <a:t>       釋文</a:t>
            </a:r>
            <a:endParaRPr lang="en-US" altLang="zh-TW" sz="2000" dirty="0"/>
          </a:p>
          <a:p>
            <a:r>
              <a:rPr lang="zh-TW" altLang="en-US" sz="2000" dirty="0" smtClean="0">
                <a:latin typeface="標楷體" panose="03000509000000000000" pitchFamily="65" charset="-120"/>
                <a:ea typeface="標楷體" panose="03000509000000000000" pitchFamily="65" charset="-120"/>
              </a:rPr>
              <a:t>不要將</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包</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字寫成</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守</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a:t>
            </a:r>
            <a:endParaRPr lang="en-US" altLang="zh-TW" sz="2000" dirty="0" smtClean="0">
              <a:latin typeface="標楷體" panose="03000509000000000000" pitchFamily="65" charset="-120"/>
              <a:ea typeface="標楷體" panose="03000509000000000000" pitchFamily="65" charset="-120"/>
            </a:endParaRPr>
          </a:p>
          <a:p>
            <a:r>
              <a:rPr lang="zh-TW" altLang="en-US" sz="2000" dirty="0" smtClean="0">
                <a:latin typeface="標楷體" panose="03000509000000000000" pitchFamily="65" charset="-120"/>
                <a:ea typeface="標楷體" panose="03000509000000000000" pitchFamily="65" charset="-120"/>
              </a:rPr>
              <a:t>也勿將</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綠</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字寫成</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緣</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a:t>
            </a:r>
            <a:endParaRPr lang="en-US" altLang="zh-TW" sz="2000" dirty="0" smtClean="0">
              <a:latin typeface="標楷體" panose="03000509000000000000" pitchFamily="65" charset="-120"/>
              <a:ea typeface="標楷體" panose="03000509000000000000" pitchFamily="65" charset="-120"/>
            </a:endParaRPr>
          </a:p>
          <a:p>
            <a:r>
              <a:rPr lang="zh-TW" altLang="en-US" sz="2000" dirty="0" smtClean="0">
                <a:latin typeface="標楷體" panose="03000509000000000000" pitchFamily="65" charset="-120"/>
                <a:ea typeface="標楷體" panose="03000509000000000000" pitchFamily="65" charset="-120"/>
              </a:rPr>
              <a:t>不要不經意將</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繩</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a:t>
            </a:r>
            <a:r>
              <a:rPr lang="zh-TW" altLang="en-US" sz="2000" dirty="0">
                <a:latin typeface="標楷體" panose="03000509000000000000" pitchFamily="65" charset="-120"/>
                <a:ea typeface="標楷體" panose="03000509000000000000" pitchFamily="65" charset="-120"/>
              </a:rPr>
              <a:t>當</a:t>
            </a:r>
            <a:r>
              <a:rPr lang="zh-TW" altLang="en-US" sz="2000" dirty="0" smtClean="0">
                <a:latin typeface="標楷體" panose="03000509000000000000" pitchFamily="65" charset="-120"/>
                <a:ea typeface="標楷體" panose="03000509000000000000" pitchFamily="65" charset="-120"/>
              </a:rPr>
              <a:t>成</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臘</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a:t>
            </a:r>
            <a:endParaRPr lang="en-US" altLang="zh-TW" sz="2000" dirty="0" smtClean="0">
              <a:latin typeface="標楷體" panose="03000509000000000000" pitchFamily="65" charset="-120"/>
              <a:ea typeface="標楷體" panose="03000509000000000000" pitchFamily="65" charset="-120"/>
            </a:endParaRPr>
          </a:p>
          <a:p>
            <a:r>
              <a:rPr lang="zh-TW" altLang="en-US" sz="2000" dirty="0" smtClean="0">
                <a:latin typeface="標楷體" panose="03000509000000000000" pitchFamily="65" charset="-120"/>
                <a:ea typeface="標楷體" panose="03000509000000000000" pitchFamily="65" charset="-120"/>
              </a:rPr>
              <a:t>更不要</a:t>
            </a:r>
            <a:r>
              <a:rPr lang="zh-TW" altLang="en-US" sz="2000" dirty="0">
                <a:latin typeface="標楷體" panose="03000509000000000000" pitchFamily="65" charset="-120"/>
                <a:ea typeface="標楷體" panose="03000509000000000000" pitchFamily="65" charset="-120"/>
              </a:rPr>
              <a:t>把</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寡</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字誤認為</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寬</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a:t>
            </a:r>
            <a:endParaRPr lang="en-US" altLang="zh-TW" sz="2000" dirty="0" smtClean="0">
              <a:latin typeface="標楷體" panose="03000509000000000000" pitchFamily="65" charset="-120"/>
              <a:ea typeface="標楷體" panose="03000509000000000000" pitchFamily="65" charset="-120"/>
            </a:endParaRPr>
          </a:p>
          <a:p>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即</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字的字腳也像</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恐</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字的字腳，</a:t>
            </a:r>
            <a:endParaRPr lang="en-US" altLang="zh-TW" sz="2000" dirty="0" smtClean="0">
              <a:latin typeface="標楷體" panose="03000509000000000000" pitchFamily="65" charset="-120"/>
              <a:ea typeface="標楷體" panose="03000509000000000000" pitchFamily="65" charset="-120"/>
            </a:endParaRPr>
          </a:p>
          <a:p>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還</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字和</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遷</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字的字體也很接近。</a:t>
            </a:r>
            <a:endParaRPr lang="en-US" altLang="zh-TW" sz="2000" dirty="0" smtClean="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 </a:t>
            </a:r>
            <a:r>
              <a:rPr lang="zh-TW" altLang="en-US" sz="2000" dirty="0" smtClean="0">
                <a:latin typeface="標楷體" panose="03000509000000000000" pitchFamily="65" charset="-120"/>
                <a:ea typeface="標楷體" panose="03000509000000000000" pitchFamily="65" charset="-120"/>
              </a:rPr>
              <a:t>   </a:t>
            </a:r>
            <a:r>
              <a:rPr lang="zh-TW" altLang="en-US" sz="2000" dirty="0" smtClean="0"/>
              <a:t>解</a:t>
            </a:r>
            <a:r>
              <a:rPr lang="zh-TW" altLang="en-US" sz="2000" dirty="0"/>
              <a:t>構趣譯</a:t>
            </a:r>
            <a:endParaRPr lang="en-US" altLang="zh-TW" sz="2000" dirty="0"/>
          </a:p>
          <a:p>
            <a:r>
              <a:rPr lang="zh-TW" altLang="en-US" sz="2000" dirty="0"/>
              <a:t>不寫平庸守舊的保證書，也不寫挺綠就是結緣，</a:t>
            </a:r>
            <a:endParaRPr lang="en-US" altLang="zh-TW" sz="2000" dirty="0"/>
          </a:p>
          <a:p>
            <a:r>
              <a:rPr lang="zh-TW" altLang="en-US" sz="2000" dirty="0"/>
              <a:t>不要大意把繩子當臘肉，別誤認寡情的為心寬。</a:t>
            </a:r>
            <a:endParaRPr lang="en-US" altLang="zh-TW" sz="2000" dirty="0"/>
          </a:p>
          <a:p>
            <a:r>
              <a:rPr lang="zh-TW" altLang="en-US" sz="2000" dirty="0"/>
              <a:t>腳一靠近就如恐懼一樣，還身體近乎像被搬空</a:t>
            </a:r>
            <a:endParaRPr lang="zh-TW" altLang="en-US" sz="2000" dirty="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580111" y="188640"/>
            <a:ext cx="3240360" cy="6480720"/>
          </a:xfrm>
          <a:prstGeom prst="rect">
            <a:avLst/>
          </a:prstGeom>
        </p:spPr>
      </p:pic>
    </p:spTree>
    <p:extLst>
      <p:ext uri="{BB962C8B-B14F-4D97-AF65-F5344CB8AC3E}">
        <p14:creationId xmlns:p14="http://schemas.microsoft.com/office/powerpoint/2010/main" val="4188333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5220072" y="274638"/>
            <a:ext cx="3466728" cy="5851525"/>
          </a:xfrm>
        </p:spPr>
        <p:txBody>
          <a:bodyPr/>
          <a:lstStyle/>
          <a:p>
            <a:endParaRPr lang="zh-TW" altLang="en-US" dirty="0"/>
          </a:p>
        </p:txBody>
      </p:sp>
      <p:sp>
        <p:nvSpPr>
          <p:cNvPr id="3" name="直排文字版面配置區 2"/>
          <p:cNvSpPr>
            <a:spLocks noGrp="1"/>
          </p:cNvSpPr>
          <p:nvPr>
            <p:ph type="body" orient="vert" idx="1"/>
          </p:nvPr>
        </p:nvSpPr>
        <p:spPr>
          <a:xfrm>
            <a:off x="457200" y="274638"/>
            <a:ext cx="4474840" cy="6178698"/>
          </a:xfrm>
        </p:spPr>
        <p:txBody>
          <a:bodyPr>
            <a:normAutofit fontScale="92500" lnSpcReduction="20000"/>
          </a:bodyPr>
          <a:lstStyle/>
          <a:p>
            <a:r>
              <a:rPr lang="zh-TW" altLang="en-US" sz="2000" dirty="0" smtClean="0"/>
              <a:t>寒容審有象，憲害寘相牽，</a:t>
            </a:r>
            <a:endParaRPr lang="en-US" altLang="zh-TW" sz="2000" dirty="0" smtClean="0"/>
          </a:p>
          <a:p>
            <a:r>
              <a:rPr lang="zh-TW" altLang="en-US" sz="2000" dirty="0" smtClean="0"/>
              <a:t>滿外仍知備，醫初尚類堅，</a:t>
            </a:r>
            <a:endParaRPr lang="en-US" altLang="zh-TW" sz="2000" dirty="0" smtClean="0"/>
          </a:p>
          <a:p>
            <a:r>
              <a:rPr lang="zh-TW" altLang="en-US" sz="2000" dirty="0" smtClean="0"/>
              <a:t>直須明謹解，亦合別荊前。</a:t>
            </a:r>
            <a:endParaRPr lang="en-US" altLang="zh-TW" sz="2000" dirty="0" smtClean="0"/>
          </a:p>
          <a:p>
            <a:r>
              <a:rPr lang="zh-TW" altLang="en-US" sz="2000" dirty="0" smtClean="0"/>
              <a:t>。</a:t>
            </a:r>
            <a:endParaRPr lang="en-US" altLang="zh-TW" sz="2000" dirty="0" smtClean="0"/>
          </a:p>
          <a:p>
            <a:r>
              <a:rPr lang="zh-TW" altLang="en-US" sz="2000" dirty="0" smtClean="0">
                <a:latin typeface="標楷體" panose="03000509000000000000" pitchFamily="65" charset="-120"/>
                <a:ea typeface="標楷體" panose="03000509000000000000" pitchFamily="65" charset="-120"/>
              </a:rPr>
              <a:t>     釋文</a:t>
            </a:r>
            <a:endParaRPr lang="en-US" altLang="zh-TW" sz="2000" dirty="0">
              <a:latin typeface="標楷體" panose="03000509000000000000" pitchFamily="65" charset="-120"/>
              <a:ea typeface="標楷體" panose="03000509000000000000" pitchFamily="65" charset="-120"/>
            </a:endParaRPr>
          </a:p>
          <a:p>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寒</a:t>
            </a:r>
            <a:r>
              <a:rPr lang="en-US" altLang="zh-TW" sz="2000" dirty="0">
                <a:latin typeface="標楷體" panose="03000509000000000000" pitchFamily="65" charset="-120"/>
                <a:ea typeface="標楷體" panose="03000509000000000000" pitchFamily="65" charset="-120"/>
              </a:rPr>
              <a:t>｣</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容</a:t>
            </a:r>
            <a:r>
              <a:rPr lang="en-US" altLang="zh-TW" sz="2000" dirty="0">
                <a:latin typeface="標楷體" panose="03000509000000000000" pitchFamily="65" charset="-120"/>
                <a:ea typeface="標楷體" panose="03000509000000000000" pitchFamily="65" charset="-120"/>
              </a:rPr>
              <a:t>｣</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審</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三字有相像之處，</a:t>
            </a:r>
            <a:endParaRPr lang="en-US" altLang="zh-TW" sz="2000" dirty="0" smtClean="0">
              <a:latin typeface="標楷體" panose="03000509000000000000" pitchFamily="65" charset="-120"/>
              <a:ea typeface="標楷體" panose="03000509000000000000" pitchFamily="65" charset="-120"/>
            </a:endParaRPr>
          </a:p>
          <a:p>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憲</a:t>
            </a:r>
            <a:r>
              <a:rPr lang="en-US" altLang="zh-TW" sz="2000" dirty="0">
                <a:latin typeface="標楷體" panose="03000509000000000000" pitchFamily="65" charset="-120"/>
                <a:ea typeface="標楷體" panose="03000509000000000000" pitchFamily="65" charset="-120"/>
              </a:rPr>
              <a:t>｣</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害</a:t>
            </a:r>
            <a:r>
              <a:rPr lang="en-US" altLang="zh-TW" sz="2000" dirty="0" smtClean="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寘</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三字也連帶相似，</a:t>
            </a:r>
            <a:endParaRPr lang="en-US" altLang="zh-TW" sz="2000" dirty="0" smtClean="0">
              <a:latin typeface="標楷體" panose="03000509000000000000" pitchFamily="65" charset="-120"/>
              <a:ea typeface="標楷體" panose="03000509000000000000" pitchFamily="65" charset="-120"/>
            </a:endParaRPr>
          </a:p>
          <a:p>
            <a:r>
              <a:rPr lang="zh-TW" altLang="en-US" sz="2000" dirty="0" smtClean="0">
                <a:latin typeface="標楷體" panose="03000509000000000000" pitchFamily="65" charset="-120"/>
                <a:ea typeface="標楷體" panose="03000509000000000000" pitchFamily="65" charset="-120"/>
              </a:rPr>
              <a:t> 除了</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滿</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字外還要知道另有一</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備</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字相像，</a:t>
            </a:r>
            <a:endParaRPr lang="en-US" altLang="zh-TW" sz="2000" dirty="0" smtClean="0">
              <a:latin typeface="標楷體" panose="03000509000000000000" pitchFamily="65" charset="-120"/>
              <a:ea typeface="標楷體" panose="03000509000000000000" pitchFamily="65" charset="-120"/>
            </a:endParaRPr>
          </a:p>
          <a:p>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醫</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字的字頭也和</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堅</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字類似，</a:t>
            </a:r>
            <a:endParaRPr lang="en-US" altLang="zh-TW" sz="2000" dirty="0" smtClean="0">
              <a:latin typeface="標楷體" panose="03000509000000000000" pitchFamily="65" charset="-120"/>
              <a:ea typeface="標楷體" panose="03000509000000000000" pitchFamily="65" charset="-120"/>
            </a:endParaRPr>
          </a:p>
          <a:p>
            <a:r>
              <a:rPr lang="zh-TW" altLang="en-US" sz="2000" dirty="0" smtClean="0">
                <a:latin typeface="標楷體" panose="03000509000000000000" pitchFamily="65" charset="-120"/>
                <a:ea typeface="標楷體" panose="03000509000000000000" pitchFamily="65" charset="-120"/>
              </a:rPr>
              <a:t>一定要辨明</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謹</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和</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解</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兩字的不同之處，</a:t>
            </a:r>
            <a:endParaRPr lang="en-US" altLang="zh-TW" sz="2000" dirty="0" smtClean="0">
              <a:latin typeface="標楷體" panose="03000509000000000000" pitchFamily="65" charset="-120"/>
              <a:ea typeface="標楷體" panose="03000509000000000000" pitchFamily="65" charset="-120"/>
            </a:endParaRPr>
          </a:p>
          <a:p>
            <a:r>
              <a:rPr lang="zh-TW" altLang="en-US" sz="2000" dirty="0" smtClean="0">
                <a:latin typeface="標楷體" panose="03000509000000000000" pitchFamily="65" charset="-120"/>
                <a:ea typeface="標楷體" panose="03000509000000000000" pitchFamily="65" charset="-120"/>
              </a:rPr>
              <a:t>對</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別</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荊</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前</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三字也是一樣要分辨清楚。</a:t>
            </a:r>
            <a:endParaRPr lang="en-US" altLang="zh-TW" sz="2000" dirty="0" smtClean="0">
              <a:latin typeface="標楷體" panose="03000509000000000000" pitchFamily="65" charset="-120"/>
              <a:ea typeface="標楷體" panose="03000509000000000000" pitchFamily="65" charset="-120"/>
            </a:endParaRPr>
          </a:p>
          <a:p>
            <a:r>
              <a:rPr lang="zh-TW" altLang="en-US" sz="2000" dirty="0"/>
              <a:t> </a:t>
            </a:r>
            <a:r>
              <a:rPr lang="zh-TW" altLang="en-US" sz="2000" dirty="0" smtClean="0"/>
              <a:t>        解</a:t>
            </a:r>
            <a:r>
              <a:rPr lang="zh-TW" altLang="en-US" sz="2000" dirty="0"/>
              <a:t>構趣譯</a:t>
            </a:r>
            <a:endParaRPr lang="en-US" altLang="zh-TW" sz="2000" dirty="0"/>
          </a:p>
          <a:p>
            <a:r>
              <a:rPr lang="zh-TW" altLang="en-US" sz="2000" dirty="0"/>
              <a:t>細看容貌有陰寒的跡象，受法律置定性向所害有關，</a:t>
            </a:r>
            <a:endParaRPr lang="en-US" altLang="zh-TW" sz="2000" dirty="0"/>
          </a:p>
          <a:p>
            <a:r>
              <a:rPr lang="zh-TW" altLang="en-US" sz="2000" dirty="0"/>
              <a:t>雖滿意外還知有所準備，至醫院初檢仍屬堅挺一類，</a:t>
            </a:r>
            <a:endParaRPr lang="en-US" altLang="zh-TW" sz="2000" dirty="0"/>
          </a:p>
          <a:p>
            <a:r>
              <a:rPr lang="zh-TW" altLang="en-US" sz="2000" dirty="0"/>
              <a:t>一定要明白謹慎的解析，亦合於向拙荊告別前先知</a:t>
            </a: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188640"/>
            <a:ext cx="3672408" cy="6480720"/>
          </a:xfrm>
          <a:prstGeom prst="rect">
            <a:avLst/>
          </a:prstGeom>
        </p:spPr>
      </p:pic>
    </p:spTree>
    <p:extLst>
      <p:ext uri="{BB962C8B-B14F-4D97-AF65-F5344CB8AC3E}">
        <p14:creationId xmlns:p14="http://schemas.microsoft.com/office/powerpoint/2010/main" val="3739874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p:txBody>
          <a:bodyPr/>
          <a:lstStyle/>
          <a:p>
            <a:endParaRPr lang="zh-TW" altLang="en-US"/>
          </a:p>
        </p:txBody>
      </p:sp>
      <p:sp>
        <p:nvSpPr>
          <p:cNvPr id="3" name="直排文字版面配置區 2"/>
          <p:cNvSpPr>
            <a:spLocks noGrp="1"/>
          </p:cNvSpPr>
          <p:nvPr>
            <p:ph type="body" orient="vert" idx="1"/>
          </p:nvPr>
        </p:nvSpPr>
        <p:spPr>
          <a:xfrm>
            <a:off x="457200" y="274638"/>
            <a:ext cx="5122912" cy="6178698"/>
          </a:xfrm>
        </p:spPr>
        <p:txBody>
          <a:bodyPr>
            <a:noAutofit/>
          </a:bodyPr>
          <a:lstStyle/>
          <a:p>
            <a:r>
              <a:rPr lang="zh-TW" altLang="en-US" sz="2000" dirty="0" smtClean="0"/>
              <a:t>顙向戈牛始，雞須下子先，</a:t>
            </a:r>
            <a:endParaRPr lang="en-US" altLang="zh-TW" sz="2000" dirty="0" smtClean="0"/>
          </a:p>
          <a:p>
            <a:r>
              <a:rPr lang="zh-TW" altLang="en-US" sz="2000" dirty="0" smtClean="0"/>
              <a:t>撇之非是乏，勾木可成村，</a:t>
            </a:r>
            <a:endParaRPr lang="en-US" altLang="zh-TW" sz="2000" dirty="0" smtClean="0"/>
          </a:p>
          <a:p>
            <a:r>
              <a:rPr lang="zh-TW" altLang="en-US" sz="2000" dirty="0" smtClean="0"/>
              <a:t>蕭鼠頭先辨，寅賓腹內推。</a:t>
            </a:r>
            <a:endParaRPr lang="en-US" altLang="zh-TW" sz="2000" dirty="0" smtClean="0"/>
          </a:p>
          <a:p>
            <a:r>
              <a:rPr lang="zh-TW" altLang="en-US" sz="2000" dirty="0" smtClean="0">
                <a:latin typeface="標楷體" panose="03000509000000000000" pitchFamily="65" charset="-120"/>
                <a:ea typeface="標楷體" panose="03000509000000000000" pitchFamily="65" charset="-120"/>
              </a:rPr>
              <a:t>     釋文</a:t>
            </a:r>
            <a:endParaRPr lang="en-US" altLang="zh-TW" sz="2000" dirty="0" smtClean="0">
              <a:latin typeface="標楷體" panose="03000509000000000000" pitchFamily="65" charset="-120"/>
              <a:ea typeface="標楷體" panose="03000509000000000000" pitchFamily="65" charset="-120"/>
            </a:endParaRPr>
          </a:p>
          <a:p>
            <a:pPr marL="0" indent="0">
              <a:buNone/>
            </a:pPr>
            <a:r>
              <a:rPr lang="en-US" altLang="zh-TW" sz="2000" dirty="0">
                <a:latin typeface="標楷體" panose="03000509000000000000" pitchFamily="65" charset="-120"/>
                <a:ea typeface="標楷體" panose="03000509000000000000" pitchFamily="65" charset="-120"/>
              </a:rPr>
              <a:t> </a:t>
            </a:r>
            <a:r>
              <a:rPr lang="en-US" altLang="zh-TW" sz="2000" dirty="0" smtClean="0">
                <a:latin typeface="標楷體" panose="03000509000000000000" pitchFamily="65" charset="-120"/>
                <a:ea typeface="標楷體" panose="03000509000000000000" pitchFamily="65" charset="-120"/>
              </a:rPr>
              <a:t> </a:t>
            </a:r>
            <a:r>
              <a:rPr lang="zh-TW" altLang="en-US" sz="1800" dirty="0">
                <a:latin typeface="標楷體" panose="03000509000000000000" pitchFamily="65" charset="-120"/>
                <a:ea typeface="標楷體" panose="03000509000000000000" pitchFamily="65" charset="-120"/>
              </a:rPr>
              <a:t> </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顙</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左旁由</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戈</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下加</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牛</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兩字開始，</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雞</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字須先寫</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下</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加</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子</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a:t>
            </a:r>
            <a:endParaRPr lang="en-US" altLang="zh-TW" sz="1800" dirty="0" smtClean="0">
              <a:latin typeface="標楷體" panose="03000509000000000000" pitchFamily="65" charset="-120"/>
              <a:ea typeface="標楷體" panose="03000509000000000000" pitchFamily="65" charset="-120"/>
            </a:endParaRPr>
          </a:p>
          <a:p>
            <a:r>
              <a:rPr lang="zh-TW" altLang="en-US" sz="1800" dirty="0" smtClean="0">
                <a:latin typeface="標楷體" panose="03000509000000000000" pitchFamily="65" charset="-120"/>
                <a:ea typeface="標楷體" panose="03000509000000000000" pitchFamily="65" charset="-120"/>
              </a:rPr>
              <a:t>一撇加</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之</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字不是</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乏</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草書</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乏</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字中間不須加一點，</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木</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字右側加一勾便成</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村</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蕭</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鼠</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可先從字頭的相異處分辨，</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寅</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賓</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兩字由字體中間筆劃推敲出不</a:t>
            </a:r>
            <a:r>
              <a:rPr lang="zh-TW" altLang="en-US" sz="1800" dirty="0" smtClean="0"/>
              <a:t>同。</a:t>
            </a:r>
            <a:r>
              <a:rPr lang="en-US" altLang="zh-TW" sz="2000" dirty="0" smtClean="0"/>
              <a:t> </a:t>
            </a:r>
          </a:p>
          <a:p>
            <a:r>
              <a:rPr lang="zh-TW" altLang="en-US" sz="2000" dirty="0"/>
              <a:t> </a:t>
            </a:r>
            <a:r>
              <a:rPr lang="zh-TW" altLang="en-US" sz="2000" dirty="0" smtClean="0"/>
              <a:t>       </a:t>
            </a:r>
            <a:r>
              <a:rPr lang="zh-TW" altLang="en-US" sz="1800" dirty="0" smtClean="0"/>
              <a:t>解</a:t>
            </a:r>
            <a:r>
              <a:rPr lang="zh-TW" altLang="en-US" sz="1800" dirty="0"/>
              <a:t>構趣譯</a:t>
            </a:r>
            <a:endParaRPr lang="en-US" altLang="zh-TW" sz="1800" dirty="0"/>
          </a:p>
          <a:p>
            <a:r>
              <a:rPr lang="zh-TW" altLang="en-US" sz="1800" dirty="0"/>
              <a:t>開飯時頭朝著餐刀和牛排，吃雞肉須先用筷子下箸，</a:t>
            </a:r>
            <a:endParaRPr lang="en-US" altLang="zh-TW" sz="1800" dirty="0"/>
          </a:p>
          <a:p>
            <a:r>
              <a:rPr lang="zh-TW" altLang="en-US" sz="1800" dirty="0">
                <a:latin typeface="+mn-ea"/>
              </a:rPr>
              <a:t>撇掉是否物資匱乏的問題，用木材是可以勾成村落，</a:t>
            </a:r>
            <a:endParaRPr lang="en-US" altLang="zh-TW" sz="1800" dirty="0">
              <a:latin typeface="+mn-ea"/>
            </a:endParaRPr>
          </a:p>
          <a:p>
            <a:r>
              <a:rPr lang="zh-TW" altLang="en-US" sz="1800" dirty="0">
                <a:latin typeface="+mn-ea"/>
              </a:rPr>
              <a:t>開頭就辨清蕭條是因鼠患？向同事或來賓身上推嗎</a:t>
            </a:r>
            <a:r>
              <a:rPr lang="zh-TW" altLang="en-US" sz="2000" dirty="0">
                <a:latin typeface="標楷體" panose="03000509000000000000" pitchFamily="65" charset="-120"/>
                <a:ea typeface="標楷體" panose="03000509000000000000" pitchFamily="65" charset="-120"/>
              </a:rPr>
              <a:t>？</a:t>
            </a:r>
            <a:endParaRPr lang="zh-TW" altLang="en-US" sz="1800" dirty="0"/>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580112" y="260648"/>
            <a:ext cx="3312368" cy="6336704"/>
          </a:xfrm>
          <a:prstGeom prst="rect">
            <a:avLst/>
          </a:prstGeom>
        </p:spPr>
      </p:pic>
    </p:spTree>
    <p:extLst>
      <p:ext uri="{BB962C8B-B14F-4D97-AF65-F5344CB8AC3E}">
        <p14:creationId xmlns:p14="http://schemas.microsoft.com/office/powerpoint/2010/main" val="2339741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p:txBody>
          <a:bodyPr/>
          <a:lstStyle/>
          <a:p>
            <a:endParaRPr lang="zh-TW" altLang="en-US"/>
          </a:p>
        </p:txBody>
      </p:sp>
      <p:sp>
        <p:nvSpPr>
          <p:cNvPr id="3" name="直排文字版面配置區 2"/>
          <p:cNvSpPr>
            <a:spLocks noGrp="1"/>
          </p:cNvSpPr>
          <p:nvPr>
            <p:ph type="body" orient="vert" idx="1"/>
          </p:nvPr>
        </p:nvSpPr>
        <p:spPr>
          <a:xfrm>
            <a:off x="457200" y="274638"/>
            <a:ext cx="4834880" cy="5851525"/>
          </a:xfrm>
        </p:spPr>
        <p:txBody>
          <a:bodyPr>
            <a:normAutofit/>
          </a:bodyPr>
          <a:lstStyle/>
          <a:p>
            <a:r>
              <a:rPr lang="zh-TW" altLang="en-US" sz="1800" dirty="0" smtClean="0"/>
              <a:t>之加心上惡，兆戴免頭龜，</a:t>
            </a:r>
            <a:endParaRPr lang="en-US" altLang="zh-TW" sz="1800" dirty="0" smtClean="0"/>
          </a:p>
          <a:p>
            <a:r>
              <a:rPr lang="zh-TW" altLang="en-US" sz="1800" dirty="0" smtClean="0"/>
              <a:t>點至堪成急，勾干認是卑，</a:t>
            </a:r>
            <a:endParaRPr lang="en-US" altLang="zh-TW" sz="1800" dirty="0" smtClean="0"/>
          </a:p>
          <a:p>
            <a:r>
              <a:rPr lang="zh-TW" altLang="en-US" sz="1800" dirty="0"/>
              <a:t>壽</a:t>
            </a:r>
            <a:r>
              <a:rPr lang="zh-TW" altLang="en-US" sz="1800" dirty="0" smtClean="0"/>
              <a:t>宜圭與可，齒記止加司。</a:t>
            </a:r>
            <a:endParaRPr lang="en-US" altLang="zh-TW" sz="1800" dirty="0" smtClean="0"/>
          </a:p>
          <a:p>
            <a:r>
              <a:rPr lang="zh-TW" altLang="en-US" sz="1800" dirty="0"/>
              <a:t> </a:t>
            </a:r>
            <a:r>
              <a:rPr lang="zh-TW" altLang="en-US" sz="1800" dirty="0" smtClean="0"/>
              <a:t>        </a:t>
            </a:r>
            <a:r>
              <a:rPr lang="zh-TW" altLang="en-US" sz="1800" dirty="0" smtClean="0">
                <a:latin typeface="標楷體" panose="03000509000000000000" pitchFamily="65" charset="-120"/>
                <a:ea typeface="標楷體" panose="03000509000000000000" pitchFamily="65" charset="-120"/>
              </a:rPr>
              <a:t>    釋文</a:t>
            </a:r>
            <a:endParaRPr lang="en-US" altLang="zh-TW" sz="1800" dirty="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之</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字加在</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心</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字上面成</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惡</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兆</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字頭戴上</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免</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字便成</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龜</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r>
              <a:rPr lang="zh-TW" altLang="en-US" sz="1800" dirty="0" smtClean="0">
                <a:latin typeface="標楷體" panose="03000509000000000000" pitchFamily="65" charset="-120"/>
                <a:ea typeface="標楷體" panose="03000509000000000000" pitchFamily="65" charset="-120"/>
              </a:rPr>
              <a:t>一點之下加一</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至</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字便成</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急</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r>
              <a:rPr lang="zh-TW" altLang="en-US" sz="1800" dirty="0" smtClean="0">
                <a:latin typeface="標楷體" panose="03000509000000000000" pitchFamily="65" charset="-120"/>
                <a:ea typeface="標楷體" panose="03000509000000000000" pitchFamily="65" charset="-120"/>
              </a:rPr>
              <a:t>一勾下面加一</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干</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字便成</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卑</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圭</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字下加</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可</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正好合成</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壽</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齒</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字記住乃</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止</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字加</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司</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字合成。</a:t>
            </a:r>
            <a:endParaRPr lang="en-US" altLang="zh-TW" sz="1800" dirty="0" smtClean="0">
              <a:latin typeface="標楷體" panose="03000509000000000000" pitchFamily="65" charset="-120"/>
              <a:ea typeface="標楷體" panose="03000509000000000000" pitchFamily="65" charset="-120"/>
            </a:endParaRPr>
          </a:p>
          <a:p>
            <a:r>
              <a:rPr lang="zh-TW" altLang="en-US" sz="1800" dirty="0">
                <a:latin typeface="標楷體" panose="03000509000000000000" pitchFamily="65" charset="-120"/>
                <a:ea typeface="標楷體" panose="03000509000000000000" pitchFamily="65" charset="-120"/>
              </a:rPr>
              <a:t> </a:t>
            </a:r>
            <a:r>
              <a:rPr lang="zh-TW" altLang="en-US" sz="1800" dirty="0" smtClean="0">
                <a:latin typeface="標楷體" panose="03000509000000000000" pitchFamily="65" charset="-120"/>
                <a:ea typeface="標楷體" panose="03000509000000000000" pitchFamily="65" charset="-120"/>
              </a:rPr>
              <a:t>       </a:t>
            </a:r>
            <a:r>
              <a:rPr lang="zh-TW" altLang="en-US" sz="1800" dirty="0" smtClean="0"/>
              <a:t>解</a:t>
            </a:r>
            <a:r>
              <a:rPr lang="zh-TW" altLang="en-US" sz="1800" dirty="0"/>
              <a:t>構趣譯</a:t>
            </a:r>
            <a:endParaRPr lang="en-US" altLang="zh-TW" sz="1800" dirty="0"/>
          </a:p>
          <a:p>
            <a:r>
              <a:rPr lang="zh-TW" altLang="en-US" sz="1800" dirty="0"/>
              <a:t>把惡念加之心上，戴兔頭賣龜肉成為億兆富翁；點名一到你可急成啥？鐵鉤欄杆之內只有認卑微了，要保命最好把寶玉送出便可，切齒記住增加官司到此為止。</a:t>
            </a:r>
            <a:endParaRPr lang="en-US" altLang="zh-TW" sz="1800" dirty="0"/>
          </a:p>
          <a:p>
            <a:endParaRPr lang="en-US" altLang="zh-TW" sz="1800" dirty="0"/>
          </a:p>
          <a:p>
            <a:endParaRPr lang="zh-TW" altLang="en-US" sz="1800" dirty="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260648"/>
            <a:ext cx="3851920" cy="6336704"/>
          </a:xfrm>
          <a:prstGeom prst="rect">
            <a:avLst/>
          </a:prstGeom>
        </p:spPr>
      </p:pic>
    </p:spTree>
    <p:extLst>
      <p:ext uri="{BB962C8B-B14F-4D97-AF65-F5344CB8AC3E}">
        <p14:creationId xmlns:p14="http://schemas.microsoft.com/office/powerpoint/2010/main" val="435731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5220072" y="274638"/>
            <a:ext cx="3466728" cy="6322714"/>
          </a:xfrm>
        </p:spPr>
        <p:txBody>
          <a:bodyPr/>
          <a:lstStyle/>
          <a:p>
            <a:endParaRPr lang="zh-TW" altLang="en-US" dirty="0"/>
          </a:p>
        </p:txBody>
      </p:sp>
      <p:sp>
        <p:nvSpPr>
          <p:cNvPr id="3" name="直排文字版面配置區 2"/>
          <p:cNvSpPr>
            <a:spLocks noGrp="1"/>
          </p:cNvSpPr>
          <p:nvPr>
            <p:ph type="body" orient="vert" idx="1"/>
          </p:nvPr>
        </p:nvSpPr>
        <p:spPr>
          <a:xfrm>
            <a:off x="457200" y="274638"/>
            <a:ext cx="4690864" cy="5851525"/>
          </a:xfrm>
        </p:spPr>
        <p:txBody>
          <a:bodyPr>
            <a:noAutofit/>
          </a:bodyPr>
          <a:lstStyle/>
          <a:p>
            <a:pPr marL="0" indent="0">
              <a:buNone/>
            </a:pPr>
            <a:r>
              <a:rPr lang="zh-TW" altLang="en-US" sz="1800" dirty="0" smtClean="0"/>
              <a:t>      右邑月何異？ 左方才亦為，</a:t>
            </a:r>
            <a:endParaRPr lang="en-US" altLang="zh-TW" sz="1800" dirty="0" smtClean="0"/>
          </a:p>
          <a:p>
            <a:r>
              <a:rPr lang="zh-TW" altLang="en-US" sz="1800" dirty="0" smtClean="0"/>
              <a:t>舉身為乙未， 登體用北之，</a:t>
            </a:r>
            <a:endParaRPr lang="en-US" altLang="zh-TW" sz="1800" dirty="0" smtClean="0"/>
          </a:p>
          <a:p>
            <a:r>
              <a:rPr lang="zh-TW" altLang="en-US" sz="1800" dirty="0" smtClean="0"/>
              <a:t>路左言如借，時邊寸莫違。</a:t>
            </a:r>
            <a:endParaRPr lang="en-US" altLang="zh-TW" sz="1800" dirty="0" smtClean="0"/>
          </a:p>
          <a:p>
            <a:r>
              <a:rPr lang="zh-TW" altLang="en-US" sz="1800" dirty="0" smtClean="0"/>
              <a:t>         </a:t>
            </a:r>
            <a:r>
              <a:rPr lang="zh-TW" altLang="en-US" sz="1800" dirty="0" smtClean="0">
                <a:latin typeface="標楷體" panose="03000509000000000000" pitchFamily="65" charset="-120"/>
                <a:ea typeface="標楷體" panose="03000509000000000000" pitchFamily="65" charset="-120"/>
              </a:rPr>
              <a:t>   釋文</a:t>
            </a:r>
            <a:endParaRPr lang="en-US" altLang="zh-TW" sz="1800" dirty="0" smtClean="0">
              <a:latin typeface="標楷體" panose="03000509000000000000" pitchFamily="65" charset="-120"/>
              <a:ea typeface="標楷體" panose="03000509000000000000" pitchFamily="65" charset="-120"/>
            </a:endParaRPr>
          </a:p>
          <a:p>
            <a:pPr marL="0" indent="0">
              <a:buNone/>
            </a:pPr>
            <a:r>
              <a:rPr lang="zh-TW" altLang="en-US" sz="1800" dirty="0" smtClean="0">
                <a:latin typeface="標楷體" panose="03000509000000000000" pitchFamily="65" charset="-120"/>
                <a:ea typeface="標楷體" panose="03000509000000000000" pitchFamily="65" charset="-120"/>
              </a:rPr>
              <a:t>  字右旁的</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月</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字和右旁的</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阝</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字有何分別？</a:t>
            </a:r>
            <a:endParaRPr lang="en-US" altLang="zh-TW" sz="1800" dirty="0" smtClean="0">
              <a:latin typeface="標楷體" panose="03000509000000000000" pitchFamily="65" charset="-120"/>
              <a:ea typeface="標楷體" panose="03000509000000000000" pitchFamily="65" charset="-120"/>
            </a:endParaRPr>
          </a:p>
          <a:p>
            <a:pPr marL="0" indent="0">
              <a:buNone/>
            </a:pPr>
            <a:r>
              <a:rPr lang="zh-TW" altLang="en-US" sz="1800" dirty="0" smtClean="0">
                <a:latin typeface="標楷體" panose="03000509000000000000" pitchFamily="65" charset="-120"/>
                <a:ea typeface="標楷體" panose="03000509000000000000" pitchFamily="65" charset="-120"/>
              </a:rPr>
              <a:t>  字左旁的</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方</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才</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也同是有何分別？</a:t>
            </a:r>
            <a:endParaRPr lang="en-US" altLang="zh-TW" sz="1800" dirty="0" smtClean="0">
              <a:latin typeface="標楷體" panose="03000509000000000000" pitchFamily="65" charset="-120"/>
              <a:ea typeface="標楷體" panose="03000509000000000000" pitchFamily="65" charset="-120"/>
            </a:endParaRPr>
          </a:p>
          <a:p>
            <a:pPr marL="0" indent="0">
              <a:buNone/>
            </a:pPr>
            <a:r>
              <a:rPr lang="zh-TW" altLang="en-US" sz="1800" dirty="0" smtClean="0">
                <a:latin typeface="標楷體" panose="03000509000000000000" pitchFamily="65" charset="-120"/>
                <a:ea typeface="標楷體" panose="03000509000000000000" pitchFamily="65" charset="-120"/>
              </a:rPr>
              <a:t>  </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舉</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字的草書為</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乙</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字加</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未</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pPr marL="0" indent="0">
              <a:buNone/>
            </a:pPr>
            <a:r>
              <a:rPr lang="zh-TW" altLang="en-US" sz="1800" dirty="0" smtClean="0">
                <a:latin typeface="標楷體" panose="03000509000000000000" pitchFamily="65" charset="-120"/>
                <a:ea typeface="標楷體" panose="03000509000000000000" pitchFamily="65" charset="-120"/>
              </a:rPr>
              <a:t>  </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登</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字的草書體用</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北</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之</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合成，</a:t>
            </a:r>
            <a:endParaRPr lang="en-US" altLang="zh-TW" sz="1800" dirty="0" smtClean="0">
              <a:latin typeface="標楷體" panose="03000509000000000000" pitchFamily="65" charset="-120"/>
              <a:ea typeface="標楷體" panose="03000509000000000000" pitchFamily="65" charset="-120"/>
            </a:endParaRPr>
          </a:p>
          <a:p>
            <a:pPr marL="0" indent="0">
              <a:buNone/>
            </a:pPr>
            <a:r>
              <a:rPr lang="zh-TW" altLang="en-US" sz="1800" dirty="0" smtClean="0">
                <a:latin typeface="標楷體" panose="03000509000000000000" pitchFamily="65" charset="-120"/>
                <a:ea typeface="標楷體" panose="03000509000000000000" pitchFamily="65" charset="-120"/>
              </a:rPr>
              <a:t>  </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路</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字左旁</a:t>
            </a:r>
            <a:r>
              <a:rPr lang="zh-TW" altLang="en-US" sz="1800" dirty="0">
                <a:latin typeface="標楷體" panose="03000509000000000000" pitchFamily="65" charset="-120"/>
                <a:ea typeface="標楷體" panose="03000509000000000000" pitchFamily="65" charset="-120"/>
              </a:rPr>
              <a:t>的</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足</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字草書借自行書的左旁</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言</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r>
              <a:rPr lang="zh-TW" altLang="en-US" sz="1800" dirty="0">
                <a:latin typeface="標楷體" panose="03000509000000000000" pitchFamily="65" charset="-120"/>
                <a:ea typeface="標楷體" panose="03000509000000000000" pitchFamily="65" charset="-120"/>
              </a:rPr>
              <a:t> </a:t>
            </a:r>
            <a:r>
              <a:rPr lang="zh-TW" altLang="en-US" sz="1800" dirty="0" smtClean="0">
                <a:latin typeface="標楷體" panose="03000509000000000000" pitchFamily="65" charset="-120"/>
                <a:ea typeface="標楷體" panose="03000509000000000000" pitchFamily="65" charset="-120"/>
              </a:rPr>
              <a:t> </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時</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的右旁的</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寺</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字係寫作</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寸</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r>
              <a:rPr lang="zh-TW" altLang="en-US" sz="1800" dirty="0">
                <a:latin typeface="標楷體" panose="03000509000000000000" pitchFamily="65" charset="-120"/>
                <a:ea typeface="標楷體" panose="03000509000000000000" pitchFamily="65" charset="-120"/>
              </a:rPr>
              <a:t>無</a:t>
            </a:r>
            <a:r>
              <a:rPr lang="zh-TW" altLang="en-US" sz="1800" dirty="0" smtClean="0">
                <a:latin typeface="標楷體" panose="03000509000000000000" pitchFamily="65" charset="-120"/>
                <a:ea typeface="標楷體" panose="03000509000000000000" pitchFamily="65" charset="-120"/>
              </a:rPr>
              <a:t>誤。</a:t>
            </a:r>
            <a:endParaRPr lang="en-US" altLang="zh-TW" sz="1800" dirty="0" smtClean="0">
              <a:latin typeface="標楷體" panose="03000509000000000000" pitchFamily="65" charset="-120"/>
              <a:ea typeface="標楷體" panose="03000509000000000000" pitchFamily="65" charset="-120"/>
            </a:endParaRPr>
          </a:p>
          <a:p>
            <a:r>
              <a:rPr lang="zh-TW" altLang="en-US" sz="1800" dirty="0">
                <a:latin typeface="標楷體" panose="03000509000000000000" pitchFamily="65" charset="-120"/>
                <a:ea typeface="標楷體" panose="03000509000000000000" pitchFamily="65" charset="-120"/>
              </a:rPr>
              <a:t> </a:t>
            </a:r>
            <a:r>
              <a:rPr lang="zh-TW" altLang="en-US" sz="1800" dirty="0" smtClean="0">
                <a:latin typeface="標楷體" panose="03000509000000000000" pitchFamily="65" charset="-120"/>
                <a:ea typeface="標楷體" panose="03000509000000000000" pitchFamily="65" charset="-120"/>
              </a:rPr>
              <a:t>     </a:t>
            </a:r>
            <a:r>
              <a:rPr lang="zh-TW" altLang="en-US" sz="1800" dirty="0" smtClean="0"/>
              <a:t>解</a:t>
            </a:r>
            <a:r>
              <a:rPr lang="zh-TW" altLang="en-US" sz="1800" dirty="0"/>
              <a:t>構趣譯</a:t>
            </a:r>
            <a:endParaRPr lang="en-US" altLang="zh-TW" sz="1800" dirty="0"/>
          </a:p>
          <a:p>
            <a:r>
              <a:rPr lang="zh-TW" altLang="en-US" sz="1800" dirty="0"/>
              <a:t>都市的右方每月有何不同，左方也才同樣做法，</a:t>
            </a:r>
            <a:endParaRPr lang="en-US" altLang="zh-TW" sz="1800" dirty="0"/>
          </a:p>
          <a:p>
            <a:r>
              <a:rPr lang="zh-TW" altLang="en-US" sz="1800" dirty="0"/>
              <a:t>舉自身例子為一種未來願景，用北部之體制升級，</a:t>
            </a:r>
            <a:endParaRPr lang="en-US" altLang="zh-TW" sz="1800" dirty="0"/>
          </a:p>
          <a:p>
            <a:r>
              <a:rPr lang="zh-TW" altLang="en-US" sz="1800" dirty="0"/>
              <a:t>左方的路講明像借道，限期長短一寸都不會違反。</a:t>
            </a:r>
            <a:endParaRPr lang="en-US" altLang="zh-TW" sz="1800" dirty="0"/>
          </a:p>
          <a:p>
            <a:pPr marL="0" indent="0">
              <a:buNone/>
            </a:pPr>
            <a:endParaRPr lang="en-US" altLang="zh-TW" sz="1800" dirty="0" smtClean="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796136" y="260648"/>
            <a:ext cx="3096344" cy="6336704"/>
          </a:xfrm>
          <a:prstGeom prst="rect">
            <a:avLst/>
          </a:prstGeom>
        </p:spPr>
      </p:pic>
    </p:spTree>
    <p:extLst>
      <p:ext uri="{BB962C8B-B14F-4D97-AF65-F5344CB8AC3E}">
        <p14:creationId xmlns:p14="http://schemas.microsoft.com/office/powerpoint/2010/main" val="1200418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5508104" y="274638"/>
            <a:ext cx="3178696" cy="5851525"/>
          </a:xfrm>
        </p:spPr>
        <p:txBody>
          <a:bodyPr/>
          <a:lstStyle/>
          <a:p>
            <a:endParaRPr lang="zh-TW" altLang="en-US" dirty="0"/>
          </a:p>
        </p:txBody>
      </p:sp>
      <p:sp>
        <p:nvSpPr>
          <p:cNvPr id="3" name="直排文字版面配置區 2"/>
          <p:cNvSpPr>
            <a:spLocks noGrp="1"/>
          </p:cNvSpPr>
          <p:nvPr>
            <p:ph type="body" orient="vert" idx="1"/>
          </p:nvPr>
        </p:nvSpPr>
        <p:spPr>
          <a:xfrm>
            <a:off x="457200" y="274638"/>
            <a:ext cx="4906888" cy="6178698"/>
          </a:xfrm>
        </p:spPr>
        <p:txBody>
          <a:bodyPr>
            <a:normAutofit lnSpcReduction="10000"/>
          </a:bodyPr>
          <a:lstStyle/>
          <a:p>
            <a:pPr marL="0" indent="0">
              <a:buNone/>
            </a:pPr>
            <a:r>
              <a:rPr lang="en-US" altLang="zh-TW" sz="2400" dirty="0"/>
              <a:t> </a:t>
            </a:r>
            <a:r>
              <a:rPr lang="en-US" altLang="zh-TW" sz="2400" dirty="0" smtClean="0"/>
              <a:t>    </a:t>
            </a:r>
            <a:r>
              <a:rPr lang="zh-TW" altLang="en-US" sz="1900" dirty="0" smtClean="0"/>
              <a:t>草勾添反慶，乙九貼人飛，</a:t>
            </a:r>
            <a:endParaRPr lang="en-US" altLang="zh-TW" sz="1900" dirty="0" smtClean="0"/>
          </a:p>
          <a:p>
            <a:r>
              <a:rPr lang="zh-TW" altLang="en-US" sz="1900" dirty="0"/>
              <a:t>惟</a:t>
            </a:r>
            <a:r>
              <a:rPr lang="zh-TW" altLang="en-US" sz="1900" dirty="0" smtClean="0"/>
              <a:t>末分憂夏，就中識弟夷，</a:t>
            </a:r>
            <a:endParaRPr lang="en-US" altLang="zh-TW" sz="1900" dirty="0" smtClean="0"/>
          </a:p>
          <a:p>
            <a:r>
              <a:rPr lang="en-US" altLang="zh-TW" sz="1900" dirty="0" smtClean="0"/>
              <a:t>｢(</a:t>
            </a:r>
            <a:r>
              <a:rPr lang="zh-TW" altLang="en-US" sz="1900" dirty="0" smtClean="0"/>
              <a:t>齊衣</a:t>
            </a:r>
            <a:r>
              <a:rPr lang="en-US" altLang="zh-TW" sz="1900" dirty="0" smtClean="0"/>
              <a:t>)｣</a:t>
            </a:r>
            <a:r>
              <a:rPr lang="zh-TW" altLang="en-US" sz="1900" dirty="0" smtClean="0"/>
              <a:t>齋曾不較，流染却相依。</a:t>
            </a:r>
            <a:endParaRPr lang="en-US" altLang="zh-TW" sz="1900" dirty="0" smtClean="0"/>
          </a:p>
          <a:p>
            <a:r>
              <a:rPr lang="en-US" altLang="zh-TW" sz="1900" dirty="0"/>
              <a:t> </a:t>
            </a:r>
            <a:r>
              <a:rPr lang="en-US" altLang="zh-TW" sz="1900" dirty="0" smtClean="0"/>
              <a:t>   </a:t>
            </a:r>
            <a:r>
              <a:rPr lang="zh-TW" altLang="en-US" sz="1900" dirty="0" smtClean="0"/>
              <a:t>  </a:t>
            </a:r>
            <a:r>
              <a:rPr lang="en-US" altLang="zh-TW" sz="1900" dirty="0" smtClean="0"/>
              <a:t>(</a:t>
            </a:r>
            <a:r>
              <a:rPr lang="zh-TW" altLang="en-US" sz="1900" dirty="0" smtClean="0">
                <a:latin typeface="標楷體" panose="03000509000000000000" pitchFamily="65" charset="-120"/>
                <a:ea typeface="標楷體" panose="03000509000000000000" pitchFamily="65" charset="-120"/>
              </a:rPr>
              <a:t>釋文</a:t>
            </a:r>
            <a:r>
              <a:rPr lang="en-US" altLang="zh-TW" sz="1900" dirty="0" smtClean="0">
                <a:latin typeface="標楷體" panose="03000509000000000000" pitchFamily="65" charset="-120"/>
                <a:ea typeface="標楷體" panose="03000509000000000000" pitchFamily="65" charset="-120"/>
              </a:rPr>
              <a:t>)</a:t>
            </a:r>
          </a:p>
          <a:p>
            <a:r>
              <a:rPr lang="en-US" altLang="zh-TW" sz="1900" dirty="0" smtClean="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艹</a:t>
            </a:r>
            <a:r>
              <a:rPr lang="en-US" altLang="zh-TW" sz="1900" dirty="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添加</a:t>
            </a:r>
            <a:r>
              <a:rPr lang="en-US" altLang="zh-TW" sz="1900" dirty="0" smtClean="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一勾</a:t>
            </a:r>
            <a:r>
              <a:rPr lang="en-US" altLang="zh-TW" sz="1900" dirty="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和一</a:t>
            </a:r>
            <a:r>
              <a:rPr lang="en-US" altLang="zh-TW" sz="1900" dirty="0" smtClean="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反</a:t>
            </a:r>
            <a:r>
              <a:rPr lang="en-US" altLang="zh-TW" sz="1900" dirty="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字便成</a:t>
            </a:r>
            <a:r>
              <a:rPr lang="en-US" altLang="zh-TW" sz="1900" dirty="0" smtClean="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慶</a:t>
            </a:r>
            <a:r>
              <a:rPr lang="en-US" altLang="zh-TW" sz="1900" dirty="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字，</a:t>
            </a:r>
            <a:endParaRPr lang="en-US" altLang="zh-TW" sz="1900" dirty="0" smtClean="0">
              <a:latin typeface="標楷體" panose="03000509000000000000" pitchFamily="65" charset="-120"/>
              <a:ea typeface="標楷體" panose="03000509000000000000" pitchFamily="65" charset="-120"/>
            </a:endParaRPr>
          </a:p>
          <a:p>
            <a:r>
              <a:rPr lang="en-US" altLang="zh-TW" sz="1900" dirty="0" smtClean="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乙</a:t>
            </a:r>
            <a:r>
              <a:rPr lang="en-US" altLang="zh-TW" sz="1900" dirty="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字貼著</a:t>
            </a:r>
            <a:r>
              <a:rPr lang="en-US" altLang="zh-TW" sz="1900" dirty="0" smtClean="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九</a:t>
            </a:r>
            <a:r>
              <a:rPr lang="en-US" altLang="zh-TW" sz="1900" dirty="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字和</a:t>
            </a:r>
            <a:r>
              <a:rPr lang="en-US" altLang="zh-TW" sz="1900" dirty="0" smtClean="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人</a:t>
            </a:r>
            <a:r>
              <a:rPr lang="en-US" altLang="zh-TW" sz="1900" dirty="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字便成</a:t>
            </a:r>
            <a:r>
              <a:rPr lang="en-US" altLang="zh-TW" sz="1900" dirty="0" smtClean="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飛</a:t>
            </a:r>
            <a:r>
              <a:rPr lang="en-US" altLang="zh-TW" sz="1900" dirty="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字，</a:t>
            </a:r>
            <a:endParaRPr lang="en-US" altLang="zh-TW" sz="1900" dirty="0" smtClean="0">
              <a:latin typeface="標楷體" panose="03000509000000000000" pitchFamily="65" charset="-120"/>
              <a:ea typeface="標楷體" panose="03000509000000000000" pitchFamily="65" charset="-120"/>
            </a:endParaRPr>
          </a:p>
          <a:p>
            <a:r>
              <a:rPr lang="en-US" altLang="zh-TW" sz="1900" dirty="0" smtClean="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憂</a:t>
            </a:r>
            <a:r>
              <a:rPr lang="en-US" altLang="zh-TW" sz="1900" dirty="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字和</a:t>
            </a:r>
            <a:r>
              <a:rPr lang="en-US" altLang="zh-TW" sz="1900" dirty="0" smtClean="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夏</a:t>
            </a:r>
            <a:r>
              <a:rPr lang="en-US" altLang="zh-TW" sz="1900" dirty="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分別就在末端的一橫劃，</a:t>
            </a:r>
            <a:endParaRPr lang="en-US" altLang="zh-TW" sz="1900" dirty="0" smtClean="0">
              <a:latin typeface="標楷體" panose="03000509000000000000" pitchFamily="65" charset="-120"/>
              <a:ea typeface="標楷體" panose="03000509000000000000" pitchFamily="65" charset="-120"/>
            </a:endParaRPr>
          </a:p>
          <a:p>
            <a:r>
              <a:rPr lang="zh-TW" altLang="en-US" sz="1900" dirty="0" smtClean="0">
                <a:latin typeface="標楷體" panose="03000509000000000000" pitchFamily="65" charset="-120"/>
                <a:ea typeface="標楷體" panose="03000509000000000000" pitchFamily="65" charset="-120"/>
              </a:rPr>
              <a:t>要認清</a:t>
            </a:r>
            <a:r>
              <a:rPr lang="en-US" altLang="zh-TW" sz="1900" dirty="0" smtClean="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弟</a:t>
            </a:r>
            <a:r>
              <a:rPr lang="en-US" altLang="zh-TW" sz="1900" dirty="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字和</a:t>
            </a:r>
            <a:r>
              <a:rPr lang="en-US" altLang="zh-TW" sz="1900" dirty="0" smtClean="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夷</a:t>
            </a:r>
            <a:r>
              <a:rPr lang="en-US" altLang="zh-TW" sz="1900" dirty="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字的不同就看兩字中間的筆劃，</a:t>
            </a:r>
            <a:endParaRPr lang="en-US" altLang="zh-TW" sz="1900" dirty="0" smtClean="0">
              <a:latin typeface="標楷體" panose="03000509000000000000" pitchFamily="65" charset="-120"/>
              <a:ea typeface="標楷體" panose="03000509000000000000" pitchFamily="65" charset="-120"/>
            </a:endParaRPr>
          </a:p>
          <a:p>
            <a:r>
              <a:rPr lang="en-US" altLang="zh-TW" sz="1900" dirty="0" smtClean="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齊衣</a:t>
            </a:r>
            <a:r>
              <a:rPr lang="en-US" altLang="zh-TW" sz="1900" dirty="0" smtClean="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字和</a:t>
            </a:r>
            <a:r>
              <a:rPr lang="en-US" altLang="zh-TW" sz="1900" dirty="0" smtClean="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齋</a:t>
            </a:r>
            <a:r>
              <a:rPr lang="en-US" altLang="zh-TW" sz="1900" dirty="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字曾不易比較出相異處，</a:t>
            </a:r>
            <a:endParaRPr lang="en-US" altLang="zh-TW" sz="1900" dirty="0" smtClean="0">
              <a:latin typeface="標楷體" panose="03000509000000000000" pitchFamily="65" charset="-120"/>
              <a:ea typeface="標楷體" panose="03000509000000000000" pitchFamily="65" charset="-120"/>
            </a:endParaRPr>
          </a:p>
          <a:p>
            <a:r>
              <a:rPr lang="zh-TW" altLang="en-US" sz="1900" dirty="0" smtClean="0">
                <a:latin typeface="標楷體" panose="03000509000000000000" pitchFamily="65" charset="-120"/>
                <a:ea typeface="標楷體" panose="03000509000000000000" pitchFamily="65" charset="-120"/>
              </a:rPr>
              <a:t>但</a:t>
            </a:r>
            <a:r>
              <a:rPr lang="en-US" altLang="zh-TW" sz="1900" dirty="0" smtClean="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流</a:t>
            </a:r>
            <a:r>
              <a:rPr lang="en-US" altLang="zh-TW" sz="1900" dirty="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字和</a:t>
            </a:r>
            <a:r>
              <a:rPr lang="en-US" altLang="zh-TW" sz="1900" dirty="0" smtClean="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染</a:t>
            </a:r>
            <a:r>
              <a:rPr lang="en-US" altLang="zh-TW" sz="1900" dirty="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字卻看出依似之處。</a:t>
            </a:r>
            <a:r>
              <a:rPr lang="en-US" altLang="zh-TW" sz="1900" dirty="0"/>
              <a:t> </a:t>
            </a:r>
            <a:endParaRPr lang="en-US" altLang="zh-TW" sz="1900" dirty="0" smtClean="0"/>
          </a:p>
          <a:p>
            <a:r>
              <a:rPr lang="zh-TW" altLang="en-US" sz="1900" dirty="0"/>
              <a:t> </a:t>
            </a:r>
            <a:r>
              <a:rPr lang="zh-TW" altLang="en-US" sz="1900" dirty="0" smtClean="0"/>
              <a:t>      解</a:t>
            </a:r>
            <a:r>
              <a:rPr lang="zh-TW" altLang="en-US" sz="1900" dirty="0"/>
              <a:t>構趣譯</a:t>
            </a:r>
            <a:endParaRPr lang="en-US" altLang="zh-TW" sz="1900" dirty="0"/>
          </a:p>
          <a:p>
            <a:r>
              <a:rPr lang="zh-TW" altLang="en-US" sz="1900" dirty="0"/>
              <a:t>草率的一下將九把刀貼人飛了過去，反而勾起加添了喜慶，但最後能炎夏分憂的，就只群中認識的小弟阿夷了，也不曾計較他是否穿麻衣或吃齋或者依然是染有流氣了！</a:t>
            </a:r>
            <a:endParaRPr lang="en-US" altLang="zh-TW" sz="1900" dirty="0" smtClean="0">
              <a:latin typeface="標楷體" panose="03000509000000000000" pitchFamily="65" charset="-120"/>
              <a:ea typeface="標楷體" panose="03000509000000000000" pitchFamily="65" charset="-120"/>
            </a:endParaRPr>
          </a:p>
          <a:p>
            <a:endParaRPr lang="zh-TW" altLang="en-US" sz="2400" dirty="0"/>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4" y="332656"/>
            <a:ext cx="3635896" cy="6336704"/>
          </a:xfrm>
          <a:prstGeom prst="rect">
            <a:avLst/>
          </a:prstGeom>
        </p:spPr>
      </p:pic>
    </p:spTree>
    <p:extLst>
      <p:ext uri="{BB962C8B-B14F-4D97-AF65-F5344CB8AC3E}">
        <p14:creationId xmlns:p14="http://schemas.microsoft.com/office/powerpoint/2010/main" val="3315133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5364088" y="274638"/>
            <a:ext cx="3322712" cy="5851525"/>
          </a:xfrm>
        </p:spPr>
        <p:txBody>
          <a:bodyPr/>
          <a:lstStyle/>
          <a:p>
            <a:endParaRPr lang="zh-TW" altLang="en-US" dirty="0"/>
          </a:p>
        </p:txBody>
      </p:sp>
      <p:sp>
        <p:nvSpPr>
          <p:cNvPr id="3" name="直排文字版面配置區 2"/>
          <p:cNvSpPr>
            <a:spLocks noGrp="1"/>
          </p:cNvSpPr>
          <p:nvPr>
            <p:ph type="body" orient="vert" idx="1"/>
          </p:nvPr>
        </p:nvSpPr>
        <p:spPr>
          <a:xfrm>
            <a:off x="457200" y="274638"/>
            <a:ext cx="4834880" cy="5851525"/>
          </a:xfrm>
        </p:spPr>
        <p:txBody>
          <a:bodyPr>
            <a:normAutofit lnSpcReduction="10000"/>
          </a:bodyPr>
          <a:lstStyle/>
          <a:p>
            <a:r>
              <a:rPr lang="zh-TW" altLang="en-US" sz="1800" dirty="0" smtClean="0"/>
              <a:t>或戒戈先設，皋華腳預施，</a:t>
            </a:r>
            <a:endParaRPr lang="en-US" altLang="zh-TW" sz="1800" dirty="0" smtClean="0"/>
          </a:p>
          <a:p>
            <a:r>
              <a:rPr lang="zh-TW" altLang="en-US" sz="1800" dirty="0" smtClean="0"/>
              <a:t>睿虞元彷彿，拒捉自依稀，</a:t>
            </a:r>
            <a:endParaRPr lang="en-US" altLang="zh-TW" sz="1800" dirty="0" smtClean="0"/>
          </a:p>
          <a:p>
            <a:r>
              <a:rPr lang="zh-TW" altLang="en-US" sz="1800" dirty="0" smtClean="0"/>
              <a:t>頂上哀衿</a:t>
            </a:r>
            <a:r>
              <a:rPr lang="en-US" altLang="zh-TW" sz="1800" dirty="0" smtClean="0"/>
              <a:t>(</a:t>
            </a:r>
            <a:r>
              <a:rPr lang="zh-TW" altLang="en-US" sz="1800" dirty="0" smtClean="0"/>
              <a:t>今衣</a:t>
            </a:r>
            <a:r>
              <a:rPr lang="en-US" altLang="zh-TW" sz="1800" dirty="0" smtClean="0"/>
              <a:t>)</a:t>
            </a:r>
            <a:r>
              <a:rPr lang="zh-TW" altLang="en-US" sz="1800" dirty="0" smtClean="0"/>
              <a:t>別，胷中器谷非。</a:t>
            </a:r>
            <a:endParaRPr lang="en-US" altLang="zh-TW" sz="1800" dirty="0" smtClean="0"/>
          </a:p>
          <a:p>
            <a:r>
              <a:rPr lang="zh-TW" altLang="en-US" sz="1800" dirty="0" smtClean="0"/>
              <a:t>       </a:t>
            </a:r>
            <a:r>
              <a:rPr lang="zh-TW" altLang="en-US" sz="1800" dirty="0" smtClean="0">
                <a:latin typeface="標楷體" panose="03000509000000000000" pitchFamily="65" charset="-120"/>
                <a:ea typeface="標楷體" panose="03000509000000000000" pitchFamily="65" charset="-120"/>
              </a:rPr>
              <a:t>   釋文</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或</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戒</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字書寫時要先寫右邊</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戈</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r>
              <a:rPr lang="zh-TW" altLang="en-US" sz="1800" dirty="0" smtClean="0">
                <a:latin typeface="標楷體" panose="03000509000000000000" pitchFamily="65" charset="-120"/>
                <a:ea typeface="標楷體" panose="03000509000000000000" pitchFamily="65" charset="-120"/>
              </a:rPr>
              <a:t>寫</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皋</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華</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兩字時底部的一橫劃要先寫，</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睿</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虞</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字原來也很相似，</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拒</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捉</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字自也依稀相像，</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哀</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與</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衿</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今衣</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的字頭筆劃有所分別，</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器</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谷</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字中間的筆劃也不一樣。</a:t>
            </a:r>
            <a:endParaRPr lang="en-US" altLang="zh-TW" sz="1800" dirty="0" smtClean="0"/>
          </a:p>
          <a:p>
            <a:r>
              <a:rPr lang="zh-TW" altLang="en-US" sz="1800" dirty="0"/>
              <a:t> </a:t>
            </a:r>
            <a:r>
              <a:rPr lang="zh-TW" altLang="en-US" sz="1800" dirty="0" smtClean="0"/>
              <a:t>             解構趣譯</a:t>
            </a:r>
            <a:endParaRPr lang="en-US" altLang="zh-TW" sz="1800" dirty="0"/>
          </a:p>
          <a:p>
            <a:r>
              <a:rPr lang="zh-TW" altLang="en-US" sz="1800" dirty="0"/>
              <a:t> 或者警戒的先準備一把戈，或者在水邊花腳下預作些設置，聰明多慮的本來就相似，拒捕自然也依稀可能，頂頭上司哀傷的哭濕了衣衿告別，胸中器量非山谷可比！      </a:t>
            </a:r>
            <a:endParaRPr lang="en-US" altLang="zh-TW" sz="1800" dirty="0"/>
          </a:p>
          <a:p>
            <a:endParaRPr lang="zh-TW" altLang="en-US" sz="1800" dirty="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796136" y="332656"/>
            <a:ext cx="3240360" cy="6192688"/>
          </a:xfrm>
          <a:prstGeom prst="rect">
            <a:avLst/>
          </a:prstGeom>
        </p:spPr>
      </p:pic>
    </p:spTree>
    <p:extLst>
      <p:ext uri="{BB962C8B-B14F-4D97-AF65-F5344CB8AC3E}">
        <p14:creationId xmlns:p14="http://schemas.microsoft.com/office/powerpoint/2010/main" val="3534564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740352" y="274638"/>
            <a:ext cx="1152128" cy="5851525"/>
          </a:xfrm>
        </p:spPr>
        <p:txBody>
          <a:bodyPr>
            <a:normAutofit fontScale="90000"/>
          </a:bodyPr>
          <a:lstStyle/>
          <a:p>
            <a:r>
              <a:rPr lang="en-US" altLang="zh-TW" sz="2700" dirty="0" smtClean="0">
                <a:latin typeface="標楷體" panose="03000509000000000000" pitchFamily="65" charset="-120"/>
                <a:ea typeface="標楷體" panose="03000509000000000000" pitchFamily="65" charset="-120"/>
              </a:rPr>
              <a:t/>
            </a:r>
            <a:br>
              <a:rPr lang="en-US" altLang="zh-TW" sz="2700" dirty="0" smtClean="0">
                <a:latin typeface="標楷體" panose="03000509000000000000" pitchFamily="65" charset="-120"/>
                <a:ea typeface="標楷體" panose="03000509000000000000" pitchFamily="65" charset="-120"/>
              </a:rPr>
            </a:br>
            <a:r>
              <a:rPr lang="en-US" altLang="zh-TW" sz="2700" dirty="0">
                <a:latin typeface="標楷體" panose="03000509000000000000" pitchFamily="65" charset="-120"/>
                <a:ea typeface="標楷體" panose="03000509000000000000" pitchFamily="65" charset="-120"/>
              </a:rPr>
              <a:t/>
            </a:r>
            <a:br>
              <a:rPr lang="en-US" altLang="zh-TW" sz="2700" dirty="0">
                <a:latin typeface="標楷體" panose="03000509000000000000" pitchFamily="65" charset="-120"/>
                <a:ea typeface="標楷體" panose="03000509000000000000" pitchFamily="65" charset="-120"/>
              </a:rPr>
            </a:br>
            <a:r>
              <a:rPr lang="zh-TW" altLang="en-US" sz="2700" dirty="0" smtClean="0">
                <a:latin typeface="標楷體" panose="03000509000000000000" pitchFamily="65" charset="-120"/>
                <a:ea typeface="標楷體" panose="03000509000000000000" pitchFamily="65" charset="-120"/>
              </a:rPr>
              <a:t>譯著</a:t>
            </a:r>
            <a:r>
              <a:rPr lang="zh-TW" altLang="en-US" sz="2700" dirty="0">
                <a:latin typeface="標楷體" panose="03000509000000000000" pitchFamily="65" charset="-120"/>
                <a:ea typeface="標楷體" panose="03000509000000000000" pitchFamily="65" charset="-120"/>
              </a:rPr>
              <a:t>者簡歷</a:t>
            </a:r>
            <a:r>
              <a:rPr lang="en-US" altLang="zh-TW" dirty="0">
                <a:latin typeface="標楷體" panose="03000509000000000000" pitchFamily="65" charset="-120"/>
                <a:ea typeface="標楷體" panose="03000509000000000000" pitchFamily="65" charset="-120"/>
              </a:rPr>
              <a:t/>
            </a:r>
            <a:br>
              <a:rPr lang="en-US" altLang="zh-TW" dirty="0">
                <a:latin typeface="標楷體" panose="03000509000000000000" pitchFamily="65" charset="-120"/>
                <a:ea typeface="標楷體" panose="03000509000000000000" pitchFamily="65" charset="-120"/>
              </a:rPr>
            </a:br>
            <a:endParaRPr lang="zh-TW" altLang="en-US" dirty="0"/>
          </a:p>
        </p:txBody>
      </p:sp>
      <p:sp>
        <p:nvSpPr>
          <p:cNvPr id="3" name="直排文字版面配置區 2"/>
          <p:cNvSpPr>
            <a:spLocks noGrp="1"/>
          </p:cNvSpPr>
          <p:nvPr>
            <p:ph type="body" orient="vert" idx="1"/>
          </p:nvPr>
        </p:nvSpPr>
        <p:spPr>
          <a:xfrm>
            <a:off x="457200" y="274638"/>
            <a:ext cx="7355160" cy="6250706"/>
          </a:xfrm>
        </p:spPr>
        <p:txBody>
          <a:bodyPr>
            <a:normAutofit lnSpcReduction="10000"/>
          </a:bodyPr>
          <a:lstStyle/>
          <a:p>
            <a:r>
              <a:rPr lang="zh-TW" altLang="en-US" sz="2400" dirty="0" smtClean="0">
                <a:latin typeface="標楷體" panose="03000509000000000000" pitchFamily="65" charset="-120"/>
                <a:ea typeface="標楷體" panose="03000509000000000000" pitchFamily="65" charset="-120"/>
              </a:rPr>
              <a:t>民國三十三年生，祖籍廣東省南海縣，現居</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臺北市。</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國立臺灣大學電機工程系畢業。</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美國紐約</a:t>
            </a:r>
            <a:r>
              <a:rPr lang="en-US" altLang="zh-TW" sz="2400" dirty="0" smtClean="0">
                <a:latin typeface="標楷體" panose="03000509000000000000" pitchFamily="65" charset="-120"/>
                <a:ea typeface="標楷體" panose="03000509000000000000" pitchFamily="65" charset="-120"/>
              </a:rPr>
              <a:t>EBASCO</a:t>
            </a:r>
            <a:r>
              <a:rPr lang="zh-TW" altLang="en-US" sz="2400" dirty="0" smtClean="0">
                <a:latin typeface="標楷體" panose="03000509000000000000" pitchFamily="65" charset="-120"/>
                <a:ea typeface="標楷體" panose="03000509000000000000" pitchFamily="65" charset="-120"/>
              </a:rPr>
              <a:t>核能發電廠技術暨電力安全系統研究結業。</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從事國內外工程設計建設三十年退休後游藝於書畫詩詞燈謎創作暨書法教學；曾獲標準草書全國賽第一名、書法春秋大賽特優、勞工盃國畫賽第一名等。書畫作品獲臺灣大學</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博理藝廊、國父紀念館、中正紀念堂、于右任紀念館梅庭、北京榮寶齋收藏展覽；福建武夷山游酢紀念館刻碑、臺灣金瓜石醫院舊址廣場刻碑等。</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現為中國標準草書學會常務理事、騷心標準草書學會創會會長暨書法指導老師。</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著作有：</a:t>
            </a:r>
            <a:r>
              <a:rPr lang="en-US" altLang="zh-TW" sz="2400" dirty="0" smtClean="0">
                <a:latin typeface="標楷體" panose="03000509000000000000" pitchFamily="65" charset="-120"/>
                <a:ea typeface="標楷體" panose="03000509000000000000" pitchFamily="65" charset="-120"/>
              </a:rPr>
              <a:t>&lt;</a:t>
            </a:r>
            <a:r>
              <a:rPr lang="zh-TW" altLang="en-US" sz="2400" dirty="0" smtClean="0">
                <a:latin typeface="標楷體" panose="03000509000000000000" pitchFamily="65" charset="-120"/>
                <a:ea typeface="標楷體" panose="03000509000000000000" pitchFamily="65" charset="-120"/>
              </a:rPr>
              <a:t>標準草書詩詞集、對聯集、燈謎集</a:t>
            </a:r>
            <a:r>
              <a:rPr lang="en-US" altLang="zh-TW" sz="2400" dirty="0" smtClean="0">
                <a:latin typeface="標楷體" panose="03000509000000000000" pitchFamily="65" charset="-120"/>
                <a:ea typeface="標楷體" panose="03000509000000000000" pitchFamily="65" charset="-120"/>
              </a:rPr>
              <a:t>&gt;</a:t>
            </a:r>
            <a:r>
              <a:rPr lang="zh-TW" altLang="en-US" sz="2400" dirty="0" smtClean="0">
                <a:latin typeface="標楷體" panose="03000509000000000000" pitchFamily="65" charset="-120"/>
                <a:ea typeface="標楷體" panose="03000509000000000000" pitchFamily="65" charset="-120"/>
              </a:rPr>
              <a:t>、</a:t>
            </a:r>
            <a:r>
              <a:rPr lang="en-US" altLang="zh-TW" sz="2400" dirty="0" smtClean="0">
                <a:latin typeface="標楷體" panose="03000509000000000000" pitchFamily="65" charset="-120"/>
                <a:ea typeface="標楷體" panose="03000509000000000000" pitchFamily="65" charset="-120"/>
              </a:rPr>
              <a:t>&lt;</a:t>
            </a:r>
            <a:r>
              <a:rPr lang="zh-TW" altLang="en-US" sz="2400" dirty="0" smtClean="0">
                <a:latin typeface="標楷體" panose="03000509000000000000" pitchFamily="65" charset="-120"/>
                <a:ea typeface="標楷體" panose="03000509000000000000" pitchFamily="65" charset="-120"/>
              </a:rPr>
              <a:t>標準草書千字文</a:t>
            </a:r>
            <a:r>
              <a:rPr lang="en-US" altLang="zh-TW" sz="2400" dirty="0" smtClean="0">
                <a:latin typeface="標楷體" panose="03000509000000000000" pitchFamily="65" charset="-120"/>
                <a:ea typeface="標楷體" panose="03000509000000000000" pitchFamily="65" charset="-120"/>
              </a:rPr>
              <a:t>&gt;</a:t>
            </a:r>
            <a:r>
              <a:rPr lang="zh-TW" altLang="en-US" sz="2400" dirty="0" smtClean="0">
                <a:latin typeface="標楷體" panose="03000509000000000000" pitchFamily="65" charset="-120"/>
                <a:ea typeface="標楷體" panose="03000509000000000000" pitchFamily="65" charset="-120"/>
              </a:rPr>
              <a:t>、</a:t>
            </a:r>
            <a:r>
              <a:rPr lang="en-US" altLang="zh-TW" sz="2400" dirty="0" smtClean="0">
                <a:latin typeface="標楷體" panose="03000509000000000000" pitchFamily="65" charset="-120"/>
                <a:ea typeface="標楷體" panose="03000509000000000000" pitchFamily="65" charset="-120"/>
              </a:rPr>
              <a:t>&lt;</a:t>
            </a:r>
            <a:r>
              <a:rPr lang="zh-TW" altLang="en-US" sz="2400" dirty="0" smtClean="0">
                <a:latin typeface="標楷體" panose="03000509000000000000" pitchFamily="65" charset="-120"/>
                <a:ea typeface="標楷體" panose="03000509000000000000" pitchFamily="65" charset="-120"/>
              </a:rPr>
              <a:t>筆下激電水墨渦流書畫集</a:t>
            </a:r>
            <a:r>
              <a:rPr lang="en-US" altLang="zh-TW" sz="2400" dirty="0" smtClean="0">
                <a:latin typeface="標楷體" panose="03000509000000000000" pitchFamily="65" charset="-120"/>
                <a:ea typeface="標楷體" panose="03000509000000000000" pitchFamily="65" charset="-120"/>
              </a:rPr>
              <a:t>&gt;</a:t>
            </a:r>
            <a:r>
              <a:rPr lang="zh-TW" altLang="en-US" sz="2400" dirty="0" smtClean="0">
                <a:latin typeface="標楷體" panose="03000509000000000000" pitchFamily="65" charset="-120"/>
                <a:ea typeface="標楷體" panose="03000509000000000000" pitchFamily="65" charset="-120"/>
              </a:rPr>
              <a:t>、</a:t>
            </a:r>
            <a:r>
              <a:rPr lang="en-US" altLang="zh-TW" sz="2400" dirty="0" smtClean="0">
                <a:latin typeface="標楷體" panose="03000509000000000000" pitchFamily="65" charset="-120"/>
                <a:ea typeface="標楷體" panose="03000509000000000000" pitchFamily="65" charset="-120"/>
              </a:rPr>
              <a:t>&lt;</a:t>
            </a:r>
            <a:r>
              <a:rPr lang="zh-TW" altLang="en-US" sz="2400" dirty="0" smtClean="0">
                <a:latin typeface="標楷體" panose="03000509000000000000" pitchFamily="65" charset="-120"/>
                <a:ea typeface="標楷體" panose="03000509000000000000" pitchFamily="65" charset="-120"/>
              </a:rPr>
              <a:t>標準草書電腦字型軟件</a:t>
            </a:r>
            <a:r>
              <a:rPr lang="en-US" altLang="zh-TW" sz="2400" dirty="0" smtClean="0">
                <a:latin typeface="標楷體" panose="03000509000000000000" pitchFamily="65" charset="-120"/>
                <a:ea typeface="標楷體" panose="03000509000000000000" pitchFamily="65" charset="-120"/>
              </a:rPr>
              <a:t>&gt;</a:t>
            </a:r>
            <a:r>
              <a:rPr lang="zh-TW" altLang="en-US" sz="2400" smtClean="0">
                <a:latin typeface="標楷體" panose="03000509000000000000" pitchFamily="65" charset="-120"/>
                <a:ea typeface="標楷體" panose="03000509000000000000" pitchFamily="65" charset="-120"/>
              </a:rPr>
              <a:t>、</a:t>
            </a:r>
            <a:r>
              <a:rPr lang="en-US" altLang="zh-TW" sz="2400" smtClean="0">
                <a:latin typeface="標楷體" panose="03000509000000000000" pitchFamily="65" charset="-120"/>
                <a:ea typeface="標楷體" panose="03000509000000000000" pitchFamily="65" charset="-120"/>
              </a:rPr>
              <a:t>&lt;</a:t>
            </a:r>
            <a:r>
              <a:rPr lang="zh-TW" altLang="en-US" sz="2400" dirty="0" smtClean="0">
                <a:latin typeface="標楷體" panose="03000509000000000000" pitchFamily="65" charset="-120"/>
                <a:ea typeface="標楷體" panose="03000509000000000000" pitchFamily="65" charset="-120"/>
              </a:rPr>
              <a:t>標準草書導引</a:t>
            </a:r>
            <a:r>
              <a:rPr lang="en-US" altLang="zh-TW" sz="2400" dirty="0" smtClean="0">
                <a:latin typeface="標楷體" panose="03000509000000000000" pitchFamily="65" charset="-120"/>
                <a:ea typeface="標楷體" panose="03000509000000000000" pitchFamily="65" charset="-120"/>
              </a:rPr>
              <a:t>&gt;</a:t>
            </a:r>
            <a:r>
              <a:rPr lang="zh-TW" altLang="en-US" sz="2400" dirty="0" smtClean="0">
                <a:latin typeface="標楷體" panose="03000509000000000000" pitchFamily="65" charset="-120"/>
                <a:ea typeface="標楷體" panose="03000509000000000000" pitchFamily="65" charset="-120"/>
              </a:rPr>
              <a:t>、</a:t>
            </a:r>
            <a:r>
              <a:rPr lang="en-US" altLang="zh-TW" sz="2400" dirty="0" smtClean="0">
                <a:latin typeface="標楷體" panose="03000509000000000000" pitchFamily="65" charset="-120"/>
                <a:ea typeface="標楷體" panose="03000509000000000000" pitchFamily="65" charset="-120"/>
              </a:rPr>
              <a:t>&lt;</a:t>
            </a:r>
            <a:r>
              <a:rPr lang="zh-TW" altLang="en-US" sz="2400" dirty="0" smtClean="0">
                <a:latin typeface="標楷體" panose="03000509000000000000" pitchFamily="65" charset="-120"/>
                <a:ea typeface="標楷體" panose="03000509000000000000" pitchFamily="65" charset="-120"/>
              </a:rPr>
              <a:t>標準草書百韻千字歌訣</a:t>
            </a:r>
            <a:r>
              <a:rPr lang="en-US" altLang="zh-TW" sz="2400" dirty="0" smtClean="0">
                <a:latin typeface="標楷體" panose="03000509000000000000" pitchFamily="65" charset="-120"/>
                <a:ea typeface="標楷體" panose="03000509000000000000" pitchFamily="65" charset="-120"/>
              </a:rPr>
              <a:t>&gt;</a:t>
            </a:r>
            <a:r>
              <a:rPr lang="zh-TW" altLang="en-US" sz="2400" dirty="0" smtClean="0">
                <a:latin typeface="標楷體" panose="03000509000000000000" pitchFamily="65" charset="-120"/>
                <a:ea typeface="標楷體" panose="03000509000000000000" pitchFamily="65" charset="-120"/>
              </a:rPr>
              <a:t>等。</a:t>
            </a:r>
            <a:endParaRPr lang="zh-TW" altLang="en-US" sz="2400" dirty="0">
              <a:latin typeface="標楷體" panose="03000509000000000000" pitchFamily="65" charset="-120"/>
              <a:ea typeface="標楷體" panose="03000509000000000000" pitchFamily="65" charset="-120"/>
            </a:endParaRPr>
          </a:p>
        </p:txBody>
      </p:sp>
      <p:pic>
        <p:nvPicPr>
          <p:cNvPr id="1026" name="Picture 2" descr="C:\Users\Asus\Desktop\P119010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620688"/>
            <a:ext cx="1008111" cy="1368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800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5652120" y="274638"/>
            <a:ext cx="3034680" cy="5851525"/>
          </a:xfrm>
        </p:spPr>
        <p:txBody>
          <a:bodyPr/>
          <a:lstStyle/>
          <a:p>
            <a:endParaRPr lang="zh-TW" altLang="en-US" dirty="0"/>
          </a:p>
        </p:txBody>
      </p:sp>
      <p:sp>
        <p:nvSpPr>
          <p:cNvPr id="3" name="直排文字版面配置區 2"/>
          <p:cNvSpPr>
            <a:spLocks noGrp="1"/>
          </p:cNvSpPr>
          <p:nvPr>
            <p:ph type="body" orient="vert" idx="1"/>
          </p:nvPr>
        </p:nvSpPr>
        <p:spPr>
          <a:xfrm>
            <a:off x="457200" y="274638"/>
            <a:ext cx="5050904" cy="6250706"/>
          </a:xfrm>
        </p:spPr>
        <p:txBody>
          <a:bodyPr>
            <a:normAutofit/>
          </a:bodyPr>
          <a:lstStyle/>
          <a:p>
            <a:r>
              <a:rPr lang="zh-TW" altLang="en-US" sz="1800" dirty="0" smtClean="0"/>
              <a:t>止知民倚氏，不道樹多枝，</a:t>
            </a:r>
            <a:endParaRPr lang="en-US" altLang="zh-TW" sz="1800" dirty="0" smtClean="0"/>
          </a:p>
          <a:p>
            <a:r>
              <a:rPr lang="zh-TW" altLang="en-US" sz="1800" dirty="0" smtClean="0"/>
              <a:t>慮逼都來近，論臨勿妄窺，</a:t>
            </a:r>
            <a:endParaRPr lang="en-US" altLang="zh-TW" sz="1800" dirty="0" smtClean="0"/>
          </a:p>
          <a:p>
            <a:r>
              <a:rPr lang="zh-TW" altLang="en-US" sz="1800" dirty="0" smtClean="0"/>
              <a:t>起旁合用短，遣上也同迷。</a:t>
            </a:r>
            <a:endParaRPr lang="en-US" altLang="zh-TW" sz="1800" dirty="0" smtClean="0"/>
          </a:p>
          <a:p>
            <a:pPr marL="0" indent="0">
              <a:buNone/>
            </a:pPr>
            <a:r>
              <a:rPr lang="zh-TW" altLang="en-US" sz="1800" dirty="0"/>
              <a:t> </a:t>
            </a:r>
            <a:r>
              <a:rPr lang="zh-TW" altLang="en-US" sz="1800" dirty="0" smtClean="0"/>
              <a:t>                  </a:t>
            </a:r>
            <a:r>
              <a:rPr lang="zh-TW" altLang="en-US" sz="1800" dirty="0" smtClean="0">
                <a:latin typeface="標楷體" panose="03000509000000000000" pitchFamily="65" charset="-120"/>
                <a:ea typeface="標楷體" panose="03000509000000000000" pitchFamily="65" charset="-120"/>
              </a:rPr>
              <a:t>釋文</a:t>
            </a:r>
            <a:endParaRPr lang="en-US" altLang="zh-TW" sz="1800" dirty="0" smtClean="0">
              <a:latin typeface="標楷體" panose="03000509000000000000" pitchFamily="65" charset="-120"/>
              <a:ea typeface="標楷體" panose="03000509000000000000" pitchFamily="65" charset="-120"/>
            </a:endParaRPr>
          </a:p>
          <a:p>
            <a:r>
              <a:rPr lang="zh-TW" altLang="en-US" sz="1800" dirty="0" smtClean="0">
                <a:latin typeface="標楷體" panose="03000509000000000000" pitchFamily="65" charset="-120"/>
                <a:ea typeface="標楷體" panose="03000509000000000000" pitchFamily="65" charset="-120"/>
              </a:rPr>
              <a:t>只知道</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民</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氏</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二字寫法倚似，</a:t>
            </a:r>
            <a:endParaRPr lang="en-US" altLang="zh-TW" sz="1800" dirty="0" smtClean="0">
              <a:latin typeface="標楷體" panose="03000509000000000000" pitchFamily="65" charset="-120"/>
              <a:ea typeface="標楷體" panose="03000509000000000000" pitchFamily="65" charset="-120"/>
            </a:endParaRPr>
          </a:p>
          <a:p>
            <a:r>
              <a:rPr lang="zh-TW" altLang="en-US" sz="1800" dirty="0" smtClean="0">
                <a:latin typeface="標楷體" panose="03000509000000000000" pitchFamily="65" charset="-120"/>
                <a:ea typeface="標楷體" panose="03000509000000000000" pitchFamily="65" charset="-120"/>
              </a:rPr>
              <a:t>卻不知</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樹</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字比</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枝</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字只是筆劃多些，</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慮</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字與</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逼</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字寫來字形都很接近，</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論</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臨</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兩字不要看錯了，</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起</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字左旁寫法同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短</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字的左旁寫法相合，</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遣</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字的字頭與</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迷</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字頭部寫法相同。</a:t>
            </a:r>
            <a:endParaRPr lang="en-US" altLang="zh-TW" sz="1800" dirty="0" smtClean="0">
              <a:latin typeface="標楷體" panose="03000509000000000000" pitchFamily="65" charset="-120"/>
              <a:ea typeface="標楷體" panose="03000509000000000000" pitchFamily="65" charset="-120"/>
            </a:endParaRPr>
          </a:p>
          <a:p>
            <a:r>
              <a:rPr lang="zh-TW" altLang="en-US" sz="1800" dirty="0">
                <a:latin typeface="標楷體" panose="03000509000000000000" pitchFamily="65" charset="-120"/>
                <a:ea typeface="標楷體" panose="03000509000000000000" pitchFamily="65" charset="-120"/>
              </a:rPr>
              <a:t> </a:t>
            </a:r>
            <a:r>
              <a:rPr lang="zh-TW" altLang="en-US" sz="1800" dirty="0" smtClean="0">
                <a:latin typeface="標楷體" panose="03000509000000000000" pitchFamily="65" charset="-120"/>
                <a:ea typeface="標楷體" panose="03000509000000000000" pitchFamily="65" charset="-120"/>
              </a:rPr>
              <a:t>    </a:t>
            </a:r>
            <a:r>
              <a:rPr lang="zh-TW" altLang="en-US" sz="1800" dirty="0" smtClean="0">
                <a:latin typeface="新細明體" panose="02020500000000000000" pitchFamily="18" charset="-120"/>
                <a:ea typeface="新細明體" panose="02020500000000000000" pitchFamily="18" charset="-120"/>
              </a:rPr>
              <a:t>解構趣譯</a:t>
            </a:r>
            <a:endParaRPr lang="en-US" altLang="zh-TW" sz="1800" dirty="0" smtClean="0">
              <a:latin typeface="新細明體" panose="02020500000000000000" pitchFamily="18" charset="-120"/>
              <a:ea typeface="新細明體" panose="02020500000000000000" pitchFamily="18" charset="-120"/>
            </a:endParaRPr>
          </a:p>
          <a:p>
            <a:pPr marL="0" indent="0">
              <a:buNone/>
            </a:pPr>
            <a:r>
              <a:rPr lang="zh-TW" altLang="en-US" sz="1800" dirty="0" smtClean="0">
                <a:latin typeface="新細明體" panose="02020500000000000000" pitchFamily="18" charset="-120"/>
                <a:ea typeface="新細明體" panose="02020500000000000000" pitchFamily="18" charset="-120"/>
              </a:rPr>
              <a:t>只知道人民有百家姓氏，沒想到樹木分枝改種也有那麼多類，</a:t>
            </a:r>
            <a:endParaRPr lang="en-US" altLang="zh-TW" sz="1800" dirty="0" smtClean="0">
              <a:latin typeface="新細明體" panose="02020500000000000000" pitchFamily="18" charset="-120"/>
              <a:ea typeface="新細明體" panose="02020500000000000000" pitchFamily="18" charset="-120"/>
            </a:endParaRPr>
          </a:p>
          <a:p>
            <a:pPr marL="0" indent="0">
              <a:buNone/>
            </a:pPr>
            <a:r>
              <a:rPr lang="zh-TW" altLang="en-US" sz="1800" dirty="0" smtClean="0">
                <a:latin typeface="新細明體" panose="02020500000000000000" pitchFamily="18" charset="-120"/>
                <a:ea typeface="新細明體" panose="02020500000000000000" pitchFamily="18" charset="-120"/>
              </a:rPr>
              <a:t>百姓</a:t>
            </a:r>
            <a:r>
              <a:rPr lang="zh-TW" altLang="en-US" sz="1800" dirty="0">
                <a:latin typeface="新細明體" panose="02020500000000000000" pitchFamily="18" charset="-120"/>
                <a:ea typeface="新細明體" panose="02020500000000000000" pitchFamily="18" charset="-120"/>
              </a:rPr>
              <a:t>都</a:t>
            </a:r>
            <a:r>
              <a:rPr lang="zh-TW" altLang="en-US" sz="1800" dirty="0" smtClean="0">
                <a:latin typeface="新細明體" panose="02020500000000000000" pitchFamily="18" charset="-120"/>
                <a:ea typeface="新細明體" panose="02020500000000000000" pitchFamily="18" charset="-120"/>
              </a:rPr>
              <a:t>擔心</a:t>
            </a:r>
            <a:r>
              <a:rPr lang="zh-TW" altLang="en-US" sz="1800" dirty="0">
                <a:latin typeface="新細明體" panose="02020500000000000000" pitchFamily="18" charset="-120"/>
                <a:ea typeface="新細明體" panose="02020500000000000000" pitchFamily="18" charset="-120"/>
              </a:rPr>
              <a:t>受</a:t>
            </a:r>
            <a:r>
              <a:rPr lang="zh-TW" altLang="en-US" sz="1800" dirty="0" smtClean="0">
                <a:latin typeface="新細明體" panose="02020500000000000000" pitchFamily="18" charset="-120"/>
                <a:ea typeface="新細明體" panose="02020500000000000000" pitchFamily="18" charset="-120"/>
              </a:rPr>
              <a:t>壓迫會很快到來，勿大意忽視各種臨頭的議論，</a:t>
            </a:r>
            <a:endParaRPr lang="en-US" altLang="zh-TW" sz="1800" dirty="0" smtClean="0">
              <a:latin typeface="新細明體" panose="02020500000000000000" pitchFamily="18" charset="-120"/>
              <a:ea typeface="新細明體" panose="02020500000000000000" pitchFamily="18" charset="-120"/>
            </a:endParaRPr>
          </a:p>
          <a:p>
            <a:pPr marL="0" indent="0">
              <a:buNone/>
            </a:pPr>
            <a:r>
              <a:rPr lang="zh-TW" altLang="en-US" sz="1800" dirty="0">
                <a:latin typeface="新細明體" panose="02020500000000000000" pitchFamily="18" charset="-120"/>
                <a:ea typeface="新細明體" panose="02020500000000000000" pitchFamily="18" charset="-120"/>
              </a:rPr>
              <a:t>合</a:t>
            </a:r>
            <a:r>
              <a:rPr lang="zh-TW" altLang="en-US" sz="1800" dirty="0" smtClean="0">
                <a:latin typeface="新細明體" panose="02020500000000000000" pitchFamily="18" charset="-120"/>
                <a:ea typeface="新細明體" panose="02020500000000000000" pitchFamily="18" charset="-120"/>
              </a:rPr>
              <a:t>該起用左道旁門的短程方法，派去上訴的居然都被摸頭了。</a:t>
            </a:r>
            <a:endParaRPr lang="zh-TW" altLang="en-US" sz="1800" dirty="0">
              <a:latin typeface="新細明體" panose="02020500000000000000" pitchFamily="18" charset="-120"/>
              <a:ea typeface="新細明體" panose="02020500000000000000" pitchFamily="18" charset="-120"/>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136" y="260648"/>
            <a:ext cx="3347864" cy="6408712"/>
          </a:xfrm>
          <a:prstGeom prst="rect">
            <a:avLst/>
          </a:prstGeom>
        </p:spPr>
      </p:pic>
    </p:spTree>
    <p:extLst>
      <p:ext uri="{BB962C8B-B14F-4D97-AF65-F5344CB8AC3E}">
        <p14:creationId xmlns:p14="http://schemas.microsoft.com/office/powerpoint/2010/main" val="3296076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5292080" y="274638"/>
            <a:ext cx="3394720" cy="5851525"/>
          </a:xfrm>
        </p:spPr>
        <p:txBody>
          <a:bodyPr/>
          <a:lstStyle/>
          <a:p>
            <a:endParaRPr lang="zh-TW" altLang="en-US" dirty="0"/>
          </a:p>
        </p:txBody>
      </p:sp>
      <p:sp>
        <p:nvSpPr>
          <p:cNvPr id="3" name="直排文字版面配置區 2"/>
          <p:cNvSpPr>
            <a:spLocks noGrp="1"/>
          </p:cNvSpPr>
          <p:nvPr>
            <p:ph type="body" orient="vert" idx="1"/>
          </p:nvPr>
        </p:nvSpPr>
        <p:spPr>
          <a:xfrm>
            <a:off x="457200" y="274638"/>
            <a:ext cx="4906888" cy="6250706"/>
          </a:xfrm>
        </p:spPr>
        <p:txBody>
          <a:bodyPr>
            <a:normAutofit/>
          </a:bodyPr>
          <a:lstStyle/>
          <a:p>
            <a:r>
              <a:rPr lang="zh-TW" altLang="en-US" sz="1800" dirty="0" smtClean="0"/>
              <a:t>欲識高齊馬，須知兕既兒，</a:t>
            </a:r>
            <a:endParaRPr lang="en-US" altLang="zh-TW" sz="1800" dirty="0" smtClean="0"/>
          </a:p>
          <a:p>
            <a:r>
              <a:rPr lang="zh-TW" altLang="en-US" sz="1800" dirty="0" smtClean="0"/>
              <a:t>寺專無失錯，巢筆在思維，</a:t>
            </a:r>
            <a:endParaRPr lang="en-US" altLang="zh-TW" sz="1800" dirty="0" smtClean="0"/>
          </a:p>
          <a:p>
            <a:r>
              <a:rPr lang="zh-TW" altLang="en-US" sz="1800" dirty="0" smtClean="0"/>
              <a:t>丈畔微彎使，孫邊不緒絲。</a:t>
            </a:r>
            <a:endParaRPr lang="en-US" altLang="zh-TW" sz="1800" dirty="0" smtClean="0"/>
          </a:p>
          <a:p>
            <a:r>
              <a:rPr lang="zh-TW" altLang="en-US" sz="1800" dirty="0" smtClean="0">
                <a:latin typeface="標楷體" panose="03000509000000000000" pitchFamily="65" charset="-120"/>
                <a:ea typeface="標楷體" panose="03000509000000000000" pitchFamily="65" charset="-120"/>
              </a:rPr>
              <a:t>    釋文</a:t>
            </a:r>
            <a:endParaRPr lang="en-US" altLang="zh-TW" sz="1800" dirty="0">
              <a:latin typeface="標楷體" panose="03000509000000000000" pitchFamily="65" charset="-120"/>
              <a:ea typeface="標楷體" panose="03000509000000000000" pitchFamily="65" charset="-120"/>
            </a:endParaRPr>
          </a:p>
          <a:p>
            <a:r>
              <a:rPr lang="zh-TW" altLang="en-US" sz="1800" dirty="0">
                <a:latin typeface="標楷體" panose="03000509000000000000" pitchFamily="65" charset="-120"/>
                <a:ea typeface="標楷體" panose="03000509000000000000" pitchFamily="65" charset="-120"/>
              </a:rPr>
              <a:t>要認識清楚</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高</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齊</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馬</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三字相異寫法，</a:t>
            </a:r>
            <a:endParaRPr lang="en-US" altLang="zh-TW" sz="1800" dirty="0">
              <a:latin typeface="標楷體" panose="03000509000000000000" pitchFamily="65" charset="-120"/>
              <a:ea typeface="標楷體" panose="03000509000000000000" pitchFamily="65" charset="-120"/>
            </a:endParaRPr>
          </a:p>
          <a:p>
            <a:r>
              <a:rPr lang="zh-TW" altLang="en-US" sz="1800" dirty="0">
                <a:latin typeface="標楷體" panose="03000509000000000000" pitchFamily="65" charset="-120"/>
                <a:ea typeface="標楷體" panose="03000509000000000000" pitchFamily="65" charset="-120"/>
              </a:rPr>
              <a:t>必須知道</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兕</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既</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和</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兒</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字的筆劃不同，</a:t>
            </a:r>
            <a:endParaRPr lang="en-US" altLang="zh-TW" sz="1800" dirty="0">
              <a:latin typeface="標楷體" panose="03000509000000000000" pitchFamily="65" charset="-120"/>
              <a:ea typeface="標楷體" panose="03000509000000000000" pitchFamily="65" charset="-120"/>
            </a:endParaRPr>
          </a:p>
          <a:p>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寺</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和</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專</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兩字不要搞錯了，</a:t>
            </a:r>
            <a:endParaRPr lang="en-US" altLang="zh-TW" sz="1800" dirty="0">
              <a:latin typeface="標楷體" panose="03000509000000000000" pitchFamily="65" charset="-120"/>
              <a:ea typeface="標楷體" panose="03000509000000000000" pitchFamily="65" charset="-120"/>
            </a:endParaRPr>
          </a:p>
          <a:p>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巢</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筆</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兩字的不同也要思考一下，</a:t>
            </a:r>
            <a:endParaRPr lang="en-US" altLang="zh-TW" sz="1800" dirty="0">
              <a:latin typeface="標楷體" panose="03000509000000000000" pitchFamily="65" charset="-120"/>
              <a:ea typeface="標楷體" panose="03000509000000000000" pitchFamily="65" charset="-120"/>
            </a:endParaRPr>
          </a:p>
          <a:p>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丈</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字的左上角稍為往上彎些便成</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使</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字，</a:t>
            </a:r>
            <a:endParaRPr lang="en-US" altLang="zh-TW" sz="1800" dirty="0">
              <a:latin typeface="標楷體" panose="03000509000000000000" pitchFamily="65" charset="-120"/>
              <a:ea typeface="標楷體" panose="03000509000000000000" pitchFamily="65" charset="-120"/>
            </a:endParaRPr>
          </a:p>
          <a:p>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孫</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字的右旁不必寫作</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系</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寫</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小</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即可</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a:t>
            </a:r>
          </a:p>
          <a:p>
            <a:r>
              <a:rPr lang="zh-TW" altLang="en-US" sz="1800" dirty="0" smtClean="0"/>
              <a:t>       解讀趣譯</a:t>
            </a:r>
            <a:endParaRPr lang="en-US" altLang="zh-TW" sz="1800" dirty="0" smtClean="0"/>
          </a:p>
          <a:p>
            <a:r>
              <a:rPr lang="zh-TW" altLang="en-US" sz="1800" dirty="0" smtClean="0"/>
              <a:t>想結識和姓馬一樣的高官，須先知道和黃</a:t>
            </a:r>
            <a:r>
              <a:rPr lang="en-US" altLang="zh-TW" sz="1800" dirty="0" smtClean="0"/>
              <a:t>(</a:t>
            </a:r>
            <a:r>
              <a:rPr lang="zh-TW" altLang="en-US" sz="1800" dirty="0" smtClean="0"/>
              <a:t>犀</a:t>
            </a:r>
            <a:r>
              <a:rPr lang="en-US" altLang="zh-TW" sz="1800" dirty="0" smtClean="0"/>
              <a:t>)</a:t>
            </a:r>
            <a:r>
              <a:rPr lang="zh-TW" altLang="en-US" sz="1800" dirty="0" smtClean="0"/>
              <a:t>牛父子打交道，到廟裡找專人不會錯的，窩居用筆自我作文章就要多用些心思了！在老丈人旁邊也須使拐彎抹角的方法，至於孫輩在旁則不必掩飾了。</a:t>
            </a:r>
            <a:endParaRPr lang="en-US" altLang="zh-TW" sz="1800" dirty="0"/>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580112" y="260648"/>
            <a:ext cx="3456384" cy="6336704"/>
          </a:xfrm>
          <a:prstGeom prst="rect">
            <a:avLst/>
          </a:prstGeom>
        </p:spPr>
      </p:pic>
    </p:spTree>
    <p:extLst>
      <p:ext uri="{BB962C8B-B14F-4D97-AF65-F5344CB8AC3E}">
        <p14:creationId xmlns:p14="http://schemas.microsoft.com/office/powerpoint/2010/main" val="3427282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5364088" y="274638"/>
            <a:ext cx="3322712" cy="6178698"/>
          </a:xfrm>
        </p:spPr>
        <p:txBody>
          <a:bodyPr/>
          <a:lstStyle/>
          <a:p>
            <a:endParaRPr lang="zh-TW" altLang="en-US" dirty="0"/>
          </a:p>
        </p:txBody>
      </p:sp>
      <p:sp>
        <p:nvSpPr>
          <p:cNvPr id="3" name="直排文字版面配置區 2"/>
          <p:cNvSpPr>
            <a:spLocks noGrp="1"/>
          </p:cNvSpPr>
          <p:nvPr>
            <p:ph type="body" orient="vert" idx="1"/>
          </p:nvPr>
        </p:nvSpPr>
        <p:spPr>
          <a:xfrm>
            <a:off x="755576" y="274638"/>
            <a:ext cx="4896544" cy="6322714"/>
          </a:xfrm>
        </p:spPr>
        <p:txBody>
          <a:bodyPr>
            <a:noAutofit/>
          </a:bodyPr>
          <a:lstStyle/>
          <a:p>
            <a:r>
              <a:rPr lang="zh-TW" altLang="en-US" sz="1800" dirty="0" smtClean="0"/>
              <a:t>莫教凡作願，勿使雍為離，</a:t>
            </a:r>
            <a:endParaRPr lang="en-US" altLang="zh-TW" sz="1800" dirty="0" smtClean="0"/>
          </a:p>
          <a:p>
            <a:r>
              <a:rPr lang="zh-TW" altLang="en-US" sz="1800" dirty="0" smtClean="0"/>
              <a:t>醉碎方行處，麗琴初起時，</a:t>
            </a:r>
            <a:endParaRPr lang="en-US" altLang="zh-TW" sz="1800" dirty="0" smtClean="0"/>
          </a:p>
          <a:p>
            <a:r>
              <a:rPr lang="zh-TW" altLang="en-US" sz="1800" dirty="0" smtClean="0"/>
              <a:t>栽裁當自記，友發更須知。</a:t>
            </a:r>
            <a:endParaRPr lang="en-US" altLang="zh-TW" sz="1800" dirty="0" smtClean="0"/>
          </a:p>
          <a:p>
            <a:pPr marL="0" indent="0">
              <a:buNone/>
            </a:pPr>
            <a:r>
              <a:rPr lang="zh-TW" altLang="en-US" sz="1800" dirty="0"/>
              <a:t> </a:t>
            </a:r>
            <a:r>
              <a:rPr lang="zh-TW" altLang="en-US" sz="1800" dirty="0" smtClean="0"/>
              <a:t>           </a:t>
            </a:r>
            <a:r>
              <a:rPr lang="zh-TW" altLang="en-US" sz="1800" dirty="0" smtClean="0">
                <a:latin typeface="標楷體" panose="03000509000000000000" pitchFamily="65" charset="-120"/>
                <a:ea typeface="標楷體" panose="03000509000000000000" pitchFamily="65" charset="-120"/>
              </a:rPr>
              <a:t>釋文</a:t>
            </a:r>
            <a:endParaRPr lang="en-US" altLang="zh-TW" sz="1800" dirty="0" smtClean="0">
              <a:latin typeface="標楷體" panose="03000509000000000000" pitchFamily="65" charset="-120"/>
              <a:ea typeface="標楷體" panose="03000509000000000000" pitchFamily="65" charset="-120"/>
            </a:endParaRPr>
          </a:p>
          <a:p>
            <a:r>
              <a:rPr lang="zh-TW" altLang="en-US" sz="1800" dirty="0" smtClean="0">
                <a:latin typeface="標楷體" panose="03000509000000000000" pitchFamily="65" charset="-120"/>
                <a:ea typeface="標楷體" panose="03000509000000000000" pitchFamily="65" charset="-120"/>
              </a:rPr>
              <a:t>千萬莫將</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凡</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字當成</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願</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r>
              <a:rPr lang="zh-TW" altLang="en-US" sz="1800" dirty="0" smtClean="0">
                <a:latin typeface="標楷體" panose="03000509000000000000" pitchFamily="65" charset="-120"/>
                <a:ea typeface="標楷體" panose="03000509000000000000" pitchFamily="65" charset="-120"/>
              </a:rPr>
              <a:t>也不要把</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雍</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字當成</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離</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醉</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碎</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兩字左起筆處</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兩字很難區分</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麗</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琴</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二字的</a:t>
            </a:r>
            <a:r>
              <a:rPr lang="zh-TW" altLang="en-US" sz="1800" dirty="0">
                <a:latin typeface="標楷體" panose="03000509000000000000" pitchFamily="65" charset="-120"/>
                <a:ea typeface="標楷體" panose="03000509000000000000" pitchFamily="65" charset="-120"/>
              </a:rPr>
              <a:t>起</a:t>
            </a:r>
            <a:r>
              <a:rPr lang="zh-TW" altLang="en-US" sz="1800" dirty="0" smtClean="0">
                <a:latin typeface="標楷體" panose="03000509000000000000" pitchFamily="65" charset="-120"/>
                <a:ea typeface="標楷體" panose="03000509000000000000" pitchFamily="65" charset="-120"/>
              </a:rPr>
              <a:t>始筆劃相同、</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栽</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裁</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兩字的筆畫當然也要記住，</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友</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發</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差異處</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更必須要知道。</a:t>
            </a:r>
            <a:endParaRPr lang="en-US" altLang="zh-TW" sz="1800" dirty="0" smtClean="0">
              <a:latin typeface="標楷體" panose="03000509000000000000" pitchFamily="65" charset="-120"/>
              <a:ea typeface="標楷體" panose="03000509000000000000" pitchFamily="65" charset="-120"/>
            </a:endParaRPr>
          </a:p>
          <a:p>
            <a:r>
              <a:rPr lang="zh-TW" altLang="en-US" sz="1800" dirty="0">
                <a:latin typeface="標楷體" panose="03000509000000000000" pitchFamily="65" charset="-120"/>
                <a:ea typeface="標楷體" panose="03000509000000000000" pitchFamily="65" charset="-120"/>
              </a:rPr>
              <a:t> </a:t>
            </a:r>
            <a:r>
              <a:rPr lang="zh-TW" altLang="en-US" sz="1800" dirty="0" smtClean="0">
                <a:latin typeface="標楷體" panose="03000509000000000000" pitchFamily="65" charset="-120"/>
                <a:ea typeface="標楷體" panose="03000509000000000000" pitchFamily="65" charset="-120"/>
              </a:rPr>
              <a:t>  </a:t>
            </a:r>
            <a:r>
              <a:rPr lang="zh-TW" altLang="en-US" sz="1800" dirty="0" smtClean="0">
                <a:latin typeface="新細明體" panose="02020500000000000000" pitchFamily="18" charset="-120"/>
                <a:ea typeface="新細明體" panose="02020500000000000000" pitchFamily="18" charset="-120"/>
              </a:rPr>
              <a:t>解構趣譯</a:t>
            </a:r>
            <a:endParaRPr lang="en-US" altLang="zh-TW" sz="1800" dirty="0" smtClean="0">
              <a:latin typeface="新細明體" panose="02020500000000000000" pitchFamily="18" charset="-120"/>
              <a:ea typeface="新細明體" panose="02020500000000000000" pitchFamily="18" charset="-120"/>
            </a:endParaRPr>
          </a:p>
          <a:p>
            <a:pPr marL="0" indent="0">
              <a:buNone/>
            </a:pPr>
            <a:r>
              <a:rPr lang="zh-TW" altLang="en-US" sz="1800" dirty="0" smtClean="0">
                <a:latin typeface="標楷體" panose="03000509000000000000" pitchFamily="65" charset="-120"/>
                <a:ea typeface="標楷體" panose="03000509000000000000" pitchFamily="65" charset="-120"/>
              </a:rPr>
              <a:t>不要發願做平凡的人，也不要做出雍容華貴之狀離人遠遠的，</a:t>
            </a:r>
            <a:endParaRPr lang="en-US" altLang="zh-TW" sz="1800" dirty="0" smtClean="0">
              <a:latin typeface="標楷體" panose="03000509000000000000" pitchFamily="65" charset="-120"/>
              <a:ea typeface="標楷體" panose="03000509000000000000" pitchFamily="65" charset="-120"/>
            </a:endParaRPr>
          </a:p>
          <a:p>
            <a:pPr marL="0" indent="0">
              <a:buNone/>
            </a:pPr>
            <a:r>
              <a:rPr lang="zh-TW" altLang="en-US" sz="1800" dirty="0" smtClean="0">
                <a:latin typeface="標楷體" panose="03000509000000000000" pitchFamily="65" charset="-120"/>
                <a:ea typeface="標楷體" panose="03000509000000000000" pitchFamily="65" charset="-120"/>
              </a:rPr>
              <a:t>喝醉打碎了酒杯方才離開的地方，此時才奏起美妙的琴聲，</a:t>
            </a:r>
            <a:endParaRPr lang="en-US" altLang="zh-TW" sz="1800" dirty="0" smtClean="0">
              <a:latin typeface="標楷體" panose="03000509000000000000" pitchFamily="65" charset="-120"/>
              <a:ea typeface="標楷體" panose="03000509000000000000" pitchFamily="65" charset="-120"/>
            </a:endParaRPr>
          </a:p>
          <a:p>
            <a:pPr marL="0" indent="0">
              <a:buNone/>
            </a:pPr>
            <a:r>
              <a:rPr lang="zh-TW" altLang="en-US" sz="1800" dirty="0" smtClean="0">
                <a:latin typeface="標楷體" panose="03000509000000000000" pitchFamily="65" charset="-120"/>
                <a:ea typeface="標楷體" panose="03000509000000000000" pitchFamily="65" charset="-120"/>
              </a:rPr>
              <a:t>怎樣因酒醉栽了跟斗當要自己記得要制裁自己，再發生超友誼關係更要知道。</a:t>
            </a:r>
            <a:endParaRPr lang="zh-TW" altLang="en-US" sz="1800" dirty="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258213"/>
            <a:ext cx="2952328" cy="6339139"/>
          </a:xfrm>
          <a:prstGeom prst="rect">
            <a:avLst/>
          </a:prstGeom>
        </p:spPr>
      </p:pic>
    </p:spTree>
    <p:extLst>
      <p:ext uri="{BB962C8B-B14F-4D97-AF65-F5344CB8AC3E}">
        <p14:creationId xmlns:p14="http://schemas.microsoft.com/office/powerpoint/2010/main" val="1613518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5436096" y="274638"/>
            <a:ext cx="3250704" cy="6250706"/>
          </a:xfrm>
        </p:spPr>
        <p:txBody>
          <a:bodyPr/>
          <a:lstStyle/>
          <a:p>
            <a:endParaRPr lang="zh-TW" altLang="en-US" dirty="0"/>
          </a:p>
        </p:txBody>
      </p:sp>
      <p:sp>
        <p:nvSpPr>
          <p:cNvPr id="3" name="直排文字版面配置區 2"/>
          <p:cNvSpPr>
            <a:spLocks noGrp="1"/>
          </p:cNvSpPr>
          <p:nvPr>
            <p:ph type="body" orient="vert" idx="1"/>
          </p:nvPr>
        </p:nvSpPr>
        <p:spPr>
          <a:xfrm>
            <a:off x="457200" y="274638"/>
            <a:ext cx="4978896" cy="6322714"/>
          </a:xfrm>
        </p:spPr>
        <p:txBody>
          <a:bodyPr>
            <a:normAutofit/>
          </a:bodyPr>
          <a:lstStyle/>
          <a:p>
            <a:r>
              <a:rPr lang="zh-TW" altLang="en-US" sz="1800" dirty="0" smtClean="0"/>
              <a:t>忽訝劉如對，從來缶似垂，</a:t>
            </a:r>
            <a:endParaRPr lang="en-US" altLang="zh-TW" sz="1800" dirty="0" smtClean="0"/>
          </a:p>
          <a:p>
            <a:r>
              <a:rPr lang="zh-TW" altLang="en-US" sz="1800" dirty="0" smtClean="0"/>
              <a:t>含貪真不偶，退邑尚參差，</a:t>
            </a:r>
            <a:endParaRPr lang="en-US" altLang="zh-TW" sz="1800" dirty="0" smtClean="0"/>
          </a:p>
          <a:p>
            <a:r>
              <a:rPr lang="zh-TW" altLang="en-US" sz="1800" dirty="0" smtClean="0"/>
              <a:t>減滅何曾誤，嘗堂未易追。</a:t>
            </a:r>
            <a:endParaRPr lang="en-US" altLang="zh-TW" sz="1800" dirty="0" smtClean="0"/>
          </a:p>
          <a:p>
            <a:pPr marL="0" indent="0">
              <a:buNone/>
            </a:pPr>
            <a:r>
              <a:rPr lang="zh-TW" altLang="en-US" sz="1800" dirty="0"/>
              <a:t> </a:t>
            </a:r>
            <a:r>
              <a:rPr lang="zh-TW" altLang="en-US" sz="1800" dirty="0" smtClean="0"/>
              <a:t>                 </a:t>
            </a:r>
            <a:r>
              <a:rPr lang="zh-TW" altLang="en-US" sz="1800" dirty="0" smtClean="0">
                <a:latin typeface="標楷體" panose="03000509000000000000" pitchFamily="65" charset="-120"/>
                <a:ea typeface="標楷體" panose="03000509000000000000" pitchFamily="65" charset="-120"/>
              </a:rPr>
              <a:t>釋文</a:t>
            </a:r>
            <a:endParaRPr lang="en-US" altLang="zh-TW" sz="1800" dirty="0" smtClean="0">
              <a:latin typeface="標楷體" panose="03000509000000000000" pitchFamily="65" charset="-120"/>
              <a:ea typeface="標楷體" panose="03000509000000000000" pitchFamily="65" charset="-120"/>
            </a:endParaRPr>
          </a:p>
          <a:p>
            <a:r>
              <a:rPr lang="zh-TW" altLang="en-US" sz="1800" dirty="0">
                <a:latin typeface="標楷體" panose="03000509000000000000" pitchFamily="65" charset="-120"/>
                <a:ea typeface="標楷體" panose="03000509000000000000" pitchFamily="65" charset="-120"/>
              </a:rPr>
              <a:t>忽而</a:t>
            </a:r>
            <a:r>
              <a:rPr lang="zh-TW" altLang="en-US" sz="1800" dirty="0" smtClean="0">
                <a:latin typeface="標楷體" panose="03000509000000000000" pitchFamily="65" charset="-120"/>
                <a:ea typeface="標楷體" panose="03000509000000000000" pitchFamily="65" charset="-120"/>
              </a:rPr>
              <a:t>驚訝於</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劉</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字竟像</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對</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r>
              <a:rPr lang="zh-TW" altLang="en-US" sz="1800" dirty="0" smtClean="0">
                <a:latin typeface="標楷體" panose="03000509000000000000" pitchFamily="65" charset="-120"/>
                <a:ea typeface="標楷體" panose="03000509000000000000" pitchFamily="65" charset="-120"/>
              </a:rPr>
              <a:t>一直以來</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缶</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字也很像</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垂</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r>
              <a:rPr lang="zh-TW" altLang="en-US" sz="1800" dirty="0" smtClean="0">
                <a:latin typeface="標楷體" panose="03000509000000000000" pitchFamily="65" charset="-120"/>
                <a:ea typeface="標楷體" panose="03000509000000000000" pitchFamily="65" charset="-120"/>
              </a:rPr>
              <a:t>還真不只</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含</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貪</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兩字相似，</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退</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邑</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兩字還是有參差不一致的，</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減</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滅</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可曾被誤寫過嗎？</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黨</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堂</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兩字不容易追究其差異處。</a:t>
            </a:r>
            <a:endParaRPr lang="en-US" altLang="zh-TW" sz="1800" dirty="0" smtClean="0">
              <a:latin typeface="標楷體" panose="03000509000000000000" pitchFamily="65" charset="-120"/>
              <a:ea typeface="標楷體" panose="03000509000000000000" pitchFamily="65" charset="-120"/>
            </a:endParaRPr>
          </a:p>
          <a:p>
            <a:r>
              <a:rPr lang="zh-TW" altLang="en-US" sz="1800" dirty="0">
                <a:latin typeface="標楷體" panose="03000509000000000000" pitchFamily="65" charset="-120"/>
                <a:ea typeface="標楷體" panose="03000509000000000000" pitchFamily="65" charset="-120"/>
              </a:rPr>
              <a:t> </a:t>
            </a:r>
            <a:r>
              <a:rPr lang="zh-TW" altLang="en-US" sz="1800" dirty="0" smtClean="0">
                <a:latin typeface="標楷體" panose="03000509000000000000" pitchFamily="65" charset="-120"/>
                <a:ea typeface="標楷體" panose="03000509000000000000" pitchFamily="65" charset="-120"/>
              </a:rPr>
              <a:t>     解構趣譯</a:t>
            </a:r>
            <a:endParaRPr lang="en-US" altLang="zh-TW" sz="1800" dirty="0" smtClean="0">
              <a:latin typeface="標楷體" panose="03000509000000000000" pitchFamily="65" charset="-120"/>
              <a:ea typeface="標楷體" panose="03000509000000000000" pitchFamily="65" charset="-120"/>
            </a:endParaRPr>
          </a:p>
          <a:p>
            <a:r>
              <a:rPr lang="zh-TW" altLang="en-US" sz="1800" dirty="0" smtClean="0">
                <a:latin typeface="標楷體" panose="03000509000000000000" pitchFamily="65" charset="-120"/>
                <a:ea typeface="標楷體" panose="03000509000000000000" pitchFamily="65" charset="-120"/>
              </a:rPr>
              <a:t>很驚訝老劉和我突然變成像一對老友，他一直以來經常垂手拿著的瓶子像一酒瓶，貪飲真不是偶然的，約莫還有些悒悒寡歡，減量或戒酒何曾有誤事過？同場死黨也不容易追究原因了。</a:t>
            </a:r>
            <a:endParaRPr lang="zh-TW" altLang="en-US" sz="1800" dirty="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652118" y="332653"/>
            <a:ext cx="3491881" cy="6264697"/>
          </a:xfrm>
          <a:prstGeom prst="rect">
            <a:avLst/>
          </a:prstGeom>
        </p:spPr>
      </p:pic>
    </p:spTree>
    <p:extLst>
      <p:ext uri="{BB962C8B-B14F-4D97-AF65-F5344CB8AC3E}">
        <p14:creationId xmlns:p14="http://schemas.microsoft.com/office/powerpoint/2010/main" val="3682236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5076056" y="274638"/>
            <a:ext cx="3610744" cy="6178698"/>
          </a:xfrm>
        </p:spPr>
        <p:txBody>
          <a:bodyPr/>
          <a:lstStyle/>
          <a:p>
            <a:endParaRPr lang="zh-TW" altLang="en-US" dirty="0"/>
          </a:p>
        </p:txBody>
      </p:sp>
      <p:sp>
        <p:nvSpPr>
          <p:cNvPr id="3" name="直排文字版面配置區 2"/>
          <p:cNvSpPr>
            <a:spLocks noGrp="1"/>
          </p:cNvSpPr>
          <p:nvPr>
            <p:ph type="body" orient="vert" idx="1"/>
          </p:nvPr>
        </p:nvSpPr>
        <p:spPr>
          <a:xfrm>
            <a:off x="323528" y="332656"/>
            <a:ext cx="5328592" cy="5851525"/>
          </a:xfrm>
        </p:spPr>
        <p:txBody>
          <a:bodyPr>
            <a:normAutofit/>
          </a:bodyPr>
          <a:lstStyle/>
          <a:p>
            <a:r>
              <a:rPr lang="zh-TW" altLang="en-US" sz="1800" dirty="0" smtClean="0"/>
              <a:t>女懷丹是母，叟棄點成皮，</a:t>
            </a:r>
            <a:endParaRPr lang="en-US" altLang="zh-TW" sz="1800" dirty="0" smtClean="0"/>
          </a:p>
          <a:p>
            <a:r>
              <a:rPr lang="zh-TW" altLang="en-US" sz="1800" dirty="0" smtClean="0"/>
              <a:t>若謂涉同淺，須教賤作師，</a:t>
            </a:r>
            <a:endParaRPr lang="en-US" altLang="zh-TW" sz="1800" dirty="0" smtClean="0"/>
          </a:p>
          <a:p>
            <a:r>
              <a:rPr lang="zh-TW" altLang="en-US" sz="1800" dirty="0" smtClean="0"/>
              <a:t>黿鼉鼂一類，茶菊策更親。</a:t>
            </a:r>
            <a:endParaRPr lang="en-US" altLang="zh-TW" sz="1800" dirty="0" smtClean="0"/>
          </a:p>
          <a:p>
            <a:pPr marL="0" indent="0">
              <a:buNone/>
            </a:pPr>
            <a:r>
              <a:rPr lang="zh-TW" altLang="en-US" sz="1800" dirty="0"/>
              <a:t> </a:t>
            </a:r>
            <a:r>
              <a:rPr lang="zh-TW" altLang="en-US" sz="1800" dirty="0" smtClean="0"/>
              <a:t>              </a:t>
            </a:r>
            <a:r>
              <a:rPr lang="zh-TW" altLang="en-US" sz="1800" dirty="0" smtClean="0">
                <a:latin typeface="標楷體" panose="03000509000000000000" pitchFamily="65" charset="-120"/>
                <a:ea typeface="標楷體" panose="03000509000000000000" pitchFamily="65" charset="-120"/>
              </a:rPr>
              <a:t>釋文</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女</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字懷中加一點就是</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母</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叟</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字去掉左旁一點便成</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皮</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r>
              <a:rPr lang="zh-TW" altLang="en-US" sz="1800" dirty="0" smtClean="0">
                <a:latin typeface="標楷體" panose="03000509000000000000" pitchFamily="65" charset="-120"/>
                <a:ea typeface="標楷體" panose="03000509000000000000" pitchFamily="65" charset="-120"/>
              </a:rPr>
              <a:t>如果說</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涉</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淺</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字類同，</a:t>
            </a:r>
            <a:endParaRPr lang="en-US" altLang="zh-TW" sz="1800" dirty="0" smtClean="0">
              <a:latin typeface="標楷體" panose="03000509000000000000" pitchFamily="65" charset="-120"/>
              <a:ea typeface="標楷體" panose="03000509000000000000" pitchFamily="65" charset="-120"/>
            </a:endParaRPr>
          </a:p>
          <a:p>
            <a:r>
              <a:rPr lang="zh-TW" altLang="en-US" sz="1800" dirty="0" smtClean="0">
                <a:latin typeface="標楷體" panose="03000509000000000000" pitchFamily="65" charset="-120"/>
                <a:ea typeface="標楷體" panose="03000509000000000000" pitchFamily="65" charset="-120"/>
              </a:rPr>
              <a:t>那就把</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賤</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字當作</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師</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字了，</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黿</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鼉</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鼂</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等字也歸作同一類，</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茶</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菊</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策</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更屬近親一族。</a:t>
            </a:r>
            <a:endParaRPr lang="en-US" altLang="zh-TW" sz="1800" dirty="0" smtClean="0">
              <a:latin typeface="標楷體" panose="03000509000000000000" pitchFamily="65" charset="-120"/>
              <a:ea typeface="標楷體" panose="03000509000000000000" pitchFamily="65" charset="-120"/>
            </a:endParaRPr>
          </a:p>
          <a:p>
            <a:r>
              <a:rPr lang="zh-TW" altLang="en-US" sz="1800" dirty="0">
                <a:latin typeface="標楷體" panose="03000509000000000000" pitchFamily="65" charset="-120"/>
                <a:ea typeface="標楷體" panose="03000509000000000000" pitchFamily="65" charset="-120"/>
              </a:rPr>
              <a:t> </a:t>
            </a:r>
            <a:r>
              <a:rPr lang="zh-TW" altLang="en-US" sz="1800" dirty="0" smtClean="0">
                <a:latin typeface="標楷體" panose="03000509000000000000" pitchFamily="65" charset="-120"/>
                <a:ea typeface="標楷體" panose="03000509000000000000" pitchFamily="65" charset="-120"/>
              </a:rPr>
              <a:t>  </a:t>
            </a:r>
            <a:r>
              <a:rPr lang="zh-TW" altLang="en-US" sz="1800" dirty="0" smtClean="0">
                <a:latin typeface="新細明體" panose="02020500000000000000" pitchFamily="18" charset="-120"/>
                <a:ea typeface="新細明體" panose="02020500000000000000" pitchFamily="18" charset="-120"/>
              </a:rPr>
              <a:t>解構趣譯</a:t>
            </a:r>
            <a:endParaRPr lang="en-US" altLang="zh-TW" sz="1800" dirty="0" smtClean="0">
              <a:latin typeface="新細明體" panose="02020500000000000000" pitchFamily="18" charset="-120"/>
              <a:ea typeface="新細明體" panose="02020500000000000000" pitchFamily="18" charset="-120"/>
            </a:endParaRPr>
          </a:p>
          <a:p>
            <a:pPr marL="0" indent="0">
              <a:buNone/>
            </a:pPr>
            <a:r>
              <a:rPr lang="zh-TW" altLang="en-US" sz="1800" dirty="0" smtClean="0">
                <a:latin typeface="新細明體" panose="02020500000000000000" pitchFamily="18" charset="-120"/>
                <a:ea typeface="新細明體" panose="02020500000000000000" pitchFamily="18" charset="-120"/>
              </a:rPr>
              <a:t>女人一懷胎就要做媽媽了，老人的皮膚手術去掉老人斑成功啦！若謂涉及的是膚淺問題</a:t>
            </a:r>
            <a:r>
              <a:rPr lang="en-US" altLang="zh-TW" sz="1800" dirty="0" smtClean="0">
                <a:latin typeface="新細明體" panose="02020500000000000000" pitchFamily="18" charset="-120"/>
                <a:ea typeface="新細明體" panose="02020500000000000000" pitchFamily="18" charset="-120"/>
              </a:rPr>
              <a:t>(</a:t>
            </a:r>
            <a:r>
              <a:rPr lang="zh-TW" altLang="en-US" sz="1800" dirty="0" smtClean="0">
                <a:latin typeface="新細明體" panose="02020500000000000000" pitchFamily="18" charset="-120"/>
                <a:ea typeface="新細明體" panose="02020500000000000000" pitchFamily="18" charset="-120"/>
              </a:rPr>
              <a:t>如墮胎和整容</a:t>
            </a:r>
            <a:r>
              <a:rPr lang="en-US" altLang="zh-TW" sz="1800" dirty="0" smtClean="0">
                <a:latin typeface="新細明體" panose="02020500000000000000" pitchFamily="18" charset="-120"/>
                <a:ea typeface="新細明體" panose="02020500000000000000" pitchFamily="18" charset="-120"/>
              </a:rPr>
              <a:t>)</a:t>
            </a:r>
            <a:r>
              <a:rPr lang="zh-TW" altLang="en-US" sz="1800" dirty="0" smtClean="0">
                <a:latin typeface="新細明體" panose="02020500000000000000" pitchFamily="18" charset="-120"/>
                <a:ea typeface="新細明體" panose="02020500000000000000" pitchFamily="18" charset="-120"/>
              </a:rPr>
              <a:t>，那就叫做作賤於醫師了！如果把黿鼉鼂混為一談，則茶菊策</a:t>
            </a:r>
            <a:r>
              <a:rPr lang="en-US" altLang="zh-TW" sz="1800" dirty="0" smtClean="0">
                <a:latin typeface="新細明體" panose="02020500000000000000" pitchFamily="18" charset="-120"/>
                <a:ea typeface="新細明體" panose="02020500000000000000" pitchFamily="18" charset="-120"/>
              </a:rPr>
              <a:t>(</a:t>
            </a:r>
            <a:r>
              <a:rPr lang="zh-TW" altLang="en-US" sz="1800" dirty="0" smtClean="0">
                <a:latin typeface="新細明體" panose="02020500000000000000" pitchFamily="18" charset="-120"/>
                <a:ea typeface="新細明體" panose="02020500000000000000" pitchFamily="18" charset="-120"/>
              </a:rPr>
              <a:t>竹片</a:t>
            </a:r>
            <a:r>
              <a:rPr lang="en-US" altLang="zh-TW" sz="1800" dirty="0" smtClean="0">
                <a:latin typeface="新細明體" panose="02020500000000000000" pitchFamily="18" charset="-120"/>
                <a:ea typeface="新細明體" panose="02020500000000000000" pitchFamily="18" charset="-120"/>
              </a:rPr>
              <a:t>)</a:t>
            </a:r>
            <a:r>
              <a:rPr lang="zh-TW" altLang="en-US" sz="1800" dirty="0" smtClean="0">
                <a:latin typeface="新細明體" panose="02020500000000000000" pitchFamily="18" charset="-120"/>
                <a:ea typeface="新細明體" panose="02020500000000000000" pitchFamily="18" charset="-120"/>
              </a:rPr>
              <a:t>更作一家親了</a:t>
            </a:r>
            <a:r>
              <a:rPr lang="zh-TW" altLang="en-US" sz="1800" dirty="0">
                <a:latin typeface="新細明體" panose="02020500000000000000" pitchFamily="18" charset="-120"/>
                <a:ea typeface="新細明體" panose="02020500000000000000" pitchFamily="18" charset="-120"/>
              </a:rPr>
              <a:t>？</a:t>
            </a:r>
            <a:endParaRPr lang="en-US" altLang="zh-TW" sz="1800" dirty="0" smtClean="0">
              <a:latin typeface="新細明體" panose="02020500000000000000" pitchFamily="18" charset="-120"/>
              <a:ea typeface="新細明體" panose="02020500000000000000" pitchFamily="18" charset="-120"/>
            </a:endParaRPr>
          </a:p>
          <a:p>
            <a:pPr marL="0" indent="0">
              <a:buNone/>
            </a:pPr>
            <a:endParaRPr lang="zh-TW" altLang="en-US" sz="1800" dirty="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4" y="188640"/>
            <a:ext cx="3096344" cy="6336704"/>
          </a:xfrm>
          <a:prstGeom prst="rect">
            <a:avLst/>
          </a:prstGeom>
        </p:spPr>
      </p:pic>
    </p:spTree>
    <p:extLst>
      <p:ext uri="{BB962C8B-B14F-4D97-AF65-F5344CB8AC3E}">
        <p14:creationId xmlns:p14="http://schemas.microsoft.com/office/powerpoint/2010/main" val="624555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5148064" y="274638"/>
            <a:ext cx="3538736" cy="5851525"/>
          </a:xfrm>
        </p:spPr>
        <p:txBody>
          <a:bodyPr/>
          <a:lstStyle/>
          <a:p>
            <a:endParaRPr lang="zh-TW" altLang="en-US"/>
          </a:p>
        </p:txBody>
      </p:sp>
      <p:sp>
        <p:nvSpPr>
          <p:cNvPr id="3" name="直排文字版面配置區 2"/>
          <p:cNvSpPr>
            <a:spLocks noGrp="1"/>
          </p:cNvSpPr>
          <p:nvPr>
            <p:ph type="body" orient="vert" idx="1"/>
          </p:nvPr>
        </p:nvSpPr>
        <p:spPr>
          <a:xfrm>
            <a:off x="457200" y="274638"/>
            <a:ext cx="5122912" cy="6322714"/>
          </a:xfrm>
        </p:spPr>
        <p:txBody>
          <a:bodyPr>
            <a:normAutofit/>
          </a:bodyPr>
          <a:lstStyle/>
          <a:p>
            <a:r>
              <a:rPr lang="zh-TW" altLang="en-US" sz="1800" dirty="0" smtClean="0"/>
              <a:t>非作渾如化，功勞總若身，</a:t>
            </a:r>
            <a:endParaRPr lang="en-US" altLang="zh-TW" sz="1800" dirty="0" smtClean="0"/>
          </a:p>
          <a:p>
            <a:r>
              <a:rPr lang="zh-TW" altLang="en-US" sz="1800" dirty="0" smtClean="0"/>
              <a:t>示衣尤可惑，奄宅建相鄰，</a:t>
            </a:r>
            <a:endParaRPr lang="en-US" altLang="zh-TW" sz="1800" dirty="0" smtClean="0"/>
          </a:p>
          <a:p>
            <a:r>
              <a:rPr lang="zh-TW" altLang="en-US" sz="1800" dirty="0"/>
              <a:t>道</a:t>
            </a:r>
            <a:r>
              <a:rPr lang="zh-TW" altLang="en-US" sz="1800" dirty="0" smtClean="0"/>
              <a:t>器吳難測，竟充克有倫。</a:t>
            </a:r>
            <a:endParaRPr lang="en-US" altLang="zh-TW" sz="1800" dirty="0"/>
          </a:p>
          <a:p>
            <a:r>
              <a:rPr lang="zh-TW" altLang="en-US" sz="1800" dirty="0" smtClean="0"/>
              <a:t>  </a:t>
            </a:r>
            <a:r>
              <a:rPr lang="zh-TW" altLang="en-US" sz="1800" dirty="0"/>
              <a:t> </a:t>
            </a:r>
            <a:r>
              <a:rPr lang="zh-TW" altLang="en-US" sz="1800" dirty="0" smtClean="0"/>
              <a:t>       </a:t>
            </a:r>
            <a:r>
              <a:rPr lang="zh-TW" altLang="en-US" sz="1800" dirty="0" smtClean="0">
                <a:latin typeface="標楷體" panose="03000509000000000000" pitchFamily="65" charset="-120"/>
                <a:ea typeface="標楷體" panose="03000509000000000000" pitchFamily="65" charset="-120"/>
              </a:rPr>
              <a:t>釋文</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非</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作</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兩字搞混亂了便成了</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化</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功</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勞</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兩字字身都很相似，</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示</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衣</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二字尤其可被搞迷惑了，</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奄</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宅</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造得像相鄰的建築物，</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道</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器</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吳</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三字很難判別，</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竟</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充</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克</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亦屬同類之字。</a:t>
            </a:r>
            <a:endParaRPr lang="en-US" altLang="zh-TW" sz="1800" dirty="0" smtClean="0">
              <a:latin typeface="標楷體" panose="03000509000000000000" pitchFamily="65" charset="-120"/>
              <a:ea typeface="標楷體" panose="03000509000000000000" pitchFamily="65" charset="-120"/>
            </a:endParaRPr>
          </a:p>
          <a:p>
            <a:r>
              <a:rPr lang="zh-TW" altLang="en-US" sz="1800" dirty="0">
                <a:latin typeface="標楷體" panose="03000509000000000000" pitchFamily="65" charset="-120"/>
                <a:ea typeface="標楷體" panose="03000509000000000000" pitchFamily="65" charset="-120"/>
              </a:rPr>
              <a:t> </a:t>
            </a:r>
            <a:r>
              <a:rPr lang="zh-TW" altLang="en-US" sz="1800" dirty="0" smtClean="0">
                <a:latin typeface="標楷體" panose="03000509000000000000" pitchFamily="65" charset="-120"/>
                <a:ea typeface="標楷體" panose="03000509000000000000" pitchFamily="65" charset="-120"/>
              </a:rPr>
              <a:t>  </a:t>
            </a:r>
            <a:r>
              <a:rPr lang="zh-TW" altLang="en-US" sz="1800" dirty="0" smtClean="0">
                <a:latin typeface="新細明體" panose="02020500000000000000" pitchFamily="18" charset="-120"/>
                <a:ea typeface="新細明體" panose="02020500000000000000" pitchFamily="18" charset="-120"/>
              </a:rPr>
              <a:t>解構趣譯</a:t>
            </a:r>
            <a:endParaRPr lang="en-US" altLang="zh-TW" sz="1800" dirty="0" smtClean="0">
              <a:latin typeface="新細明體" panose="02020500000000000000" pitchFamily="18" charset="-120"/>
              <a:ea typeface="新細明體" panose="02020500000000000000" pitchFamily="18" charset="-120"/>
            </a:endParaRPr>
          </a:p>
          <a:p>
            <a:r>
              <a:rPr lang="zh-TW" altLang="en-US" sz="1800" dirty="0" smtClean="0">
                <a:latin typeface="新細明體" panose="02020500000000000000" pitchFamily="18" charset="-120"/>
                <a:ea typeface="新細明體" panose="02020500000000000000" pitchFamily="18" charset="-120"/>
              </a:rPr>
              <a:t>不要做事渾渾諤諤的被同化了，功勞總是等同身體力行的，</a:t>
            </a:r>
            <a:endParaRPr lang="en-US" altLang="zh-TW" sz="1800" dirty="0" smtClean="0">
              <a:latin typeface="新細明體" panose="02020500000000000000" pitchFamily="18" charset="-120"/>
              <a:ea typeface="新細明體" panose="02020500000000000000" pitchFamily="18" charset="-120"/>
            </a:endParaRPr>
          </a:p>
          <a:p>
            <a:r>
              <a:rPr lang="zh-TW" altLang="en-US" sz="1800" dirty="0" smtClean="0">
                <a:latin typeface="新細明體" panose="02020500000000000000" pitchFamily="18" charset="-120"/>
                <a:ea typeface="新細明體" panose="02020500000000000000" pitchFamily="18" charset="-120"/>
              </a:rPr>
              <a:t>從穿著表現更可感覺出為人，住的房子跟誰為鄰也可知，</a:t>
            </a:r>
            <a:endParaRPr lang="en-US" altLang="zh-TW" sz="1800" dirty="0" smtClean="0">
              <a:latin typeface="新細明體" panose="02020500000000000000" pitchFamily="18" charset="-120"/>
              <a:ea typeface="新細明體" panose="02020500000000000000" pitchFamily="18" charset="-120"/>
            </a:endParaRPr>
          </a:p>
          <a:p>
            <a:r>
              <a:rPr lang="zh-TW" altLang="en-US" sz="1800" dirty="0" smtClean="0">
                <a:latin typeface="新細明體" panose="02020500000000000000" pitchFamily="18" charset="-120"/>
                <a:ea typeface="新細明體" panose="02020500000000000000" pitchFamily="18" charset="-120"/>
              </a:rPr>
              <a:t>道學和器量並不難測知，充實克己立志竟成是有道理的！</a:t>
            </a:r>
            <a:endParaRPr lang="en-US" altLang="zh-TW" sz="1800" dirty="0" smtClean="0">
              <a:latin typeface="新細明體" panose="02020500000000000000" pitchFamily="18" charset="-120"/>
              <a:ea typeface="新細明體" panose="02020500000000000000" pitchFamily="18" charset="-120"/>
            </a:endParaRPr>
          </a:p>
          <a:p>
            <a:pPr marL="0" indent="0">
              <a:buNone/>
            </a:pPr>
            <a:endParaRPr lang="en-US" altLang="zh-TW" sz="2400" dirty="0" smtClean="0"/>
          </a:p>
          <a:p>
            <a:endParaRPr lang="zh-TW" altLang="en-US" sz="2400" dirty="0"/>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724128" y="188640"/>
            <a:ext cx="3234108" cy="6480720"/>
          </a:xfrm>
          <a:prstGeom prst="rect">
            <a:avLst/>
          </a:prstGeom>
        </p:spPr>
      </p:pic>
    </p:spTree>
    <p:extLst>
      <p:ext uri="{BB962C8B-B14F-4D97-AF65-F5344CB8AC3E}">
        <p14:creationId xmlns:p14="http://schemas.microsoft.com/office/powerpoint/2010/main" val="580335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p:txBody>
          <a:bodyPr/>
          <a:lstStyle/>
          <a:p>
            <a:endParaRPr lang="zh-TW" altLang="en-US" dirty="0"/>
          </a:p>
        </p:txBody>
      </p:sp>
      <p:sp>
        <p:nvSpPr>
          <p:cNvPr id="3" name="直排文字版面配置區 2"/>
          <p:cNvSpPr>
            <a:spLocks noGrp="1"/>
          </p:cNvSpPr>
          <p:nvPr>
            <p:ph type="body" orient="vert" idx="1"/>
          </p:nvPr>
        </p:nvSpPr>
        <p:spPr>
          <a:xfrm>
            <a:off x="457200" y="274638"/>
            <a:ext cx="5194920" cy="6322714"/>
          </a:xfrm>
        </p:spPr>
        <p:txBody>
          <a:bodyPr>
            <a:normAutofit/>
          </a:bodyPr>
          <a:lstStyle/>
          <a:p>
            <a:r>
              <a:rPr lang="zh-TW" altLang="en-US" sz="1800" dirty="0" smtClean="0"/>
              <a:t>市於增一點，倉欲可同人，</a:t>
            </a:r>
            <a:endParaRPr lang="en-US" altLang="zh-TW" sz="1800" dirty="0" smtClean="0"/>
          </a:p>
          <a:p>
            <a:r>
              <a:rPr lang="zh-TW" altLang="en-US" sz="1800" dirty="0" smtClean="0"/>
              <a:t>數叚情何密，曰甘勢則勻，</a:t>
            </a:r>
            <a:endParaRPr lang="en-US" altLang="zh-TW" sz="1800" dirty="0" smtClean="0"/>
          </a:p>
          <a:p>
            <a:r>
              <a:rPr lang="zh-TW" altLang="en-US" sz="1800" dirty="0"/>
              <a:t>固</a:t>
            </a:r>
            <a:r>
              <a:rPr lang="zh-TW" altLang="en-US" sz="1800" dirty="0" smtClean="0"/>
              <a:t>須防夢簡，自合定浮淳。</a:t>
            </a:r>
            <a:endParaRPr lang="en-US" altLang="zh-TW" sz="1800" dirty="0" smtClean="0"/>
          </a:p>
          <a:p>
            <a:pPr marL="0" indent="0">
              <a:buNone/>
            </a:pPr>
            <a:r>
              <a:rPr lang="zh-TW" altLang="en-US" sz="1800" dirty="0"/>
              <a:t> </a:t>
            </a:r>
            <a:r>
              <a:rPr lang="zh-TW" altLang="en-US" sz="1800" dirty="0" smtClean="0"/>
              <a:t>                 </a:t>
            </a:r>
            <a:r>
              <a:rPr lang="zh-TW" altLang="en-US" sz="1800" dirty="0" smtClean="0">
                <a:latin typeface="標楷體" panose="03000509000000000000" pitchFamily="65" charset="-120"/>
                <a:ea typeface="標楷體" panose="03000509000000000000" pitchFamily="65" charset="-120"/>
              </a:rPr>
              <a:t>釋文</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市</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字多加一點便成</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於</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倉</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欲</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字相似得像同一人。</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數</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叚</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兩字相似的情形何等密切？</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曰</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甘</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字筆勢也勻同，</a:t>
            </a:r>
            <a:endParaRPr lang="en-US" altLang="zh-TW" sz="1800" dirty="0" smtClean="0">
              <a:latin typeface="標楷體" panose="03000509000000000000" pitchFamily="65" charset="-120"/>
              <a:ea typeface="標楷體" panose="03000509000000000000" pitchFamily="65" charset="-120"/>
            </a:endParaRPr>
          </a:p>
          <a:p>
            <a:r>
              <a:rPr lang="zh-TW" altLang="en-US" sz="1800" dirty="0" smtClean="0">
                <a:latin typeface="標楷體" panose="03000509000000000000" pitchFamily="65" charset="-120"/>
                <a:ea typeface="標楷體" panose="03000509000000000000" pitchFamily="65" charset="-120"/>
              </a:rPr>
              <a:t>固然要防避</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夢</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簡</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兩字搞混，</a:t>
            </a:r>
            <a:endParaRPr lang="en-US" altLang="zh-TW" sz="1800" dirty="0" smtClean="0">
              <a:latin typeface="標楷體" panose="03000509000000000000" pitchFamily="65" charset="-120"/>
              <a:ea typeface="標楷體" panose="03000509000000000000" pitchFamily="65" charset="-120"/>
            </a:endParaRPr>
          </a:p>
          <a:p>
            <a:r>
              <a:rPr lang="zh-TW" altLang="en-US" sz="1800" dirty="0" smtClean="0">
                <a:latin typeface="標楷體" panose="03000509000000000000" pitchFamily="65" charset="-120"/>
                <a:ea typeface="標楷體" panose="03000509000000000000" pitchFamily="65" charset="-120"/>
              </a:rPr>
              <a:t>防避混淆於</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浮</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淳</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兩字的判定也一樣適合</a:t>
            </a:r>
            <a:r>
              <a:rPr lang="zh-TW" altLang="en-US" sz="2400" dirty="0" smtClean="0">
                <a:latin typeface="標楷體" panose="03000509000000000000" pitchFamily="65" charset="-120"/>
                <a:ea typeface="標楷體" panose="03000509000000000000" pitchFamily="65" charset="-120"/>
              </a:rPr>
              <a:t>。</a:t>
            </a:r>
            <a:endParaRPr lang="en-US" altLang="zh-TW" sz="2400" dirty="0" smtClean="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 </a:t>
            </a:r>
            <a:r>
              <a:rPr lang="zh-TW" altLang="en-US" sz="2400" dirty="0" smtClean="0">
                <a:latin typeface="標楷體" panose="03000509000000000000" pitchFamily="65" charset="-120"/>
                <a:ea typeface="標楷體" panose="03000509000000000000" pitchFamily="65" charset="-120"/>
              </a:rPr>
              <a:t>   </a:t>
            </a:r>
            <a:r>
              <a:rPr lang="zh-TW" altLang="en-US" sz="1800" dirty="0" smtClean="0">
                <a:latin typeface="新細明體" panose="02020500000000000000" pitchFamily="18" charset="-120"/>
                <a:ea typeface="新細明體" panose="02020500000000000000" pitchFamily="18" charset="-120"/>
              </a:rPr>
              <a:t>解構釋文</a:t>
            </a:r>
            <a:endParaRPr lang="en-US" altLang="zh-TW" sz="1800" dirty="0" smtClean="0">
              <a:latin typeface="新細明體" panose="02020500000000000000" pitchFamily="18" charset="-120"/>
              <a:ea typeface="新細明體" panose="02020500000000000000" pitchFamily="18" charset="-120"/>
            </a:endParaRPr>
          </a:p>
          <a:p>
            <a:r>
              <a:rPr lang="zh-TW" altLang="en-US" sz="1800" dirty="0">
                <a:latin typeface="新細明體" panose="02020500000000000000" pitchFamily="18" charset="-120"/>
                <a:ea typeface="新細明體" panose="02020500000000000000" pitchFamily="18" charset="-120"/>
              </a:rPr>
              <a:t>市</a:t>
            </a:r>
            <a:r>
              <a:rPr lang="zh-TW" altLang="en-US" sz="1800" dirty="0" smtClean="0">
                <a:latin typeface="新細明體" panose="02020500000000000000" pitchFamily="18" charset="-120"/>
                <a:ea typeface="新細明體" panose="02020500000000000000" pitchFamily="18" charset="-120"/>
              </a:rPr>
              <a:t>上賣的據點曾多一點，存貨的倉庫是同一個商人，</a:t>
            </a:r>
            <a:endParaRPr lang="en-US" altLang="zh-TW" sz="1800" dirty="0" smtClean="0">
              <a:latin typeface="新細明體" panose="02020500000000000000" pitchFamily="18" charset="-120"/>
              <a:ea typeface="新細明體" panose="02020500000000000000" pitchFamily="18" charset="-120"/>
            </a:endParaRPr>
          </a:p>
          <a:p>
            <a:r>
              <a:rPr lang="zh-TW" altLang="en-US" sz="1800" dirty="0" smtClean="0">
                <a:latin typeface="新細明體" panose="02020500000000000000" pitchFamily="18" charset="-120"/>
                <a:ea typeface="新細明體" panose="02020500000000000000" pitchFamily="18" charset="-120"/>
              </a:rPr>
              <a:t>假油的量產情形何等隱密！說來他的財勢讓相關人士平均受贿，固然要防範官員說夢話誤傳公文信簡，當然可判定究竟是浮濫或者是真的很單純</a:t>
            </a:r>
            <a:r>
              <a:rPr lang="zh-TW" altLang="en-US" sz="1800" dirty="0">
                <a:latin typeface="新細明體" panose="02020500000000000000" pitchFamily="18" charset="-120"/>
                <a:ea typeface="新細明體" panose="02020500000000000000" pitchFamily="18" charset="-120"/>
              </a:rPr>
              <a:t>？</a:t>
            </a: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112" y="332656"/>
            <a:ext cx="3563888" cy="6336704"/>
          </a:xfrm>
          <a:prstGeom prst="rect">
            <a:avLst/>
          </a:prstGeom>
        </p:spPr>
      </p:pic>
    </p:spTree>
    <p:extLst>
      <p:ext uri="{BB962C8B-B14F-4D97-AF65-F5344CB8AC3E}">
        <p14:creationId xmlns:p14="http://schemas.microsoft.com/office/powerpoint/2010/main" val="2220161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p:txBody>
          <a:bodyPr/>
          <a:lstStyle/>
          <a:p>
            <a:endParaRPr lang="zh-TW" altLang="en-US" dirty="0"/>
          </a:p>
        </p:txBody>
      </p:sp>
      <p:sp>
        <p:nvSpPr>
          <p:cNvPr id="3" name="直排文字版面配置區 2"/>
          <p:cNvSpPr>
            <a:spLocks noGrp="1"/>
          </p:cNvSpPr>
          <p:nvPr>
            <p:ph type="body" orient="vert" idx="1"/>
          </p:nvPr>
        </p:nvSpPr>
        <p:spPr>
          <a:xfrm>
            <a:off x="457200" y="274638"/>
            <a:ext cx="5194920" cy="6178698"/>
          </a:xfrm>
        </p:spPr>
        <p:txBody>
          <a:bodyPr>
            <a:normAutofit/>
          </a:bodyPr>
          <a:lstStyle/>
          <a:p>
            <a:r>
              <a:rPr lang="zh-TW" altLang="en-US" sz="1800" dirty="0" smtClean="0"/>
              <a:t>添一車牛幸，點三上下心，</a:t>
            </a:r>
            <a:endParaRPr lang="en-US" altLang="zh-TW" sz="1800" dirty="0" smtClean="0"/>
          </a:p>
          <a:p>
            <a:r>
              <a:rPr lang="zh-TW" altLang="en-US" sz="1800" dirty="0" smtClean="0"/>
              <a:t>叅參曾不別，鬨巽豈曾分，</a:t>
            </a:r>
            <a:endParaRPr lang="en-US" altLang="zh-TW" sz="1800" dirty="0" smtClean="0"/>
          </a:p>
          <a:p>
            <a:r>
              <a:rPr lang="zh-TW" altLang="en-US" sz="1800" dirty="0" smtClean="0"/>
              <a:t>奪舊元無異，臝羸自有因。</a:t>
            </a:r>
            <a:endParaRPr lang="en-US" altLang="zh-TW" sz="1800" dirty="0" smtClean="0"/>
          </a:p>
          <a:p>
            <a:pPr marL="0" indent="0">
              <a:buNone/>
            </a:pPr>
            <a:r>
              <a:rPr lang="zh-TW" altLang="en-US" sz="1800" dirty="0"/>
              <a:t> </a:t>
            </a:r>
            <a:r>
              <a:rPr lang="zh-TW" altLang="en-US" sz="1800" dirty="0" smtClean="0"/>
              <a:t>                      </a:t>
            </a:r>
            <a:r>
              <a:rPr lang="zh-TW" altLang="en-US" sz="1800" dirty="0" smtClean="0">
                <a:latin typeface="標楷體" panose="03000509000000000000" pitchFamily="65" charset="-120"/>
                <a:ea typeface="標楷體" panose="03000509000000000000" pitchFamily="65" charset="-120"/>
              </a:rPr>
              <a:t>釋文</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牛</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字多</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一</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劃成</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車</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幸</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字添一左角成</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牛</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上</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下</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心</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三字都由三點寫成，</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叅</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参</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兩字寫法曾不作分別，</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鬨</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巽</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兩字豈曾分別，</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奪</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舊</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兩字基本上也沒甚差異，</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贏</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羸</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兩字相似自然也有原因。</a:t>
            </a:r>
            <a:endParaRPr lang="en-US" altLang="zh-TW" sz="1800" dirty="0" smtClean="0">
              <a:latin typeface="標楷體" panose="03000509000000000000" pitchFamily="65" charset="-120"/>
              <a:ea typeface="標楷體" panose="03000509000000000000" pitchFamily="65" charset="-120"/>
            </a:endParaRPr>
          </a:p>
          <a:p>
            <a:r>
              <a:rPr lang="zh-TW" altLang="en-US" sz="1800" dirty="0">
                <a:latin typeface="標楷體" panose="03000509000000000000" pitchFamily="65" charset="-120"/>
                <a:ea typeface="標楷體" panose="03000509000000000000" pitchFamily="65" charset="-120"/>
              </a:rPr>
              <a:t> </a:t>
            </a:r>
            <a:r>
              <a:rPr lang="zh-TW" altLang="en-US" sz="1800" dirty="0" smtClean="0">
                <a:latin typeface="標楷體" panose="03000509000000000000" pitchFamily="65" charset="-120"/>
                <a:ea typeface="標楷體" panose="03000509000000000000" pitchFamily="65" charset="-120"/>
              </a:rPr>
              <a:t>     </a:t>
            </a:r>
            <a:r>
              <a:rPr lang="zh-TW" altLang="en-US" sz="1800" dirty="0" smtClean="0">
                <a:latin typeface="新細明體" panose="02020500000000000000" pitchFamily="18" charset="-120"/>
                <a:ea typeface="新細明體" panose="02020500000000000000" pitchFamily="18" charset="-120"/>
              </a:rPr>
              <a:t>解構趣譯</a:t>
            </a:r>
            <a:endParaRPr lang="en-US" altLang="zh-TW" sz="1800" dirty="0" smtClean="0">
              <a:latin typeface="新細明體" panose="02020500000000000000" pitchFamily="18" charset="-120"/>
              <a:ea typeface="新細明體" panose="02020500000000000000" pitchFamily="18" charset="-120"/>
            </a:endParaRPr>
          </a:p>
          <a:p>
            <a:r>
              <a:rPr lang="zh-TW" altLang="en-US" sz="1800" dirty="0" smtClean="0">
                <a:latin typeface="新細明體" panose="02020500000000000000" pitchFamily="18" charset="-120"/>
                <a:ea typeface="新細明體" panose="02020500000000000000" pitchFamily="18" charset="-120"/>
              </a:rPr>
              <a:t>很幸運的添了一卡車的牛仔，但清點再三心裡還很忐忑，</a:t>
            </a:r>
            <a:endParaRPr lang="en-US" altLang="zh-TW" sz="1800" dirty="0" smtClean="0">
              <a:latin typeface="新細明體" panose="02020500000000000000" pitchFamily="18" charset="-120"/>
              <a:ea typeface="新細明體" panose="02020500000000000000" pitchFamily="18" charset="-120"/>
            </a:endParaRPr>
          </a:p>
          <a:p>
            <a:r>
              <a:rPr lang="zh-TW" altLang="en-US" sz="1800" dirty="0" smtClean="0">
                <a:latin typeface="新細明體" panose="02020500000000000000" pitchFamily="18" charset="-120"/>
                <a:ea typeface="新細明體" panose="02020500000000000000" pitchFamily="18" charset="-120"/>
              </a:rPr>
              <a:t>每頭小牛參差沒分別，鬧鬨鬨和乖馴的也分不開，新來的和老的一樣搶著吃，瘦的搶輸了當然有原因啦</a:t>
            </a:r>
            <a:r>
              <a:rPr lang="zh-TW" altLang="en-US" sz="1800" dirty="0">
                <a:latin typeface="新細明體" panose="02020500000000000000" pitchFamily="18" charset="-120"/>
                <a:ea typeface="新細明體" panose="02020500000000000000" pitchFamily="18" charset="-120"/>
              </a:rPr>
              <a:t>！</a:t>
            </a:r>
            <a:endParaRPr lang="en-US" altLang="zh-TW" sz="1800" dirty="0" smtClean="0">
              <a:latin typeface="新細明體" panose="02020500000000000000" pitchFamily="18" charset="-120"/>
              <a:ea typeface="新細明體" panose="02020500000000000000" pitchFamily="18" charset="-120"/>
            </a:endParaRPr>
          </a:p>
          <a:p>
            <a:endParaRPr lang="zh-TW" altLang="en-US" sz="1800" dirty="0">
              <a:latin typeface="新細明體" panose="02020500000000000000" pitchFamily="18" charset="-120"/>
              <a:ea typeface="新細明體" panose="02020500000000000000" pitchFamily="18" charset="-120"/>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652120" y="188640"/>
            <a:ext cx="3312368" cy="6480720"/>
          </a:xfrm>
          <a:prstGeom prst="rect">
            <a:avLst/>
          </a:prstGeom>
        </p:spPr>
      </p:pic>
    </p:spTree>
    <p:extLst>
      <p:ext uri="{BB962C8B-B14F-4D97-AF65-F5344CB8AC3E}">
        <p14:creationId xmlns:p14="http://schemas.microsoft.com/office/powerpoint/2010/main" val="17749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p:txBody>
          <a:bodyPr/>
          <a:lstStyle/>
          <a:p>
            <a:endParaRPr lang="zh-TW" altLang="en-US" dirty="0"/>
          </a:p>
        </p:txBody>
      </p:sp>
      <p:sp>
        <p:nvSpPr>
          <p:cNvPr id="3" name="直排文字版面配置區 2"/>
          <p:cNvSpPr>
            <a:spLocks noGrp="1"/>
          </p:cNvSpPr>
          <p:nvPr>
            <p:ph type="body" orient="vert" idx="1"/>
          </p:nvPr>
        </p:nvSpPr>
        <p:spPr>
          <a:xfrm>
            <a:off x="457200" y="274638"/>
            <a:ext cx="4978896" cy="6250706"/>
          </a:xfrm>
        </p:spPr>
        <p:txBody>
          <a:bodyPr>
            <a:normAutofit lnSpcReduction="10000"/>
          </a:bodyPr>
          <a:lstStyle/>
          <a:p>
            <a:r>
              <a:rPr lang="zh-TW" altLang="en-US" sz="1800" dirty="0" smtClean="0"/>
              <a:t>勢頭宗掣絜，章體效平辛，</a:t>
            </a:r>
            <a:endParaRPr lang="en-US" altLang="zh-TW" sz="1800" dirty="0" smtClean="0"/>
          </a:p>
          <a:p>
            <a:r>
              <a:rPr lang="zh-TW" altLang="en-US" sz="1800" dirty="0"/>
              <a:t>合</a:t>
            </a:r>
            <a:r>
              <a:rPr lang="zh-TW" altLang="en-US" sz="1800" dirty="0" smtClean="0"/>
              <a:t>戒哉依歲，寧容拳近秦，</a:t>
            </a:r>
            <a:endParaRPr lang="en-US" altLang="zh-TW" sz="1800" dirty="0" smtClean="0"/>
          </a:p>
          <a:p>
            <a:r>
              <a:rPr lang="zh-TW" altLang="en-US" sz="1800" dirty="0" smtClean="0"/>
              <a:t>邪聽行復止，郎斷屈仍伸。</a:t>
            </a:r>
            <a:endParaRPr lang="en-US" altLang="zh-TW" sz="1800" dirty="0" smtClean="0"/>
          </a:p>
          <a:p>
            <a:pPr marL="0" indent="0">
              <a:buNone/>
            </a:pPr>
            <a:r>
              <a:rPr lang="zh-TW" altLang="en-US" sz="1800" dirty="0"/>
              <a:t> </a:t>
            </a:r>
            <a:r>
              <a:rPr lang="zh-TW" altLang="en-US" sz="1800" dirty="0" smtClean="0"/>
              <a:t>                 </a:t>
            </a:r>
            <a:r>
              <a:rPr lang="zh-TW" altLang="en-US" sz="1800" dirty="0" smtClean="0">
                <a:latin typeface="標楷體" panose="03000509000000000000" pitchFamily="65" charset="-120"/>
                <a:ea typeface="標楷體" panose="03000509000000000000" pitchFamily="65" charset="-120"/>
              </a:rPr>
              <a:t>釋文</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宗</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的字頭換成</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勢</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的字頭便成</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絜</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章</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字的字體效法</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平</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辛</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字的寫法，</a:t>
            </a:r>
            <a:endParaRPr lang="en-US" altLang="zh-TW" sz="1800" dirty="0" smtClean="0">
              <a:latin typeface="標楷體" panose="03000509000000000000" pitchFamily="65" charset="-120"/>
              <a:ea typeface="標楷體" panose="03000509000000000000" pitchFamily="65" charset="-120"/>
            </a:endParaRPr>
          </a:p>
          <a:p>
            <a:r>
              <a:rPr lang="zh-TW" altLang="en-US" sz="1800" dirty="0" smtClean="0">
                <a:latin typeface="標楷體" panose="03000509000000000000" pitchFamily="65" charset="-120"/>
                <a:ea typeface="標楷體" panose="03000509000000000000" pitchFamily="65" charset="-120"/>
              </a:rPr>
              <a:t>應警戒把</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哉</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字依著</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歲</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字去寫，</a:t>
            </a:r>
            <a:endParaRPr lang="en-US" altLang="zh-TW" sz="1800" dirty="0" smtClean="0">
              <a:latin typeface="標楷體" panose="03000509000000000000" pitchFamily="65" charset="-120"/>
              <a:ea typeface="標楷體" panose="03000509000000000000" pitchFamily="65" charset="-120"/>
            </a:endParaRPr>
          </a:p>
          <a:p>
            <a:r>
              <a:rPr lang="zh-TW" altLang="en-US" sz="1800" dirty="0" smtClean="0">
                <a:latin typeface="標楷體" panose="03000509000000000000" pitchFamily="65" charset="-120"/>
                <a:ea typeface="標楷體" panose="03000509000000000000" pitchFamily="65" charset="-120"/>
              </a:rPr>
              <a:t>也不容許把</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拳</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字寫成近似</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秦</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邪</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聽</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字書寫時讓你踟躕不前，</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郎</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字右旁收筆屈縮，</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斷</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字收筆伸直。</a:t>
            </a:r>
            <a:endParaRPr lang="en-US" altLang="zh-TW" sz="1800" dirty="0" smtClean="0">
              <a:latin typeface="標楷體" panose="03000509000000000000" pitchFamily="65" charset="-120"/>
              <a:ea typeface="標楷體" panose="03000509000000000000" pitchFamily="65" charset="-120"/>
            </a:endParaRPr>
          </a:p>
          <a:p>
            <a:r>
              <a:rPr lang="zh-TW" altLang="en-US" sz="2400" dirty="0" smtClean="0"/>
              <a:t>       </a:t>
            </a:r>
            <a:r>
              <a:rPr lang="zh-TW" altLang="en-US" sz="1800" dirty="0" smtClean="0"/>
              <a:t>解構趣譯</a:t>
            </a:r>
            <a:endParaRPr lang="en-US" altLang="zh-TW" sz="1800" dirty="0" smtClean="0"/>
          </a:p>
          <a:p>
            <a:r>
              <a:rPr lang="zh-TW" altLang="en-US" sz="1800" dirty="0" smtClean="0"/>
              <a:t>在勢頭上宗旨要受牽制，章程體制的效力已被扯平且艱辛，</a:t>
            </a:r>
            <a:endParaRPr lang="en-US" altLang="zh-TW" sz="1800" dirty="0" smtClean="0"/>
          </a:p>
          <a:p>
            <a:r>
              <a:rPr lang="zh-TW" altLang="en-US" sz="1800" dirty="0" smtClean="0"/>
              <a:t>合該警惕啊每年都會再重演，甘願受這種近似秦始皇的霸權壓制嗎？這種</a:t>
            </a:r>
            <a:r>
              <a:rPr lang="en-US" altLang="zh-TW" sz="1800" dirty="0" smtClean="0"/>
              <a:t>｢</a:t>
            </a:r>
            <a:r>
              <a:rPr lang="zh-TW" altLang="en-US" sz="1800" dirty="0" smtClean="0"/>
              <a:t>異言</a:t>
            </a:r>
            <a:r>
              <a:rPr lang="en-US" altLang="zh-TW" sz="1800" dirty="0" smtClean="0"/>
              <a:t>｣</a:t>
            </a:r>
            <a:r>
              <a:rPr lang="zh-TW" altLang="en-US" sz="1800" dirty="0" smtClean="0"/>
              <a:t>聽了欲行又止，還好及時判斷要能屈能伸</a:t>
            </a:r>
            <a:r>
              <a:rPr lang="zh-TW" altLang="en-US" sz="1800" dirty="0"/>
              <a:t>！</a:t>
            </a:r>
            <a:endParaRPr lang="en-US" altLang="zh-TW" sz="1800" dirty="0"/>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4" y="188640"/>
            <a:ext cx="3528392" cy="6408712"/>
          </a:xfrm>
          <a:prstGeom prst="rect">
            <a:avLst/>
          </a:prstGeom>
        </p:spPr>
      </p:pic>
    </p:spTree>
    <p:extLst>
      <p:ext uri="{BB962C8B-B14F-4D97-AF65-F5344CB8AC3E}">
        <p14:creationId xmlns:p14="http://schemas.microsoft.com/office/powerpoint/2010/main" val="1309079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p:txBody>
          <a:bodyPr/>
          <a:lstStyle/>
          <a:p>
            <a:endParaRPr lang="zh-TW" altLang="en-US" dirty="0"/>
          </a:p>
        </p:txBody>
      </p:sp>
      <p:sp>
        <p:nvSpPr>
          <p:cNvPr id="3" name="直排文字版面配置區 2"/>
          <p:cNvSpPr>
            <a:spLocks noGrp="1"/>
          </p:cNvSpPr>
          <p:nvPr>
            <p:ph type="body" orient="vert" idx="1"/>
          </p:nvPr>
        </p:nvSpPr>
        <p:spPr>
          <a:xfrm>
            <a:off x="457200" y="274638"/>
            <a:ext cx="4690864" cy="5851525"/>
          </a:xfrm>
        </p:spPr>
        <p:txBody>
          <a:bodyPr>
            <a:normAutofit lnSpcReduction="10000"/>
          </a:bodyPr>
          <a:lstStyle/>
          <a:p>
            <a:r>
              <a:rPr lang="zh-TW" altLang="en-US" sz="1800" dirty="0" smtClean="0"/>
              <a:t>田月土成野，七九了收聲，</a:t>
            </a:r>
            <a:endParaRPr lang="en-US" altLang="zh-TW" sz="1800" dirty="0" smtClean="0"/>
          </a:p>
          <a:p>
            <a:r>
              <a:rPr lang="zh-TW" altLang="en-US" sz="1800" dirty="0" smtClean="0"/>
              <a:t>最迫艱難歎，尤疑事予爭，</a:t>
            </a:r>
            <a:endParaRPr lang="en-US" altLang="zh-TW" sz="1800" dirty="0" smtClean="0"/>
          </a:p>
          <a:p>
            <a:r>
              <a:rPr lang="zh-TW" altLang="en-US" sz="1800" dirty="0" smtClean="0"/>
              <a:t>葛尊草上得，廊廟月邊生。</a:t>
            </a:r>
            <a:endParaRPr lang="en-US" altLang="zh-TW" sz="1800" dirty="0" smtClean="0"/>
          </a:p>
          <a:p>
            <a:r>
              <a:rPr lang="zh-TW" altLang="en-US" sz="1800" dirty="0" smtClean="0">
                <a:latin typeface="標楷體" panose="03000509000000000000" pitchFamily="65" charset="-120"/>
                <a:ea typeface="標楷體" panose="03000509000000000000" pitchFamily="65" charset="-120"/>
              </a:rPr>
              <a:t>     釋文</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田</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加</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月</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加</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土</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成</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野</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七</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加</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九</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加</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了</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得</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聲</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艱</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難</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歎</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三字最迫近似，</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事</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予</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爭</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三字更是疑似，</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葛</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尊</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二字由</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草</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字頭而得，</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廊</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廟</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二字的右邊都一樣生得像</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月</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r>
              <a:rPr lang="zh-TW" altLang="en-US" sz="1800" dirty="0">
                <a:latin typeface="標楷體" panose="03000509000000000000" pitchFamily="65" charset="-120"/>
                <a:ea typeface="標楷體" panose="03000509000000000000" pitchFamily="65" charset="-120"/>
              </a:rPr>
              <a:t> </a:t>
            </a:r>
            <a:r>
              <a:rPr lang="zh-TW" altLang="en-US" sz="1800" dirty="0" smtClean="0">
                <a:latin typeface="標楷體" panose="03000509000000000000" pitchFamily="65" charset="-120"/>
                <a:ea typeface="標楷體" panose="03000509000000000000" pitchFamily="65" charset="-120"/>
              </a:rPr>
              <a:t>    </a:t>
            </a:r>
            <a:r>
              <a:rPr lang="zh-TW" altLang="en-US" sz="1800" dirty="0" smtClean="0"/>
              <a:t>解</a:t>
            </a:r>
            <a:r>
              <a:rPr lang="zh-TW" altLang="en-US" sz="1800" dirty="0"/>
              <a:t>構趣譯</a:t>
            </a:r>
            <a:endParaRPr lang="en-US" altLang="zh-TW" sz="1800" dirty="0"/>
          </a:p>
          <a:p>
            <a:r>
              <a:rPr lang="zh-TW" altLang="en-US" sz="1800" dirty="0"/>
              <a:t>農田一個月土地竟變成荒野！七十九年大家都不講話噤若寒蟬，最被迫得大嘆艱難呀！ 更被懷疑事情是我</a:t>
            </a:r>
            <a:endParaRPr lang="en-US" altLang="zh-TW" sz="1800" dirty="0"/>
          </a:p>
          <a:p>
            <a:r>
              <a:rPr lang="zh-TW" altLang="en-US" sz="1800" dirty="0"/>
              <a:t>在搞鬥爭，諸葛之尊乃由草莽而得，傳說他是在月出之處的廊廟出生的。</a:t>
            </a:r>
            <a:endParaRPr lang="en-US" altLang="zh-TW" sz="1800" dirty="0"/>
          </a:p>
          <a:p>
            <a:endParaRPr lang="zh-TW" altLang="en-US" sz="1800" dirty="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364088" y="188640"/>
            <a:ext cx="3600400" cy="6336704"/>
          </a:xfrm>
          <a:prstGeom prst="rect">
            <a:avLst/>
          </a:prstGeom>
        </p:spPr>
      </p:pic>
    </p:spTree>
    <p:extLst>
      <p:ext uri="{BB962C8B-B14F-4D97-AF65-F5344CB8AC3E}">
        <p14:creationId xmlns:p14="http://schemas.microsoft.com/office/powerpoint/2010/main" val="2870521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flipH="1">
            <a:off x="10188622" y="274638"/>
            <a:ext cx="45719" cy="5851525"/>
          </a:xfrm>
        </p:spPr>
        <p:txBody>
          <a:bodyPr>
            <a:normAutofit fontScale="90000"/>
          </a:bodyPr>
          <a:lstStyle/>
          <a:p>
            <a:endParaRPr lang="zh-TW" altLang="en-US" dirty="0"/>
          </a:p>
        </p:txBody>
      </p:sp>
      <p:sp>
        <p:nvSpPr>
          <p:cNvPr id="3" name="直排文字版面配置區 2"/>
          <p:cNvSpPr>
            <a:spLocks noGrp="1"/>
          </p:cNvSpPr>
          <p:nvPr>
            <p:ph type="body" orient="vert" idx="1"/>
          </p:nvPr>
        </p:nvSpPr>
        <p:spPr>
          <a:xfrm>
            <a:off x="457200" y="274638"/>
            <a:ext cx="8363272" cy="5851525"/>
          </a:xfrm>
        </p:spPr>
        <p:txBody>
          <a:bodyPr>
            <a:normAutofit fontScale="25000" lnSpcReduction="20000"/>
          </a:bodyPr>
          <a:lstStyle/>
          <a:p>
            <a:r>
              <a:rPr lang="zh-TW" altLang="en-US" sz="2400" dirty="0" smtClean="0"/>
              <a:t>             </a:t>
            </a:r>
            <a:r>
              <a:rPr lang="zh-TW" altLang="en-US" sz="2400" dirty="0"/>
              <a:t> </a:t>
            </a:r>
            <a:r>
              <a:rPr lang="zh-TW" altLang="en-US" sz="2400" dirty="0" smtClean="0"/>
              <a:t>                                </a:t>
            </a:r>
            <a:r>
              <a:rPr lang="zh-TW" altLang="en-US" sz="8000" dirty="0"/>
              <a:t>譯</a:t>
            </a:r>
            <a:r>
              <a:rPr lang="zh-TW" altLang="en-US" sz="8000" dirty="0" smtClean="0"/>
              <a:t>著者序</a:t>
            </a:r>
            <a:endParaRPr lang="en-US" altLang="zh-TW" sz="8000" dirty="0" smtClean="0"/>
          </a:p>
          <a:p>
            <a:pPr marL="0" indent="0">
              <a:buNone/>
            </a:pPr>
            <a:r>
              <a:rPr lang="en-US" altLang="zh-TW" sz="8000" dirty="0"/>
              <a:t> </a:t>
            </a:r>
            <a:r>
              <a:rPr lang="en-US" altLang="zh-TW" sz="8000" dirty="0" smtClean="0"/>
              <a:t>          </a:t>
            </a:r>
            <a:r>
              <a:rPr lang="zh-TW" altLang="en-US" sz="8000" dirty="0" smtClean="0"/>
              <a:t>筆者自編著</a:t>
            </a:r>
            <a:r>
              <a:rPr lang="en-US" altLang="zh-TW" sz="8000" dirty="0" smtClean="0"/>
              <a:t>&lt;</a:t>
            </a:r>
            <a:r>
              <a:rPr lang="zh-TW" altLang="en-US" sz="8000" dirty="0" smtClean="0"/>
              <a:t>標準草書導引</a:t>
            </a:r>
            <a:r>
              <a:rPr lang="en-US" altLang="zh-TW" sz="8000" dirty="0" smtClean="0"/>
              <a:t>&gt;</a:t>
            </a:r>
            <a:r>
              <a:rPr lang="zh-TW" altLang="en-US" sz="8000" dirty="0" smtClean="0"/>
              <a:t>出版後，嘗有初 </a:t>
            </a:r>
            <a:endParaRPr lang="en-US" altLang="zh-TW" sz="8000" dirty="0" smtClean="0"/>
          </a:p>
          <a:p>
            <a:pPr marL="0" indent="0">
              <a:buNone/>
            </a:pPr>
            <a:r>
              <a:rPr lang="en-US" altLang="zh-TW" sz="8000" dirty="0"/>
              <a:t> </a:t>
            </a:r>
            <a:r>
              <a:rPr lang="en-US" altLang="zh-TW" sz="8000" dirty="0" smtClean="0"/>
              <a:t>      </a:t>
            </a:r>
            <a:r>
              <a:rPr lang="zh-TW" altLang="en-US" sz="8000" dirty="0" smtClean="0"/>
              <a:t>學者向筆者反應對另一古帖</a:t>
            </a:r>
            <a:r>
              <a:rPr lang="en-US" altLang="zh-TW" sz="8000" dirty="0" smtClean="0"/>
              <a:t>&lt;</a:t>
            </a:r>
            <a:r>
              <a:rPr lang="zh-TW" altLang="en-US" sz="8000" dirty="0" smtClean="0"/>
              <a:t>草訣百韻歌</a:t>
            </a:r>
            <a:r>
              <a:rPr lang="en-US" altLang="zh-TW" sz="8000" dirty="0" smtClean="0"/>
              <a:t>&gt;</a:t>
            </a:r>
            <a:r>
              <a:rPr lang="zh-TW" altLang="en-US" sz="8000" dirty="0" smtClean="0"/>
              <a:t>內容 </a:t>
            </a:r>
            <a:endParaRPr lang="en-US" altLang="zh-TW" sz="8000" dirty="0" smtClean="0"/>
          </a:p>
          <a:p>
            <a:pPr marL="0" indent="0">
              <a:buNone/>
            </a:pPr>
            <a:r>
              <a:rPr lang="en-US" altLang="zh-TW" sz="8000" dirty="0"/>
              <a:t> </a:t>
            </a:r>
            <a:r>
              <a:rPr lang="en-US" altLang="zh-TW" sz="8000" dirty="0" smtClean="0"/>
              <a:t>     </a:t>
            </a:r>
            <a:r>
              <a:rPr lang="zh-TW" altLang="en-US" sz="8000" dirty="0" smtClean="0"/>
              <a:t>看不懂</a:t>
            </a:r>
            <a:r>
              <a:rPr lang="en-US" altLang="zh-TW" sz="8000" dirty="0"/>
              <a:t>｣</a:t>
            </a:r>
            <a:r>
              <a:rPr lang="zh-TW" altLang="en-US" sz="8000" dirty="0" smtClean="0"/>
              <a:t>，希望筆者授課講習，遂引發筆者動 </a:t>
            </a:r>
            <a:endParaRPr lang="en-US" altLang="zh-TW" sz="8000" dirty="0" smtClean="0"/>
          </a:p>
          <a:p>
            <a:pPr marL="0" indent="0">
              <a:buNone/>
            </a:pPr>
            <a:r>
              <a:rPr lang="zh-TW" altLang="en-US" sz="8000" dirty="0"/>
              <a:t> </a:t>
            </a:r>
            <a:r>
              <a:rPr lang="zh-TW" altLang="en-US" sz="8000" dirty="0" smtClean="0"/>
              <a:t>     念譯注此帖，俾對習書者有所參考。</a:t>
            </a:r>
            <a:endParaRPr lang="en-US" altLang="zh-TW" sz="8000" dirty="0" smtClean="0"/>
          </a:p>
          <a:p>
            <a:r>
              <a:rPr lang="zh-TW" altLang="en-US" sz="8000" dirty="0"/>
              <a:t> </a:t>
            </a:r>
            <a:r>
              <a:rPr lang="zh-TW" altLang="en-US" sz="8000" dirty="0" smtClean="0"/>
              <a:t>   </a:t>
            </a:r>
            <a:r>
              <a:rPr lang="en-US" altLang="zh-TW" sz="8000" dirty="0" smtClean="0"/>
              <a:t>&lt;</a:t>
            </a:r>
            <a:r>
              <a:rPr lang="zh-TW" altLang="en-US" sz="8000" dirty="0" smtClean="0"/>
              <a:t>草書歌訣</a:t>
            </a:r>
            <a:r>
              <a:rPr lang="en-US" altLang="zh-TW" sz="8000" dirty="0" smtClean="0"/>
              <a:t>&gt;</a:t>
            </a:r>
            <a:r>
              <a:rPr lang="zh-TW" altLang="en-US" sz="8000" dirty="0" smtClean="0"/>
              <a:t>帖坊間有多個版本，有冠右軍名為</a:t>
            </a:r>
            <a:r>
              <a:rPr lang="en-US" altLang="zh-TW" sz="8000" dirty="0" smtClean="0"/>
              <a:t>&lt;</a:t>
            </a:r>
            <a:r>
              <a:rPr lang="zh-TW" altLang="en-US" sz="8000" dirty="0" smtClean="0"/>
              <a:t>王羲之草訣歌</a:t>
            </a:r>
            <a:r>
              <a:rPr lang="en-US" altLang="zh-TW" sz="8000" dirty="0" smtClean="0"/>
              <a:t>&gt;</a:t>
            </a:r>
            <a:r>
              <a:rPr lang="zh-TW" altLang="en-US" sz="8000" dirty="0" smtClean="0"/>
              <a:t>者、另有</a:t>
            </a:r>
            <a:r>
              <a:rPr lang="en-US" altLang="zh-TW" sz="8000" dirty="0" smtClean="0"/>
              <a:t>｢</a:t>
            </a:r>
            <a:r>
              <a:rPr lang="zh-TW" altLang="en-US" sz="8000" dirty="0" smtClean="0"/>
              <a:t>文物出版社</a:t>
            </a:r>
            <a:r>
              <a:rPr lang="en-US" altLang="zh-TW" sz="8000" dirty="0"/>
              <a:t>｣</a:t>
            </a:r>
            <a:r>
              <a:rPr lang="zh-TW" altLang="en-US" sz="8000" dirty="0" smtClean="0"/>
              <a:t>印行之</a:t>
            </a:r>
            <a:r>
              <a:rPr lang="en-US" altLang="zh-TW" sz="8000" dirty="0" smtClean="0"/>
              <a:t>&lt;</a:t>
            </a:r>
            <a:r>
              <a:rPr lang="zh-TW" altLang="en-US" sz="8000" dirty="0" smtClean="0"/>
              <a:t>草訣百韻歌</a:t>
            </a:r>
            <a:r>
              <a:rPr lang="en-US" altLang="zh-TW" sz="8000" dirty="0" smtClean="0"/>
              <a:t>&gt;</a:t>
            </a:r>
            <a:r>
              <a:rPr lang="zh-TW" altLang="en-US" sz="8000" dirty="0" smtClean="0"/>
              <a:t>則係據明代韓道亨萬曆癸丑秋八月廿五日所書之版本，本書之白話譯文即依據韓道亨之版本注釋。</a:t>
            </a:r>
            <a:endParaRPr lang="en-US" altLang="zh-TW" sz="8000" dirty="0" smtClean="0"/>
          </a:p>
          <a:p>
            <a:r>
              <a:rPr lang="zh-TW" altLang="en-US" sz="8000" dirty="0" smtClean="0"/>
              <a:t>編著者選擇後者而不用前者為印譯本，實因</a:t>
            </a:r>
            <a:r>
              <a:rPr lang="en-US" altLang="zh-TW" sz="8000" dirty="0"/>
              <a:t>｢</a:t>
            </a:r>
            <a:r>
              <a:rPr lang="zh-TW" altLang="en-US" sz="8000" dirty="0" smtClean="0"/>
              <a:t>草書歌訣</a:t>
            </a:r>
            <a:r>
              <a:rPr lang="en-US" altLang="zh-TW" sz="8000" dirty="0" smtClean="0"/>
              <a:t>｣</a:t>
            </a:r>
            <a:r>
              <a:rPr lang="zh-TW" altLang="en-US" sz="8000" dirty="0" smtClean="0"/>
              <a:t>內文最後二句</a:t>
            </a:r>
            <a:r>
              <a:rPr lang="en-US" altLang="zh-TW" sz="8000" dirty="0" smtClean="0"/>
              <a:t>｢</a:t>
            </a:r>
            <a:r>
              <a:rPr lang="zh-TW" altLang="en-US" sz="8000" dirty="0" smtClean="0"/>
              <a:t>習觀羲獻跡，免使墨池渾</a:t>
            </a:r>
            <a:r>
              <a:rPr lang="en-US" altLang="zh-TW" sz="8000" dirty="0"/>
              <a:t>｣</a:t>
            </a:r>
            <a:r>
              <a:rPr lang="zh-TW" altLang="en-US" sz="8000" dirty="0" smtClean="0"/>
              <a:t>，證明此帖決非書聖真跡，蓋右軍不可能自誇也！</a:t>
            </a:r>
            <a:endParaRPr lang="en-US" altLang="zh-TW" sz="8000" dirty="0" smtClean="0"/>
          </a:p>
          <a:p>
            <a:r>
              <a:rPr lang="zh-TW" altLang="en-US" sz="8000" dirty="0"/>
              <a:t> </a:t>
            </a:r>
            <a:r>
              <a:rPr lang="zh-TW" altLang="en-US" sz="8000" dirty="0" smtClean="0"/>
              <a:t> 縱觀此帖草書字體多為今草或行書，每句詩草字旁皆注楷書釋文，文內除</a:t>
            </a:r>
            <a:r>
              <a:rPr lang="en-US" altLang="zh-TW" sz="8000" dirty="0" smtClean="0"/>
              <a:t>｢</a:t>
            </a:r>
            <a:r>
              <a:rPr lang="zh-TW" altLang="en-US" sz="8000" dirty="0" smtClean="0"/>
              <a:t>世</a:t>
            </a:r>
            <a:r>
              <a:rPr lang="en-US" altLang="zh-TW" sz="8000" dirty="0" smtClean="0"/>
              <a:t>﹃</a:t>
            </a:r>
            <a:r>
              <a:rPr lang="zh-TW" altLang="en-US" sz="8000" dirty="0" smtClean="0"/>
              <a:t>老</a:t>
            </a:r>
            <a:r>
              <a:rPr lang="en-US" altLang="zh-TW" sz="8000" dirty="0" smtClean="0"/>
              <a:t>﹄</a:t>
            </a:r>
            <a:r>
              <a:rPr lang="zh-TW" altLang="en-US" sz="8000" dirty="0" smtClean="0"/>
              <a:t>偏多少</a:t>
            </a:r>
            <a:r>
              <a:rPr lang="en-US" altLang="zh-TW" sz="8000" dirty="0"/>
              <a:t>｣</a:t>
            </a:r>
            <a:r>
              <a:rPr lang="zh-TW" altLang="en-US" sz="8000" dirty="0" smtClean="0"/>
              <a:t>一句誤寫為</a:t>
            </a:r>
            <a:r>
              <a:rPr lang="en-US" altLang="zh-TW" sz="8000" dirty="0" smtClean="0"/>
              <a:t>｢</a:t>
            </a:r>
            <a:r>
              <a:rPr lang="zh-TW" altLang="en-US" sz="8000" dirty="0" smtClean="0"/>
              <a:t>世</a:t>
            </a:r>
            <a:r>
              <a:rPr lang="en-US" altLang="zh-TW" sz="8000" dirty="0" smtClean="0"/>
              <a:t>﹃</a:t>
            </a:r>
            <a:r>
              <a:rPr lang="zh-TW" altLang="en-US" sz="8000" dirty="0" smtClean="0"/>
              <a:t>多</a:t>
            </a:r>
            <a:r>
              <a:rPr lang="en-US" altLang="zh-TW" sz="8000" dirty="0" smtClean="0"/>
              <a:t>﹄</a:t>
            </a:r>
            <a:r>
              <a:rPr lang="zh-TW" altLang="en-US" sz="8000" dirty="0" smtClean="0"/>
              <a:t>偏多少</a:t>
            </a:r>
            <a:r>
              <a:rPr lang="en-US" altLang="zh-TW" sz="8000" dirty="0" smtClean="0"/>
              <a:t>｣</a:t>
            </a:r>
            <a:r>
              <a:rPr lang="zh-TW" altLang="en-US" sz="8000" dirty="0" smtClean="0"/>
              <a:t>外，草書大致可觀，而且，韻律詩歌優美，聯句對仗工整，句義除將類似之草體提醒習者注意外，還另有意境，諸如</a:t>
            </a:r>
            <a:r>
              <a:rPr lang="en-US" altLang="zh-TW" sz="8000" dirty="0" smtClean="0"/>
              <a:t>｢</a:t>
            </a:r>
            <a:r>
              <a:rPr lang="zh-TW" altLang="en-US" sz="8000" dirty="0" smtClean="0"/>
              <a:t>步觀牛飲足，羞見羊踏田</a:t>
            </a:r>
            <a:r>
              <a:rPr lang="en-US" altLang="zh-TW" sz="8000" dirty="0" smtClean="0"/>
              <a:t>｣(</a:t>
            </a:r>
            <a:r>
              <a:rPr lang="zh-TW" altLang="en-US" sz="8000" dirty="0" smtClean="0"/>
              <a:t>字形原意為</a:t>
            </a:r>
            <a:r>
              <a:rPr lang="en-US" altLang="zh-TW" sz="8000" dirty="0"/>
              <a:t>｢</a:t>
            </a:r>
            <a:r>
              <a:rPr lang="zh-TW" altLang="en-US" sz="8000" dirty="0" smtClean="0"/>
              <a:t>步</a:t>
            </a:r>
            <a:r>
              <a:rPr lang="en-US" altLang="zh-TW" sz="8000" dirty="0"/>
              <a:t>｣</a:t>
            </a:r>
            <a:r>
              <a:rPr lang="zh-TW" altLang="en-US" sz="8000" dirty="0" smtClean="0"/>
              <a:t>字為</a:t>
            </a:r>
            <a:r>
              <a:rPr lang="en-US" altLang="zh-TW" sz="8000" dirty="0" smtClean="0"/>
              <a:t>｢</a:t>
            </a:r>
            <a:r>
              <a:rPr lang="zh-TW" altLang="en-US" sz="8000" dirty="0" smtClean="0"/>
              <a:t>牛</a:t>
            </a:r>
            <a:r>
              <a:rPr lang="en-US" altLang="zh-TW" sz="8000" dirty="0" smtClean="0"/>
              <a:t>]</a:t>
            </a:r>
            <a:r>
              <a:rPr lang="zh-TW" altLang="en-US" sz="8000" dirty="0" smtClean="0"/>
              <a:t>字加一撇乃成</a:t>
            </a:r>
            <a:r>
              <a:rPr lang="en-US" altLang="zh-TW" sz="8000" dirty="0" smtClean="0"/>
              <a:t>｢</a:t>
            </a:r>
            <a:r>
              <a:rPr lang="zh-TW" altLang="en-US" sz="8000" dirty="0" smtClean="0"/>
              <a:t>步</a:t>
            </a:r>
            <a:r>
              <a:rPr lang="en-US" altLang="zh-TW" sz="8000" dirty="0" smtClean="0"/>
              <a:t>｣</a:t>
            </a:r>
            <a:r>
              <a:rPr lang="zh-TW" altLang="en-US" sz="8000" dirty="0" smtClean="0"/>
              <a:t>、</a:t>
            </a:r>
            <a:r>
              <a:rPr lang="en-US" altLang="zh-TW" sz="8000" dirty="0" smtClean="0"/>
              <a:t>｢</a:t>
            </a:r>
            <a:r>
              <a:rPr lang="zh-TW" altLang="en-US" sz="8000" dirty="0" smtClean="0"/>
              <a:t>羞</a:t>
            </a:r>
            <a:r>
              <a:rPr lang="en-US" altLang="zh-TW" sz="8000" dirty="0" smtClean="0"/>
              <a:t>｣</a:t>
            </a:r>
            <a:r>
              <a:rPr lang="zh-TW" altLang="en-US" sz="8000" dirty="0" smtClean="0"/>
              <a:t>字係</a:t>
            </a:r>
            <a:r>
              <a:rPr lang="en-US" altLang="zh-TW" sz="8000" dirty="0" smtClean="0"/>
              <a:t>｢</a:t>
            </a:r>
            <a:r>
              <a:rPr lang="zh-TW" altLang="en-US" sz="8000" dirty="0" smtClean="0"/>
              <a:t>羊</a:t>
            </a:r>
            <a:r>
              <a:rPr lang="en-US" altLang="zh-TW" sz="8000" dirty="0" smtClean="0"/>
              <a:t>｣</a:t>
            </a:r>
            <a:r>
              <a:rPr lang="zh-TW" altLang="en-US" sz="8000" dirty="0" smtClean="0"/>
              <a:t>字加</a:t>
            </a:r>
            <a:r>
              <a:rPr lang="en-US" altLang="zh-TW" sz="8000" dirty="0" smtClean="0"/>
              <a:t>｢</a:t>
            </a:r>
            <a:r>
              <a:rPr lang="zh-TW" altLang="en-US" sz="8000" dirty="0" smtClean="0"/>
              <a:t>田</a:t>
            </a:r>
            <a:r>
              <a:rPr lang="en-US" altLang="zh-TW" sz="8000" dirty="0" smtClean="0"/>
              <a:t>]</a:t>
            </a:r>
            <a:r>
              <a:rPr lang="zh-TW" altLang="en-US" sz="8000" dirty="0" smtClean="0"/>
              <a:t>字合成；如作意境解釋則係：</a:t>
            </a:r>
            <a:r>
              <a:rPr lang="en-US" altLang="zh-TW" sz="8000" dirty="0" smtClean="0"/>
              <a:t>｢</a:t>
            </a:r>
            <a:r>
              <a:rPr lang="zh-TW" altLang="en-US" sz="8000" dirty="0" smtClean="0"/>
              <a:t>停步觀看牛在伸長牛腳；看到羊在踐踏農田而感到不好意思。</a:t>
            </a:r>
            <a:r>
              <a:rPr lang="en-US" altLang="zh-TW" sz="8000" dirty="0" smtClean="0"/>
              <a:t>｣) </a:t>
            </a:r>
            <a:r>
              <a:rPr lang="zh-TW" altLang="en-US" sz="8000" dirty="0" smtClean="0"/>
              <a:t>字形和畫境俱備，值得作為學習草書或學詩者作參考書。此外，筆者除釋文外，還另作解構趣譯，</a:t>
            </a:r>
            <a:r>
              <a:rPr lang="en-US" altLang="zh-TW" sz="8000" dirty="0" smtClean="0"/>
              <a:t>(</a:t>
            </a:r>
            <a:r>
              <a:rPr lang="zh-TW" altLang="en-US" sz="8000" dirty="0" smtClean="0"/>
              <a:t>例如第</a:t>
            </a:r>
            <a:r>
              <a:rPr lang="en-US" altLang="zh-TW" sz="8000" dirty="0" smtClean="0"/>
              <a:t>25</a:t>
            </a:r>
            <a:r>
              <a:rPr lang="zh-TW" altLang="en-US" sz="8000" dirty="0" smtClean="0"/>
              <a:t>頁：</a:t>
            </a:r>
            <a:r>
              <a:rPr lang="en-US" altLang="zh-TW" sz="8000" dirty="0" smtClean="0"/>
              <a:t>｢</a:t>
            </a:r>
            <a:r>
              <a:rPr lang="zh-TW" altLang="en-US" sz="8000" dirty="0" smtClean="0"/>
              <a:t>數叚情何密</a:t>
            </a:r>
            <a:r>
              <a:rPr lang="en-US" altLang="zh-TW" sz="8000" dirty="0" smtClean="0"/>
              <a:t>｣</a:t>
            </a:r>
            <a:r>
              <a:rPr lang="zh-TW" altLang="en-US" sz="8000" dirty="0" smtClean="0"/>
              <a:t>原句釋文為</a:t>
            </a:r>
            <a:r>
              <a:rPr lang="en-US" altLang="zh-TW" sz="8000" dirty="0" smtClean="0"/>
              <a:t>｢『</a:t>
            </a:r>
            <a:r>
              <a:rPr lang="zh-TW" altLang="en-US" sz="8000" dirty="0" smtClean="0"/>
              <a:t>數</a:t>
            </a:r>
            <a:r>
              <a:rPr lang="en-US" altLang="zh-TW" sz="8000" dirty="0" smtClean="0"/>
              <a:t>』</a:t>
            </a:r>
            <a:r>
              <a:rPr lang="zh-TW" altLang="en-US" sz="8000" dirty="0" smtClean="0"/>
              <a:t>和</a:t>
            </a:r>
            <a:r>
              <a:rPr lang="en-US" altLang="zh-TW" sz="8000" dirty="0" smtClean="0"/>
              <a:t>『</a:t>
            </a:r>
            <a:r>
              <a:rPr lang="zh-TW" altLang="en-US" sz="8000" dirty="0" smtClean="0"/>
              <a:t>叚</a:t>
            </a:r>
            <a:r>
              <a:rPr lang="en-US" altLang="zh-TW" sz="8000" dirty="0" smtClean="0"/>
              <a:t>』</a:t>
            </a:r>
            <a:r>
              <a:rPr lang="zh-TW" altLang="en-US" sz="8000" dirty="0" smtClean="0"/>
              <a:t>兩字的相似情形何等密切？</a:t>
            </a:r>
            <a:r>
              <a:rPr lang="en-US" altLang="zh-TW" sz="8000" dirty="0" smtClean="0"/>
              <a:t>｢</a:t>
            </a:r>
            <a:r>
              <a:rPr lang="zh-TW" altLang="en-US" sz="8000" dirty="0" smtClean="0"/>
              <a:t>解構趣譯為</a:t>
            </a:r>
            <a:r>
              <a:rPr lang="en-US" altLang="zh-TW" sz="8000" dirty="0" smtClean="0"/>
              <a:t>｢</a:t>
            </a:r>
            <a:r>
              <a:rPr lang="zh-TW" altLang="en-US" sz="8000" dirty="0" smtClean="0"/>
              <a:t>假油量產情形何等隱密？</a:t>
            </a:r>
            <a:r>
              <a:rPr lang="en-US" altLang="zh-TW" sz="8000" dirty="0" smtClean="0"/>
              <a:t>｣)</a:t>
            </a:r>
            <a:r>
              <a:rPr lang="zh-TW" altLang="en-US" sz="8000" dirty="0" smtClean="0"/>
              <a:t>以博讀者一粲。         </a:t>
            </a:r>
            <a:endParaRPr lang="en-US" altLang="zh-TW" sz="8000" dirty="0" smtClean="0"/>
          </a:p>
          <a:p>
            <a:r>
              <a:rPr lang="zh-TW" altLang="en-US" sz="8000" dirty="0"/>
              <a:t> </a:t>
            </a:r>
            <a:r>
              <a:rPr lang="zh-TW" altLang="en-US" sz="8000" dirty="0" smtClean="0"/>
              <a:t>   然 因該帖草書字體並非全為</a:t>
            </a:r>
            <a:r>
              <a:rPr lang="en-US" altLang="zh-TW" sz="8000" dirty="0" smtClean="0"/>
              <a:t>｢</a:t>
            </a:r>
            <a:r>
              <a:rPr lang="zh-TW" altLang="en-US" sz="8000" dirty="0" smtClean="0"/>
              <a:t>標準草書</a:t>
            </a:r>
            <a:r>
              <a:rPr lang="en-US" altLang="zh-TW" sz="8000" dirty="0" smtClean="0"/>
              <a:t>｣</a:t>
            </a:r>
            <a:r>
              <a:rPr lang="zh-TW" altLang="en-US" sz="8000" dirty="0" smtClean="0"/>
              <a:t>，文內 </a:t>
            </a:r>
            <a:endParaRPr lang="en-US" altLang="zh-TW" sz="8000" dirty="0" smtClean="0"/>
          </a:p>
          <a:p>
            <a:pPr marL="0" indent="0">
              <a:buNone/>
            </a:pPr>
            <a:r>
              <a:rPr lang="zh-TW" altLang="en-US" sz="8000" dirty="0"/>
              <a:t> </a:t>
            </a:r>
            <a:r>
              <a:rPr lang="zh-TW" altLang="en-US" sz="8000" dirty="0" smtClean="0"/>
              <a:t>     之</a:t>
            </a:r>
            <a:r>
              <a:rPr lang="en-US" altLang="zh-TW" sz="8000" dirty="0" smtClean="0"/>
              <a:t>｢</a:t>
            </a:r>
            <a:r>
              <a:rPr lang="zh-TW" altLang="en-US" sz="8000" dirty="0" smtClean="0"/>
              <a:t>歌 訣</a:t>
            </a:r>
            <a:r>
              <a:rPr lang="en-US" altLang="zh-TW" sz="8000" dirty="0" smtClean="0"/>
              <a:t>｣</a:t>
            </a:r>
            <a:r>
              <a:rPr lang="zh-TW" altLang="en-US" sz="8000" dirty="0" smtClean="0"/>
              <a:t>解讀不能完全適合</a:t>
            </a:r>
            <a:r>
              <a:rPr lang="en-US" altLang="zh-TW" sz="8000" dirty="0" smtClean="0"/>
              <a:t>｢</a:t>
            </a:r>
            <a:r>
              <a:rPr lang="zh-TW" altLang="en-US" sz="8000" dirty="0" smtClean="0"/>
              <a:t>標準草書</a:t>
            </a:r>
            <a:r>
              <a:rPr lang="en-US" altLang="zh-TW" sz="8000" dirty="0" smtClean="0"/>
              <a:t>]</a:t>
            </a:r>
            <a:r>
              <a:rPr lang="zh-TW" altLang="en-US" sz="8000" dirty="0" smtClean="0"/>
              <a:t>之寫法，</a:t>
            </a:r>
            <a:endParaRPr lang="en-US" altLang="zh-TW" sz="8000" dirty="0" smtClean="0"/>
          </a:p>
          <a:p>
            <a:pPr marL="0" indent="0">
              <a:buNone/>
            </a:pPr>
            <a:r>
              <a:rPr lang="zh-TW" altLang="en-US" sz="8000" dirty="0"/>
              <a:t> </a:t>
            </a:r>
            <a:r>
              <a:rPr lang="zh-TW" altLang="en-US" sz="8000" dirty="0" smtClean="0"/>
              <a:t>     讀者必須注意。對於此點，筆者已另撰完成一帖</a:t>
            </a:r>
            <a:endParaRPr lang="en-US" altLang="zh-TW" sz="8000" dirty="0" smtClean="0"/>
          </a:p>
          <a:p>
            <a:pPr marL="0" indent="0">
              <a:buNone/>
            </a:pPr>
            <a:r>
              <a:rPr lang="zh-TW" altLang="en-US" sz="8000" dirty="0"/>
              <a:t> </a:t>
            </a:r>
            <a:r>
              <a:rPr lang="zh-TW" altLang="en-US" sz="8000" dirty="0" smtClean="0"/>
              <a:t>     </a:t>
            </a:r>
            <a:r>
              <a:rPr lang="en-US" altLang="zh-TW" sz="8000" dirty="0" smtClean="0"/>
              <a:t>｢</a:t>
            </a:r>
            <a:r>
              <a:rPr lang="zh-TW" altLang="en-US" sz="8000" dirty="0" smtClean="0"/>
              <a:t>標準草書 百 韻 歌 訣</a:t>
            </a:r>
            <a:r>
              <a:rPr lang="en-US" altLang="zh-TW" sz="8000" dirty="0" smtClean="0"/>
              <a:t>｣</a:t>
            </a:r>
            <a:r>
              <a:rPr lang="zh-TW" altLang="en-US" sz="8000" dirty="0" smtClean="0"/>
              <a:t>，可 供 讀 者 合 併 參 考。</a:t>
            </a:r>
            <a:endParaRPr lang="en-US" altLang="zh-TW" sz="8000" dirty="0" smtClean="0"/>
          </a:p>
          <a:p>
            <a:endParaRPr lang="en-US" altLang="zh-TW" sz="8000" dirty="0" smtClean="0"/>
          </a:p>
          <a:p>
            <a:r>
              <a:rPr lang="zh-TW" altLang="en-US" sz="8000" dirty="0"/>
              <a:t> </a:t>
            </a:r>
            <a:r>
              <a:rPr lang="zh-TW" altLang="en-US" sz="8000" dirty="0" smtClean="0"/>
              <a:t> </a:t>
            </a:r>
            <a:endParaRPr lang="en-US" altLang="zh-TW" sz="8000" dirty="0" smtClean="0"/>
          </a:p>
          <a:p>
            <a:endParaRPr lang="en-US" altLang="zh-TW" sz="2400" dirty="0" smtClean="0"/>
          </a:p>
          <a:p>
            <a:endParaRPr lang="en-US" altLang="zh-TW" sz="2000" dirty="0" smtClean="0"/>
          </a:p>
        </p:txBody>
      </p:sp>
    </p:spTree>
    <p:extLst>
      <p:ext uri="{BB962C8B-B14F-4D97-AF65-F5344CB8AC3E}">
        <p14:creationId xmlns:p14="http://schemas.microsoft.com/office/powerpoint/2010/main" val="2113960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p:txBody>
          <a:bodyPr/>
          <a:lstStyle/>
          <a:p>
            <a:endParaRPr lang="zh-TW" altLang="en-US"/>
          </a:p>
        </p:txBody>
      </p:sp>
      <p:sp>
        <p:nvSpPr>
          <p:cNvPr id="3" name="直排文字版面配置區 2"/>
          <p:cNvSpPr>
            <a:spLocks noGrp="1"/>
          </p:cNvSpPr>
          <p:nvPr>
            <p:ph type="body" orient="vert" idx="1"/>
          </p:nvPr>
        </p:nvSpPr>
        <p:spPr>
          <a:xfrm>
            <a:off x="457200" y="274638"/>
            <a:ext cx="5122912" cy="6322714"/>
          </a:xfrm>
        </p:spPr>
        <p:txBody>
          <a:bodyPr>
            <a:normAutofit/>
          </a:bodyPr>
          <a:lstStyle/>
          <a:p>
            <a:r>
              <a:rPr lang="zh-TW" altLang="en-US" sz="1800" dirty="0"/>
              <a:t>里</a:t>
            </a:r>
            <a:r>
              <a:rPr lang="zh-TW" altLang="en-US" sz="1800" dirty="0" smtClean="0"/>
              <a:t>力斯成曼，圭心可是舂，</a:t>
            </a:r>
            <a:endParaRPr lang="en-US" altLang="zh-TW" sz="1800" dirty="0" smtClean="0"/>
          </a:p>
          <a:p>
            <a:r>
              <a:rPr lang="zh-TW" altLang="en-US" sz="1800" dirty="0" smtClean="0"/>
              <a:t>出書觀項轉，別列看頭平，</a:t>
            </a:r>
            <a:endParaRPr lang="en-US" altLang="zh-TW" sz="1800" dirty="0" smtClean="0"/>
          </a:p>
          <a:p>
            <a:r>
              <a:rPr lang="zh-TW" altLang="en-US" sz="1800" dirty="0" smtClean="0"/>
              <a:t>我家曾不遠，君畏自相仍。</a:t>
            </a:r>
            <a:endParaRPr lang="en-US" altLang="zh-TW" sz="1800" dirty="0" smtClean="0"/>
          </a:p>
          <a:p>
            <a:r>
              <a:rPr lang="zh-TW" altLang="en-US" sz="1800" dirty="0" smtClean="0">
                <a:latin typeface="標楷體" panose="03000509000000000000" pitchFamily="65" charset="-120"/>
                <a:ea typeface="標楷體" panose="03000509000000000000" pitchFamily="65" charset="-120"/>
              </a:rPr>
              <a:t>       釋文</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里</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字加</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力</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字就成為</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曼</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圭</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字加</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心</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字可以成為</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舂</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出</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書</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的差別要看字的頸部轉動方向。</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別</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列</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兩字的差別要看字的頭部是否平，</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我</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家</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二字差別不遠，</a:t>
            </a:r>
            <a:endParaRPr lang="en-US" altLang="zh-TW" sz="1800" dirty="0" smtClean="0">
              <a:latin typeface="標楷體" panose="03000509000000000000" pitchFamily="65" charset="-120"/>
              <a:ea typeface="標楷體" panose="03000509000000000000" pitchFamily="65" charset="-120"/>
            </a:endParaRPr>
          </a:p>
          <a:p>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君</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畏</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兩字自然有重複之處。</a:t>
            </a:r>
            <a:endParaRPr lang="en-US" altLang="zh-TW" sz="1800" dirty="0" smtClean="0">
              <a:latin typeface="標楷體" panose="03000509000000000000" pitchFamily="65" charset="-120"/>
              <a:ea typeface="標楷體" panose="03000509000000000000" pitchFamily="65" charset="-120"/>
            </a:endParaRPr>
          </a:p>
          <a:p>
            <a:r>
              <a:rPr lang="zh-TW" altLang="en-US" sz="1800" dirty="0">
                <a:latin typeface="標楷體" panose="03000509000000000000" pitchFamily="65" charset="-120"/>
                <a:ea typeface="標楷體" panose="03000509000000000000" pitchFamily="65" charset="-120"/>
              </a:rPr>
              <a:t> </a:t>
            </a:r>
            <a:r>
              <a:rPr lang="zh-TW" altLang="en-US" sz="1800" dirty="0" smtClean="0">
                <a:latin typeface="標楷體" panose="03000509000000000000" pitchFamily="65" charset="-120"/>
                <a:ea typeface="標楷體" panose="03000509000000000000" pitchFamily="65" charset="-120"/>
              </a:rPr>
              <a:t>    </a:t>
            </a:r>
            <a:r>
              <a:rPr lang="zh-TW" altLang="en-US" sz="1800" dirty="0" smtClean="0"/>
              <a:t>解構趣譯</a:t>
            </a:r>
            <a:endParaRPr lang="en-US" altLang="zh-TW" sz="1800" dirty="0"/>
          </a:p>
          <a:p>
            <a:r>
              <a:rPr lang="zh-TW" altLang="en-US" sz="1800" dirty="0"/>
              <a:t>鄰里出力竟如此之慢？可是用來舂米的臼竟是圭心做的？看出版書 看到脖子都轉歪了，別的陳列倒有看頭且可平視，我曾經住過的房子離此不遠，你自己一直都在害怕啥事呢？</a:t>
            </a:r>
            <a:endParaRPr lang="en-US" altLang="zh-TW" sz="1800" dirty="0"/>
          </a:p>
          <a:p>
            <a:endParaRPr lang="zh-TW" altLang="en-US" sz="1800" dirty="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112" y="260648"/>
            <a:ext cx="3384376" cy="6408712"/>
          </a:xfrm>
          <a:prstGeom prst="rect">
            <a:avLst/>
          </a:prstGeom>
        </p:spPr>
      </p:pic>
    </p:spTree>
    <p:extLst>
      <p:ext uri="{BB962C8B-B14F-4D97-AF65-F5344CB8AC3E}">
        <p14:creationId xmlns:p14="http://schemas.microsoft.com/office/powerpoint/2010/main" val="742158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p:txBody>
          <a:bodyPr/>
          <a:lstStyle/>
          <a:p>
            <a:endParaRPr lang="zh-TW" altLang="en-US"/>
          </a:p>
        </p:txBody>
      </p:sp>
      <p:sp>
        <p:nvSpPr>
          <p:cNvPr id="3" name="直排文字版面配置區 2"/>
          <p:cNvSpPr>
            <a:spLocks noGrp="1"/>
          </p:cNvSpPr>
          <p:nvPr>
            <p:ph type="body" orient="vert" idx="1"/>
          </p:nvPr>
        </p:nvSpPr>
        <p:spPr>
          <a:xfrm>
            <a:off x="457200" y="274638"/>
            <a:ext cx="4834880" cy="6322714"/>
          </a:xfrm>
        </p:spPr>
        <p:txBody>
          <a:bodyPr>
            <a:normAutofit/>
          </a:bodyPr>
          <a:lstStyle/>
          <a:p>
            <a:r>
              <a:rPr lang="zh-TW" altLang="en-US" sz="1800" dirty="0" smtClean="0"/>
              <a:t>甚乂犬傍獲，ㄠ交玉伴瓊，</a:t>
            </a:r>
            <a:endParaRPr lang="en-US" altLang="zh-TW" sz="1800" dirty="0" smtClean="0"/>
          </a:p>
          <a:p>
            <a:r>
              <a:rPr lang="zh-TW" altLang="en-US" sz="1800" dirty="0" smtClean="0"/>
              <a:t>膝滕中委曲，次比兩分明，</a:t>
            </a:r>
            <a:endParaRPr lang="en-US" altLang="zh-TW" sz="1800" dirty="0" smtClean="0"/>
          </a:p>
          <a:p>
            <a:r>
              <a:rPr lang="zh-TW" altLang="en-US" sz="1800" dirty="0" smtClean="0"/>
              <a:t>二下客為亂，宀藏了則寧。</a:t>
            </a:r>
            <a:endParaRPr lang="en-US" altLang="zh-TW" sz="1800" dirty="0" smtClean="0"/>
          </a:p>
          <a:p>
            <a:r>
              <a:rPr lang="zh-TW" altLang="en-US" sz="1800" dirty="0"/>
              <a:t> </a:t>
            </a:r>
            <a:r>
              <a:rPr lang="zh-TW" altLang="en-US" sz="1800" dirty="0" smtClean="0"/>
              <a:t>           </a:t>
            </a:r>
            <a:r>
              <a:rPr lang="zh-TW" altLang="en-US" sz="1800" dirty="0" smtClean="0">
                <a:latin typeface="標楷體" panose="03000509000000000000" pitchFamily="65" charset="-120"/>
                <a:ea typeface="標楷體" panose="03000509000000000000" pitchFamily="65" charset="-120"/>
              </a:rPr>
              <a:t>  釋文</a:t>
            </a:r>
            <a:endParaRPr lang="en-US" altLang="zh-TW" sz="1800" dirty="0" smtClean="0">
              <a:latin typeface="標楷體" panose="03000509000000000000" pitchFamily="65" charset="-120"/>
              <a:ea typeface="標楷體" panose="03000509000000000000" pitchFamily="65" charset="-120"/>
            </a:endParaRPr>
          </a:p>
          <a:p>
            <a:pPr marL="0" indent="0">
              <a:buNone/>
            </a:pPr>
            <a:r>
              <a:rPr lang="zh-TW" altLang="en-US" sz="1800" dirty="0" smtClean="0">
                <a:latin typeface="標楷體" panose="03000509000000000000" pitchFamily="65" charset="-120"/>
                <a:ea typeface="標楷體" panose="03000509000000000000" pitchFamily="65" charset="-120"/>
              </a:rPr>
              <a:t>   </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甚</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乂</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二字相加再左旁傍一</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犬</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字成</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獲</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pPr marL="0" indent="0">
              <a:buNone/>
            </a:pPr>
            <a:r>
              <a:rPr lang="zh-TW" altLang="en-US" sz="1800" dirty="0">
                <a:latin typeface="標楷體" panose="03000509000000000000" pitchFamily="65" charset="-120"/>
                <a:ea typeface="標楷體" panose="03000509000000000000" pitchFamily="65" charset="-120"/>
              </a:rPr>
              <a:t>  </a:t>
            </a:r>
            <a:r>
              <a:rPr lang="zh-TW" altLang="en-US" sz="1800" dirty="0" smtClean="0">
                <a:latin typeface="標楷體" panose="03000509000000000000" pitchFamily="65" charset="-120"/>
                <a:ea typeface="標楷體" panose="03000509000000000000" pitchFamily="65" charset="-120"/>
              </a:rPr>
              <a:t> </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ㄠ</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加</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交</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再在左旁伴一</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玉</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字便成</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瓊</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pPr marL="0" indent="0">
              <a:buNone/>
            </a:pPr>
            <a:r>
              <a:rPr lang="zh-TW" altLang="en-US" sz="1800" dirty="0" smtClean="0">
                <a:latin typeface="標楷體" panose="03000509000000000000" pitchFamily="65" charset="-120"/>
                <a:ea typeface="標楷體" panose="03000509000000000000" pitchFamily="65" charset="-120"/>
              </a:rPr>
              <a:t>   </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膝</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滕</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兩字中間有委曲不同的地方，</a:t>
            </a:r>
            <a:endParaRPr lang="en-US" altLang="zh-TW" sz="1800" dirty="0" smtClean="0">
              <a:latin typeface="標楷體" panose="03000509000000000000" pitchFamily="65" charset="-120"/>
              <a:ea typeface="標楷體" panose="03000509000000000000" pitchFamily="65" charset="-120"/>
            </a:endParaRPr>
          </a:p>
          <a:p>
            <a:pPr marL="0" indent="0">
              <a:buNone/>
            </a:pPr>
            <a:r>
              <a:rPr lang="zh-TW" altLang="en-US" sz="1800" dirty="0" smtClean="0">
                <a:latin typeface="標楷體" panose="03000509000000000000" pitchFamily="65" charset="-120"/>
                <a:ea typeface="標楷體" panose="03000509000000000000" pitchFamily="65" charset="-120"/>
              </a:rPr>
              <a:t>   </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次</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比</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兩字相異處很分明，</a:t>
            </a:r>
            <a:endParaRPr lang="en-US" altLang="zh-TW" sz="1800" dirty="0" smtClean="0">
              <a:latin typeface="標楷體" panose="03000509000000000000" pitchFamily="65" charset="-120"/>
              <a:ea typeface="標楷體" panose="03000509000000000000" pitchFamily="65" charset="-120"/>
            </a:endParaRPr>
          </a:p>
          <a:p>
            <a:pPr marL="0" indent="0">
              <a:buNone/>
            </a:pPr>
            <a:r>
              <a:rPr lang="zh-TW" altLang="en-US" sz="1800" dirty="0" smtClean="0">
                <a:latin typeface="標楷體" panose="03000509000000000000" pitchFamily="65" charset="-120"/>
                <a:ea typeface="標楷體" panose="03000509000000000000" pitchFamily="65" charset="-120"/>
              </a:rPr>
              <a:t>   </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二</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字下加</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客</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字便成</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亂</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宀</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字下藏一</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了</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字便成</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寧</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r>
              <a:rPr lang="zh-TW" altLang="en-US" sz="1800" dirty="0">
                <a:latin typeface="標楷體" panose="03000509000000000000" pitchFamily="65" charset="-120"/>
                <a:ea typeface="標楷體" panose="03000509000000000000" pitchFamily="65" charset="-120"/>
              </a:rPr>
              <a:t> </a:t>
            </a:r>
            <a:r>
              <a:rPr lang="zh-TW" altLang="en-US" sz="1800" dirty="0" smtClean="0">
                <a:latin typeface="標楷體" panose="03000509000000000000" pitchFamily="65" charset="-120"/>
                <a:ea typeface="標楷體" panose="03000509000000000000" pitchFamily="65" charset="-120"/>
              </a:rPr>
              <a:t>      </a:t>
            </a:r>
            <a:r>
              <a:rPr lang="zh-TW" altLang="en-US" sz="1800" dirty="0" smtClean="0"/>
              <a:t>解</a:t>
            </a:r>
            <a:r>
              <a:rPr lang="zh-TW" altLang="en-US" sz="1800" dirty="0"/>
              <a:t>構趣譯</a:t>
            </a:r>
            <a:endParaRPr lang="en-US" altLang="zh-TW" sz="1800" dirty="0"/>
          </a:p>
          <a:p>
            <a:pPr marL="0" indent="0">
              <a:buNone/>
            </a:pPr>
            <a:r>
              <a:rPr lang="en-US" altLang="zh-TW" sz="1800" dirty="0"/>
              <a:t>      </a:t>
            </a:r>
            <a:r>
              <a:rPr lang="zh-TW" altLang="en-US" sz="1800" dirty="0" smtClean="0"/>
              <a:t>甚麼</a:t>
            </a:r>
            <a:r>
              <a:rPr lang="zh-TW" altLang="en-US" sz="1800" dirty="0"/>
              <a:t>？義犬在附近被找到了！還ㄠ到交出一塊鑲了瓊的玉？</a:t>
            </a:r>
            <a:endParaRPr lang="en-US" altLang="zh-TW" sz="1800" dirty="0"/>
          </a:p>
          <a:p>
            <a:pPr marL="0" indent="0">
              <a:buNone/>
            </a:pPr>
            <a:r>
              <a:rPr lang="zh-TW" altLang="en-US" sz="1800" dirty="0"/>
              <a:t>      雖然膝蓋積水骨頭彎曲到兩隻膝骨很分明，但三兩下便趁</a:t>
            </a:r>
            <a:endParaRPr lang="en-US" altLang="zh-TW" sz="1800" dirty="0"/>
          </a:p>
          <a:p>
            <a:pPr marL="0" indent="0">
              <a:buNone/>
            </a:pPr>
            <a:r>
              <a:rPr lang="zh-TW" altLang="en-US" sz="1800" dirty="0"/>
              <a:t>     </a:t>
            </a:r>
            <a:r>
              <a:rPr lang="zh-TW" altLang="en-US" sz="1800" dirty="0" smtClean="0"/>
              <a:t> 亂</a:t>
            </a:r>
            <a:r>
              <a:rPr lang="zh-TW" altLang="en-US" sz="1800" dirty="0"/>
              <a:t>反 客為主把玉用寶蓋蓋住藏了起來竟安然無事。</a:t>
            </a:r>
            <a:endParaRPr lang="en-US" altLang="zh-TW" sz="1800" dirty="0"/>
          </a:p>
          <a:p>
            <a:pPr marL="0" indent="0">
              <a:buNone/>
            </a:pPr>
            <a:endParaRPr lang="zh-TW" altLang="en-US" sz="1800" dirty="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364087" y="188640"/>
            <a:ext cx="3600400" cy="6480720"/>
          </a:xfrm>
          <a:prstGeom prst="rect">
            <a:avLst/>
          </a:prstGeom>
        </p:spPr>
      </p:pic>
    </p:spTree>
    <p:extLst>
      <p:ext uri="{BB962C8B-B14F-4D97-AF65-F5344CB8AC3E}">
        <p14:creationId xmlns:p14="http://schemas.microsoft.com/office/powerpoint/2010/main" val="1887881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p:txBody>
          <a:bodyPr/>
          <a:lstStyle/>
          <a:p>
            <a:endParaRPr lang="zh-TW" altLang="en-US"/>
          </a:p>
        </p:txBody>
      </p:sp>
      <p:sp>
        <p:nvSpPr>
          <p:cNvPr id="3" name="直排文字版面配置區 2"/>
          <p:cNvSpPr>
            <a:spLocks noGrp="1"/>
          </p:cNvSpPr>
          <p:nvPr>
            <p:ph type="body" orient="vert" idx="1"/>
          </p:nvPr>
        </p:nvSpPr>
        <p:spPr>
          <a:xfrm>
            <a:off x="457200" y="274638"/>
            <a:ext cx="4618856" cy="6250706"/>
          </a:xfrm>
        </p:spPr>
        <p:txBody>
          <a:bodyPr>
            <a:normAutofit lnSpcReduction="10000"/>
          </a:bodyPr>
          <a:lstStyle/>
          <a:p>
            <a:r>
              <a:rPr lang="zh-TW" altLang="en-US" sz="1800" dirty="0" smtClean="0"/>
              <a:t>而由問上點，早得幸頭門，</a:t>
            </a:r>
            <a:endParaRPr lang="en-US" altLang="zh-TW" sz="1800" dirty="0" smtClean="0"/>
          </a:p>
          <a:p>
            <a:r>
              <a:rPr lang="zh-TW" altLang="en-US" sz="1800" dirty="0" smtClean="0"/>
              <a:t>耻死休相犯，貌朝喜共臨，</a:t>
            </a:r>
            <a:endParaRPr lang="en-US" altLang="zh-TW" sz="1800" dirty="0" smtClean="0"/>
          </a:p>
          <a:p>
            <a:r>
              <a:rPr lang="zh-TW" altLang="en-US" sz="1800" dirty="0"/>
              <a:t>鹿</a:t>
            </a:r>
            <a:r>
              <a:rPr lang="zh-TW" altLang="en-US" sz="1800" dirty="0" smtClean="0"/>
              <a:t>頭真戴草，狐足乃疑心。</a:t>
            </a:r>
            <a:endParaRPr lang="en-US" altLang="zh-TW" sz="1800" dirty="0" smtClean="0"/>
          </a:p>
          <a:p>
            <a:r>
              <a:rPr lang="zh-TW" altLang="en-US" sz="1800" dirty="0" smtClean="0"/>
              <a:t>               </a:t>
            </a:r>
            <a:endParaRPr lang="en-US" altLang="zh-TW" sz="1800" dirty="0"/>
          </a:p>
          <a:p>
            <a:r>
              <a:rPr lang="zh-TW" altLang="en-US" sz="1800" dirty="0">
                <a:latin typeface="標楷體" panose="03000509000000000000" pitchFamily="65" charset="-120"/>
                <a:ea typeface="標楷體" panose="03000509000000000000" pitchFamily="65" charset="-120"/>
              </a:rPr>
              <a:t> </a:t>
            </a:r>
            <a:r>
              <a:rPr lang="zh-TW" altLang="en-US" sz="1800" dirty="0" smtClean="0">
                <a:latin typeface="標楷體" panose="03000509000000000000" pitchFamily="65" charset="-120"/>
                <a:ea typeface="標楷體" panose="03000509000000000000" pitchFamily="65" charset="-120"/>
              </a:rPr>
              <a:t>   釋文</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而</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字乃由</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問</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字上面加一點而成，</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早</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字乃由</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幸</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字頭上加一</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門</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字而成，</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耻</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死</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兩字寫時不要犯錯，</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貌</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朝</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二字喜歡同時出現，不要弄錯了，</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鹿</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字頭上真的從</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草</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頭，</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狐</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字的腳部不要懷疑是</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心</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r>
              <a:rPr lang="zh-TW" altLang="en-US" sz="1800" dirty="0">
                <a:latin typeface="標楷體" panose="03000509000000000000" pitchFamily="65" charset="-120"/>
                <a:ea typeface="標楷體" panose="03000509000000000000" pitchFamily="65" charset="-120"/>
              </a:rPr>
              <a:t> </a:t>
            </a:r>
            <a:r>
              <a:rPr lang="zh-TW" altLang="en-US" sz="1800" dirty="0" smtClean="0">
                <a:latin typeface="標楷體" panose="03000509000000000000" pitchFamily="65" charset="-120"/>
                <a:ea typeface="標楷體" panose="03000509000000000000" pitchFamily="65" charset="-120"/>
              </a:rPr>
              <a:t>    </a:t>
            </a:r>
            <a:r>
              <a:rPr lang="zh-TW" altLang="en-US" sz="1800" dirty="0" smtClean="0">
                <a:latin typeface="新細明體" panose="02020500000000000000" pitchFamily="18" charset="-120"/>
                <a:ea typeface="新細明體" panose="02020500000000000000" pitchFamily="18" charset="-120"/>
              </a:rPr>
              <a:t>解構</a:t>
            </a:r>
            <a:r>
              <a:rPr lang="zh-TW" altLang="en-US" sz="1800" dirty="0" smtClean="0"/>
              <a:t>趣</a:t>
            </a:r>
            <a:r>
              <a:rPr lang="zh-TW" altLang="en-US" sz="1800" dirty="0"/>
              <a:t>譯</a:t>
            </a:r>
            <a:endParaRPr lang="en-US" altLang="zh-TW" sz="1800" dirty="0"/>
          </a:p>
          <a:p>
            <a:r>
              <a:rPr lang="zh-TW" altLang="en-US" sz="1800" dirty="0"/>
              <a:t>而且要由上點問起，早些得入幸運當頭之門，對於羞恥和死亡之事不要犯沖，相貌和朝氣雙喜齊臨，鹿頭上的茸角真像戴著的草帽，足以令狐狸也起疑心呢！</a:t>
            </a:r>
            <a:endParaRPr lang="en-US" altLang="zh-TW" sz="1800" dirty="0"/>
          </a:p>
          <a:p>
            <a:endParaRPr lang="zh-TW" altLang="en-US" sz="1800" dirty="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188639"/>
            <a:ext cx="3168352" cy="6480721"/>
          </a:xfrm>
          <a:prstGeom prst="rect">
            <a:avLst/>
          </a:prstGeom>
        </p:spPr>
      </p:pic>
    </p:spTree>
    <p:extLst>
      <p:ext uri="{BB962C8B-B14F-4D97-AF65-F5344CB8AC3E}">
        <p14:creationId xmlns:p14="http://schemas.microsoft.com/office/powerpoint/2010/main" val="37162339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p:txBody>
          <a:bodyPr/>
          <a:lstStyle/>
          <a:p>
            <a:endParaRPr lang="zh-TW" altLang="en-US"/>
          </a:p>
        </p:txBody>
      </p:sp>
      <p:sp>
        <p:nvSpPr>
          <p:cNvPr id="3" name="直排文字版面配置區 2"/>
          <p:cNvSpPr>
            <a:spLocks noGrp="1"/>
          </p:cNvSpPr>
          <p:nvPr>
            <p:ph type="body" orient="vert" idx="1"/>
          </p:nvPr>
        </p:nvSpPr>
        <p:spPr>
          <a:xfrm>
            <a:off x="-612576" y="260648"/>
            <a:ext cx="5832648" cy="6322714"/>
          </a:xfrm>
        </p:spPr>
        <p:txBody>
          <a:bodyPr>
            <a:normAutofit/>
          </a:bodyPr>
          <a:lstStyle/>
          <a:p>
            <a:r>
              <a:rPr lang="zh-TW" altLang="en-US" sz="1800" dirty="0" smtClean="0"/>
              <a:t>勿使微成漸，奚容悶即昆，</a:t>
            </a:r>
            <a:endParaRPr lang="en-US" altLang="zh-TW" sz="1800" dirty="0" smtClean="0"/>
          </a:p>
          <a:p>
            <a:r>
              <a:rPr lang="zh-TW" altLang="en-US" sz="1800" dirty="0" smtClean="0"/>
              <a:t>作南觀兩甫，求鼎見棘林，</a:t>
            </a:r>
            <a:endParaRPr lang="en-US" altLang="zh-TW" sz="1800" dirty="0" smtClean="0"/>
          </a:p>
          <a:p>
            <a:r>
              <a:rPr lang="zh-TW" altLang="en-US" sz="1800" dirty="0" smtClean="0"/>
              <a:t>休助一居下，棄奔七尚尊。</a:t>
            </a:r>
            <a:endParaRPr lang="en-US" altLang="zh-TW" sz="1800" dirty="0" smtClean="0"/>
          </a:p>
          <a:p>
            <a:r>
              <a:rPr lang="zh-TW" altLang="en-US" sz="1800" dirty="0" smtClean="0">
                <a:latin typeface="標楷體" panose="03000509000000000000" pitchFamily="65" charset="-120"/>
                <a:ea typeface="標楷體" panose="03000509000000000000" pitchFamily="65" charset="-120"/>
              </a:rPr>
              <a:t>       釋文</a:t>
            </a:r>
            <a:endParaRPr lang="en-US" altLang="zh-TW" sz="1800" dirty="0" smtClean="0">
              <a:latin typeface="標楷體" panose="03000509000000000000" pitchFamily="65" charset="-120"/>
              <a:ea typeface="標楷體" panose="03000509000000000000" pitchFamily="65" charset="-120"/>
            </a:endParaRPr>
          </a:p>
          <a:p>
            <a:r>
              <a:rPr lang="zh-TW" altLang="en-US" sz="1800" dirty="0" smtClean="0">
                <a:latin typeface="標楷體" panose="03000509000000000000" pitchFamily="65" charset="-120"/>
                <a:ea typeface="標楷體" panose="03000509000000000000" pitchFamily="65" charset="-120"/>
              </a:rPr>
              <a:t>不要把</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微</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字寫成</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漸</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r>
              <a:rPr lang="zh-TW" altLang="en-US" sz="1800" dirty="0" smtClean="0">
                <a:latin typeface="標楷體" panose="03000509000000000000" pitchFamily="65" charset="-120"/>
                <a:ea typeface="標楷體" panose="03000509000000000000" pitchFamily="65" charset="-120"/>
              </a:rPr>
              <a:t>還不容許把</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悶</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字當成</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昆</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r>
              <a:rPr lang="zh-TW" altLang="en-US" sz="1800" dirty="0" smtClean="0">
                <a:latin typeface="標楷體" panose="03000509000000000000" pitchFamily="65" charset="-120"/>
                <a:ea typeface="標楷體" panose="03000509000000000000" pitchFamily="65" charset="-120"/>
              </a:rPr>
              <a:t>寫</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南</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字要看</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甫</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字如何寫，</a:t>
            </a:r>
            <a:endParaRPr lang="en-US" altLang="zh-TW" sz="1800" dirty="0" smtClean="0">
              <a:latin typeface="標楷體" panose="03000509000000000000" pitchFamily="65" charset="-120"/>
              <a:ea typeface="標楷體" panose="03000509000000000000" pitchFamily="65" charset="-120"/>
            </a:endParaRPr>
          </a:p>
          <a:p>
            <a:r>
              <a:rPr lang="zh-TW" altLang="en-US" sz="1800" dirty="0" smtClean="0">
                <a:latin typeface="標楷體" panose="03000509000000000000" pitchFamily="65" charset="-120"/>
                <a:ea typeface="標楷體" panose="03000509000000000000" pitchFamily="65" charset="-120"/>
              </a:rPr>
              <a:t>想寫</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鼎</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字也要看看</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林</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丹</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休</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助</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二字下面是</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一</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劃，</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棄</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奔</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兩字的頂頭是</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七</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r>
              <a:rPr lang="zh-TW" altLang="en-US" sz="1800" dirty="0" smtClean="0">
                <a:latin typeface="新細明體" panose="02020500000000000000" pitchFamily="18" charset="-120"/>
                <a:ea typeface="新細明體" panose="02020500000000000000" pitchFamily="18" charset="-120"/>
              </a:rPr>
              <a:t>            解構</a:t>
            </a:r>
            <a:r>
              <a:rPr lang="zh-TW" altLang="en-US" sz="1800" dirty="0" smtClean="0"/>
              <a:t>趣</a:t>
            </a:r>
            <a:r>
              <a:rPr lang="zh-TW" altLang="en-US" sz="1800" dirty="0"/>
              <a:t>譯</a:t>
            </a:r>
            <a:endParaRPr lang="en-US" altLang="zh-TW" sz="1800" dirty="0"/>
          </a:p>
          <a:p>
            <a:r>
              <a:rPr lang="zh-TW" altLang="en-US" sz="1800" dirty="0"/>
              <a:t> 不要使微小的地方漸漸擴大，也不容許把煩悶即刻繁多起來；想做阿南要先看看阿甫兩兄弟，想求阿鼎要先見棘林這個人，休要幫助居一人之下的人，而放棄為七個尚值得</a:t>
            </a:r>
            <a:endParaRPr lang="en-US" altLang="zh-TW" sz="1800" dirty="0"/>
          </a:p>
          <a:p>
            <a:r>
              <a:rPr lang="zh-TW" altLang="en-US" sz="1800" dirty="0"/>
              <a:t>尊敬的人奔走。</a:t>
            </a:r>
            <a:endParaRPr lang="en-US" altLang="zh-TW" sz="1800" dirty="0"/>
          </a:p>
          <a:p>
            <a:endParaRPr lang="en-US" altLang="zh-TW" sz="1800" dirty="0" smtClean="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249848" y="260648"/>
            <a:ext cx="3888432" cy="6336704"/>
          </a:xfrm>
          <a:prstGeom prst="rect">
            <a:avLst/>
          </a:prstGeom>
        </p:spPr>
      </p:pic>
    </p:spTree>
    <p:extLst>
      <p:ext uri="{BB962C8B-B14F-4D97-AF65-F5344CB8AC3E}">
        <p14:creationId xmlns:p14="http://schemas.microsoft.com/office/powerpoint/2010/main" val="1868035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p:txBody>
          <a:bodyPr/>
          <a:lstStyle/>
          <a:p>
            <a:endParaRPr lang="zh-TW" altLang="en-US"/>
          </a:p>
        </p:txBody>
      </p:sp>
      <p:sp>
        <p:nvSpPr>
          <p:cNvPr id="3" name="直排文字版面配置區 2"/>
          <p:cNvSpPr>
            <a:spLocks noGrp="1"/>
          </p:cNvSpPr>
          <p:nvPr>
            <p:ph type="body" orient="vert" idx="1"/>
          </p:nvPr>
        </p:nvSpPr>
        <p:spPr>
          <a:xfrm>
            <a:off x="457200" y="274638"/>
            <a:ext cx="4906888" cy="6250706"/>
          </a:xfrm>
        </p:spPr>
        <p:txBody>
          <a:bodyPr>
            <a:normAutofit lnSpcReduction="10000"/>
          </a:bodyPr>
          <a:lstStyle/>
          <a:p>
            <a:r>
              <a:rPr lang="zh-TW" altLang="en-US" sz="1900" dirty="0" smtClean="0"/>
              <a:t>隸頭真似繫，帛下即為禽，</a:t>
            </a:r>
            <a:endParaRPr lang="en-US" altLang="zh-TW" sz="1900" dirty="0" smtClean="0"/>
          </a:p>
          <a:p>
            <a:r>
              <a:rPr lang="zh-TW" altLang="en-US" sz="1900" dirty="0" smtClean="0"/>
              <a:t>溝渫皆從戈，帋箋並用巾，</a:t>
            </a:r>
            <a:endParaRPr lang="en-US" altLang="zh-TW" sz="1900" dirty="0" smtClean="0"/>
          </a:p>
          <a:p>
            <a:r>
              <a:rPr lang="zh-TW" altLang="en-US" sz="1900" dirty="0"/>
              <a:t>懼</a:t>
            </a:r>
            <a:r>
              <a:rPr lang="zh-TW" altLang="en-US" sz="1900" dirty="0" smtClean="0"/>
              <a:t>懷容易失，會念等閒并。</a:t>
            </a:r>
            <a:endParaRPr lang="en-US" altLang="zh-TW" sz="1900" dirty="0" smtClean="0"/>
          </a:p>
          <a:p>
            <a:r>
              <a:rPr lang="zh-TW" altLang="en-US" sz="1900" dirty="0" smtClean="0"/>
              <a:t>      </a:t>
            </a:r>
            <a:r>
              <a:rPr lang="zh-TW" altLang="en-US" sz="1900" dirty="0" smtClean="0">
                <a:latin typeface="標楷體" panose="03000509000000000000" pitchFamily="65" charset="-120"/>
                <a:ea typeface="標楷體" panose="03000509000000000000" pitchFamily="65" charset="-120"/>
              </a:rPr>
              <a:t>釋文</a:t>
            </a:r>
            <a:endParaRPr lang="en-US" altLang="zh-TW" sz="1900" dirty="0" smtClean="0">
              <a:latin typeface="標楷體" panose="03000509000000000000" pitchFamily="65" charset="-120"/>
              <a:ea typeface="標楷體" panose="03000509000000000000" pitchFamily="65" charset="-120"/>
            </a:endParaRPr>
          </a:p>
          <a:p>
            <a:pPr marL="0" indent="0">
              <a:buNone/>
            </a:pPr>
            <a:r>
              <a:rPr lang="zh-TW" altLang="en-US" sz="1900" dirty="0">
                <a:latin typeface="標楷體" panose="03000509000000000000" pitchFamily="65" charset="-120"/>
                <a:ea typeface="標楷體" panose="03000509000000000000" pitchFamily="65" charset="-120"/>
              </a:rPr>
              <a:t> </a:t>
            </a:r>
            <a:r>
              <a:rPr lang="zh-TW" altLang="en-US" sz="1900" dirty="0" smtClean="0">
                <a:latin typeface="標楷體" panose="03000509000000000000" pitchFamily="65" charset="-120"/>
                <a:ea typeface="標楷體" panose="03000509000000000000" pitchFamily="65" charset="-120"/>
              </a:rPr>
              <a:t>  </a:t>
            </a:r>
            <a:r>
              <a:rPr lang="en-US" altLang="zh-TW" sz="1900" dirty="0" smtClean="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隸</a:t>
            </a:r>
            <a:r>
              <a:rPr lang="en-US" altLang="zh-TW" sz="1900" dirty="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的字頭像極了</a:t>
            </a:r>
            <a:r>
              <a:rPr lang="en-US" altLang="zh-TW" sz="1900" dirty="0" smtClean="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繫</a:t>
            </a:r>
            <a:r>
              <a:rPr lang="en-US" altLang="zh-TW" sz="1900" dirty="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字的頭部，</a:t>
            </a:r>
            <a:endParaRPr lang="en-US" altLang="zh-TW" sz="1900" dirty="0" smtClean="0">
              <a:latin typeface="標楷體" panose="03000509000000000000" pitchFamily="65" charset="-120"/>
              <a:ea typeface="標楷體" panose="03000509000000000000" pitchFamily="65" charset="-120"/>
            </a:endParaRPr>
          </a:p>
          <a:p>
            <a:r>
              <a:rPr lang="en-US" altLang="zh-TW" sz="1900" dirty="0" smtClean="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禽</a:t>
            </a:r>
            <a:r>
              <a:rPr lang="en-US" altLang="zh-TW" sz="1900" dirty="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字的下半部字形就似</a:t>
            </a:r>
            <a:r>
              <a:rPr lang="en-US" altLang="zh-TW" sz="1900" dirty="0" smtClean="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帛</a:t>
            </a:r>
            <a:r>
              <a:rPr lang="en-US" altLang="zh-TW" sz="1900" dirty="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a:t>
            </a:r>
            <a:endParaRPr lang="en-US" altLang="zh-TW" sz="1900" dirty="0" smtClean="0">
              <a:latin typeface="標楷體" panose="03000509000000000000" pitchFamily="65" charset="-120"/>
              <a:ea typeface="標楷體" panose="03000509000000000000" pitchFamily="65" charset="-120"/>
            </a:endParaRPr>
          </a:p>
          <a:p>
            <a:r>
              <a:rPr lang="en-US" altLang="zh-TW" sz="1900" dirty="0" smtClean="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溝</a:t>
            </a:r>
            <a:r>
              <a:rPr lang="en-US" altLang="zh-TW" sz="1900" dirty="0">
                <a:latin typeface="標楷體" panose="03000509000000000000" pitchFamily="65" charset="-120"/>
                <a:ea typeface="標楷體" panose="03000509000000000000" pitchFamily="65" charset="-120"/>
              </a:rPr>
              <a:t>｣</a:t>
            </a:r>
            <a:r>
              <a:rPr lang="en-US" altLang="zh-TW" sz="1900" dirty="0" smtClean="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渫</a:t>
            </a:r>
            <a:r>
              <a:rPr lang="en-US" altLang="zh-TW" sz="1900" dirty="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二字右上角都寫作</a:t>
            </a:r>
            <a:r>
              <a:rPr lang="en-US" altLang="zh-TW" sz="1900" dirty="0" smtClean="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戈</a:t>
            </a:r>
            <a:r>
              <a:rPr lang="en-US" altLang="zh-TW" sz="1900" dirty="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字，</a:t>
            </a:r>
            <a:endParaRPr lang="en-US" altLang="zh-TW" sz="1900" dirty="0" smtClean="0">
              <a:latin typeface="標楷體" panose="03000509000000000000" pitchFamily="65" charset="-120"/>
              <a:ea typeface="標楷體" panose="03000509000000000000" pitchFamily="65" charset="-120"/>
            </a:endParaRPr>
          </a:p>
          <a:p>
            <a:r>
              <a:rPr lang="en-US" altLang="zh-TW" sz="1900" dirty="0" smtClean="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帋</a:t>
            </a:r>
            <a:r>
              <a:rPr lang="en-US" altLang="zh-TW" sz="1900" dirty="0">
                <a:latin typeface="標楷體" panose="03000509000000000000" pitchFamily="65" charset="-120"/>
                <a:ea typeface="標楷體" panose="03000509000000000000" pitchFamily="65" charset="-120"/>
              </a:rPr>
              <a:t>｣</a:t>
            </a:r>
            <a:r>
              <a:rPr lang="en-US" altLang="zh-TW" sz="1900" dirty="0" smtClean="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箋</a:t>
            </a:r>
            <a:r>
              <a:rPr lang="en-US" altLang="zh-TW" sz="1900" dirty="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兩字的下半部筆劃都寫作</a:t>
            </a:r>
            <a:r>
              <a:rPr lang="en-US" altLang="zh-TW" sz="1900" dirty="0" smtClean="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巾</a:t>
            </a:r>
            <a:r>
              <a:rPr lang="en-US" altLang="zh-TW" sz="1900" dirty="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a:t>
            </a:r>
            <a:endParaRPr lang="en-US" altLang="zh-TW" sz="1900" dirty="0" smtClean="0">
              <a:latin typeface="標楷體" panose="03000509000000000000" pitchFamily="65" charset="-120"/>
              <a:ea typeface="標楷體" panose="03000509000000000000" pitchFamily="65" charset="-120"/>
            </a:endParaRPr>
          </a:p>
          <a:p>
            <a:r>
              <a:rPr lang="en-US" altLang="zh-TW" sz="1900" dirty="0" smtClean="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懼</a:t>
            </a:r>
            <a:r>
              <a:rPr lang="en-US" altLang="zh-TW" sz="1900" dirty="0">
                <a:latin typeface="標楷體" panose="03000509000000000000" pitchFamily="65" charset="-120"/>
                <a:ea typeface="標楷體" panose="03000509000000000000" pitchFamily="65" charset="-120"/>
              </a:rPr>
              <a:t>｣</a:t>
            </a:r>
            <a:r>
              <a:rPr lang="en-US" altLang="zh-TW" sz="1900" dirty="0" smtClean="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懷</a:t>
            </a:r>
            <a:r>
              <a:rPr lang="en-US" altLang="zh-TW" sz="1900" dirty="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二字很容易失誤寫錯，</a:t>
            </a:r>
            <a:endParaRPr lang="en-US" altLang="zh-TW" sz="1900" dirty="0" smtClean="0">
              <a:latin typeface="標楷體" panose="03000509000000000000" pitchFamily="65" charset="-120"/>
              <a:ea typeface="標楷體" panose="03000509000000000000" pitchFamily="65" charset="-120"/>
            </a:endParaRPr>
          </a:p>
          <a:p>
            <a:r>
              <a:rPr lang="en-US" altLang="zh-TW" sz="1900" dirty="0" smtClean="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會</a:t>
            </a:r>
            <a:r>
              <a:rPr lang="en-US" altLang="zh-TW" sz="1900" dirty="0">
                <a:latin typeface="標楷體" panose="03000509000000000000" pitchFamily="65" charset="-120"/>
                <a:ea typeface="標楷體" panose="03000509000000000000" pitchFamily="65" charset="-120"/>
              </a:rPr>
              <a:t>｣</a:t>
            </a:r>
            <a:r>
              <a:rPr lang="en-US" altLang="zh-TW" sz="1900" dirty="0" smtClean="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念</a:t>
            </a:r>
            <a:r>
              <a:rPr lang="en-US" altLang="zh-TW" sz="1900" dirty="0">
                <a:latin typeface="標楷體" panose="03000509000000000000" pitchFamily="65" charset="-120"/>
                <a:ea typeface="標楷體" panose="03000509000000000000" pitchFamily="65" charset="-120"/>
              </a:rPr>
              <a:t>｣</a:t>
            </a:r>
            <a:r>
              <a:rPr lang="zh-TW" altLang="en-US" sz="1900" dirty="0" smtClean="0">
                <a:latin typeface="標楷體" panose="03000509000000000000" pitchFamily="65" charset="-120"/>
                <a:ea typeface="標楷體" panose="03000509000000000000" pitchFamily="65" charset="-120"/>
              </a:rPr>
              <a:t>兩字一隨便就並同一字了。</a:t>
            </a:r>
            <a:endParaRPr lang="en-US" altLang="zh-TW" sz="1900" dirty="0" smtClean="0">
              <a:latin typeface="標楷體" panose="03000509000000000000" pitchFamily="65" charset="-120"/>
              <a:ea typeface="標楷體" panose="03000509000000000000" pitchFamily="65" charset="-120"/>
            </a:endParaRPr>
          </a:p>
          <a:p>
            <a:r>
              <a:rPr lang="zh-TW" altLang="en-US" sz="1900" dirty="0">
                <a:latin typeface="標楷體" panose="03000509000000000000" pitchFamily="65" charset="-120"/>
                <a:ea typeface="標楷體" panose="03000509000000000000" pitchFamily="65" charset="-120"/>
              </a:rPr>
              <a:t> </a:t>
            </a:r>
            <a:r>
              <a:rPr lang="zh-TW" altLang="en-US" sz="1900" dirty="0" smtClean="0">
                <a:latin typeface="標楷體" panose="03000509000000000000" pitchFamily="65" charset="-120"/>
                <a:ea typeface="標楷體" panose="03000509000000000000" pitchFamily="65" charset="-120"/>
              </a:rPr>
              <a:t>      </a:t>
            </a:r>
            <a:r>
              <a:rPr lang="zh-TW" altLang="en-US" sz="1900" dirty="0" smtClean="0">
                <a:latin typeface="新細明體" panose="02020500000000000000" pitchFamily="18" charset="-120"/>
                <a:ea typeface="新細明體" panose="02020500000000000000" pitchFamily="18" charset="-120"/>
              </a:rPr>
              <a:t>解構</a:t>
            </a:r>
            <a:r>
              <a:rPr lang="zh-TW" altLang="en-US" sz="1900" dirty="0" smtClean="0"/>
              <a:t>趣</a:t>
            </a:r>
            <a:r>
              <a:rPr lang="zh-TW" altLang="en-US" sz="1900" dirty="0"/>
              <a:t>譯</a:t>
            </a:r>
            <a:endParaRPr lang="en-US" altLang="zh-TW" sz="1900" dirty="0"/>
          </a:p>
          <a:p>
            <a:r>
              <a:rPr lang="zh-TW" altLang="en-US" sz="1900" dirty="0"/>
              <a:t> 奴隸的頭好像被綁著，被白布蓋著就像雞鴨一般，</a:t>
            </a:r>
            <a:endParaRPr lang="en-US" altLang="zh-TW" sz="1900" dirty="0"/>
          </a:p>
          <a:p>
            <a:r>
              <a:rPr lang="zh-TW" altLang="en-US" sz="1900" dirty="0"/>
              <a:t>清洗排水溝時都被戈戟跟押著，擦拭還得紙箋毛巾並用，</a:t>
            </a:r>
            <a:endParaRPr lang="en-US" altLang="zh-TW" sz="1900" dirty="0"/>
          </a:p>
          <a:p>
            <a:r>
              <a:rPr lang="zh-TW" altLang="en-US" sz="1900" dirty="0"/>
              <a:t>如果露出懷疑懼怕便容易失誤，並且會用心想的反而閒閒等著。</a:t>
            </a:r>
            <a:endParaRPr lang="en-US" altLang="zh-TW" sz="1900" dirty="0"/>
          </a:p>
          <a:p>
            <a:endParaRPr lang="en-US" altLang="zh-TW" sz="1900" dirty="0">
              <a:latin typeface="標楷體" panose="03000509000000000000" pitchFamily="65" charset="-120"/>
              <a:ea typeface="標楷體" panose="03000509000000000000" pitchFamily="65" charset="-120"/>
            </a:endParaRPr>
          </a:p>
          <a:p>
            <a:endParaRPr lang="en-US" altLang="zh-TW" sz="1900" dirty="0">
              <a:latin typeface="標楷體" panose="03000509000000000000" pitchFamily="65" charset="-120"/>
              <a:ea typeface="標楷體" panose="03000509000000000000" pitchFamily="65" charset="-120"/>
            </a:endParaRPr>
          </a:p>
          <a:p>
            <a:endParaRPr lang="zh-TW" altLang="en-US" sz="2400" dirty="0"/>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260648"/>
            <a:ext cx="3672408" cy="6264696"/>
          </a:xfrm>
          <a:prstGeom prst="rect">
            <a:avLst/>
          </a:prstGeom>
        </p:spPr>
      </p:pic>
    </p:spTree>
    <p:extLst>
      <p:ext uri="{BB962C8B-B14F-4D97-AF65-F5344CB8AC3E}">
        <p14:creationId xmlns:p14="http://schemas.microsoft.com/office/powerpoint/2010/main" val="482754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p:txBody>
          <a:bodyPr/>
          <a:lstStyle/>
          <a:p>
            <a:endParaRPr lang="zh-TW" altLang="en-US"/>
          </a:p>
        </p:txBody>
      </p:sp>
      <p:sp>
        <p:nvSpPr>
          <p:cNvPr id="3" name="直排文字版面配置區 2"/>
          <p:cNvSpPr>
            <a:spLocks noGrp="1"/>
          </p:cNvSpPr>
          <p:nvPr>
            <p:ph type="body" orient="vert" idx="1"/>
          </p:nvPr>
        </p:nvSpPr>
        <p:spPr>
          <a:xfrm>
            <a:off x="457200" y="274638"/>
            <a:ext cx="4762872" cy="6322714"/>
          </a:xfrm>
        </p:spPr>
        <p:txBody>
          <a:bodyPr>
            <a:normAutofit/>
          </a:bodyPr>
          <a:lstStyle/>
          <a:p>
            <a:r>
              <a:rPr lang="zh-TW" altLang="en-US" sz="1800" dirty="0" smtClean="0"/>
              <a:t>近息追微異，喬商矞不群，</a:t>
            </a:r>
            <a:endParaRPr lang="en-US" altLang="zh-TW" sz="1800" dirty="0" smtClean="0"/>
          </a:p>
          <a:p>
            <a:r>
              <a:rPr lang="zh-TW" altLang="en-US" sz="1800" dirty="0" smtClean="0"/>
              <a:t>款頻終別白，所求豈容昏，</a:t>
            </a:r>
            <a:endParaRPr lang="en-US" altLang="zh-TW" sz="1800" dirty="0" smtClean="0"/>
          </a:p>
          <a:p>
            <a:r>
              <a:rPr lang="zh-TW" altLang="en-US" sz="1800" dirty="0"/>
              <a:t>慼</a:t>
            </a:r>
            <a:r>
              <a:rPr lang="zh-TW" altLang="en-US" sz="1800" dirty="0" smtClean="0"/>
              <a:t>感威相等，馭敦殷可親。</a:t>
            </a:r>
            <a:endParaRPr lang="en-US" altLang="zh-TW" sz="1800" dirty="0" smtClean="0"/>
          </a:p>
          <a:p>
            <a:r>
              <a:rPr lang="en-US" altLang="zh-TW" sz="1800" dirty="0" smtClean="0"/>
              <a:t>       </a:t>
            </a:r>
            <a:r>
              <a:rPr lang="en-US" altLang="zh-TW" sz="1800" dirty="0" smtClean="0">
                <a:latin typeface="標楷體" panose="03000509000000000000" pitchFamily="65" charset="-120"/>
                <a:ea typeface="標楷體" panose="03000509000000000000" pitchFamily="65" charset="-120"/>
              </a:rPr>
              <a:t>   </a:t>
            </a:r>
            <a:r>
              <a:rPr lang="zh-TW" altLang="en-US" sz="1800" dirty="0" smtClean="0">
                <a:latin typeface="標楷體" panose="03000509000000000000" pitchFamily="65" charset="-120"/>
                <a:ea typeface="標楷體" panose="03000509000000000000" pitchFamily="65" charset="-120"/>
              </a:rPr>
              <a:t>釋文</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近</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息</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追</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三字只有些微差異，</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喬</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商</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矞</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三字不能當作相同的一群字，</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款</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頻</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二字終於分別搞明白了，</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所</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取</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兩字又豈能容許不明不白呢？</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慼</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感</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威</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三字是一樣嗎？</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馭</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敦</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殷</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三字長得像親人一樣。</a:t>
            </a:r>
            <a:endParaRPr lang="en-US" altLang="zh-TW" sz="1800" dirty="0" smtClean="0">
              <a:latin typeface="標楷體" panose="03000509000000000000" pitchFamily="65" charset="-120"/>
              <a:ea typeface="標楷體" panose="03000509000000000000" pitchFamily="65" charset="-120"/>
            </a:endParaRPr>
          </a:p>
          <a:p>
            <a:r>
              <a:rPr lang="zh-TW" altLang="en-US" sz="1800" dirty="0">
                <a:latin typeface="標楷體" panose="03000509000000000000" pitchFamily="65" charset="-120"/>
                <a:ea typeface="標楷體" panose="03000509000000000000" pitchFamily="65" charset="-120"/>
              </a:rPr>
              <a:t> </a:t>
            </a:r>
            <a:r>
              <a:rPr lang="zh-TW" altLang="en-US" sz="1800" dirty="0" smtClean="0">
                <a:latin typeface="標楷體" panose="03000509000000000000" pitchFamily="65" charset="-120"/>
                <a:ea typeface="標楷體" panose="03000509000000000000" pitchFamily="65" charset="-120"/>
              </a:rPr>
              <a:t>      </a:t>
            </a:r>
            <a:r>
              <a:rPr lang="zh-TW" altLang="en-US" sz="1800" dirty="0" smtClean="0">
                <a:latin typeface="新細明體" panose="02020500000000000000" pitchFamily="18" charset="-120"/>
                <a:ea typeface="新細明體" panose="02020500000000000000" pitchFamily="18" charset="-120"/>
              </a:rPr>
              <a:t>解構 </a:t>
            </a:r>
            <a:r>
              <a:rPr lang="zh-TW" altLang="en-US" sz="1800" dirty="0" smtClean="0"/>
              <a:t>趣</a:t>
            </a:r>
            <a:r>
              <a:rPr lang="zh-TW" altLang="en-US" sz="1800" dirty="0"/>
              <a:t>譯</a:t>
            </a:r>
            <a:endParaRPr lang="en-US" altLang="zh-TW" sz="1800" dirty="0"/>
          </a:p>
          <a:p>
            <a:r>
              <a:rPr lang="zh-TW" altLang="en-US" sz="1800" dirty="0"/>
              <a:t> 最近為了些微的利息要追究，商人已雲集各自成群喬協，</a:t>
            </a:r>
            <a:endParaRPr lang="en-US" altLang="zh-TW" sz="1800" dirty="0"/>
          </a:p>
          <a:p>
            <a:r>
              <a:rPr lang="zh-TW" altLang="en-US" sz="1800" dirty="0"/>
              <a:t>款項頻繁終於分別弄明白了，取款時豈能容許不清不楚？</a:t>
            </a:r>
            <a:endParaRPr lang="en-US" altLang="zh-TW" sz="1800" dirty="0"/>
          </a:p>
          <a:p>
            <a:r>
              <a:rPr lang="zh-TW" altLang="en-US" sz="1800" dirty="0"/>
              <a:t>等待時仍擔心感受到威脅，控制得溫和殷實是可以親信的。</a:t>
            </a:r>
            <a:endParaRPr lang="en-US" altLang="zh-TW" sz="1800" dirty="0"/>
          </a:p>
          <a:p>
            <a:endParaRPr lang="zh-TW" altLang="en-US" sz="1800" dirty="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364088" y="188640"/>
            <a:ext cx="3600400" cy="6408712"/>
          </a:xfrm>
          <a:prstGeom prst="rect">
            <a:avLst/>
          </a:prstGeom>
        </p:spPr>
      </p:pic>
    </p:spTree>
    <p:extLst>
      <p:ext uri="{BB962C8B-B14F-4D97-AF65-F5344CB8AC3E}">
        <p14:creationId xmlns:p14="http://schemas.microsoft.com/office/powerpoint/2010/main" val="14305690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p:txBody>
          <a:bodyPr/>
          <a:lstStyle/>
          <a:p>
            <a:endParaRPr lang="zh-TW" altLang="en-US" dirty="0"/>
          </a:p>
        </p:txBody>
      </p:sp>
      <p:sp>
        <p:nvSpPr>
          <p:cNvPr id="3" name="直排文字版面配置區 2"/>
          <p:cNvSpPr>
            <a:spLocks noGrp="1"/>
          </p:cNvSpPr>
          <p:nvPr>
            <p:ph type="body" orient="vert" idx="1"/>
          </p:nvPr>
        </p:nvSpPr>
        <p:spPr>
          <a:xfrm>
            <a:off x="323528" y="274638"/>
            <a:ext cx="5472608" cy="6322714"/>
          </a:xfrm>
        </p:spPr>
        <p:txBody>
          <a:bodyPr>
            <a:normAutofit/>
          </a:bodyPr>
          <a:lstStyle/>
          <a:p>
            <a:r>
              <a:rPr lang="zh-TW" altLang="en-US" sz="1800" dirty="0" smtClean="0"/>
              <a:t>台名依召立，敝類逐嚴分，</a:t>
            </a:r>
            <a:endParaRPr lang="en-US" altLang="zh-TW" sz="1800" dirty="0" smtClean="0"/>
          </a:p>
          <a:p>
            <a:r>
              <a:rPr lang="zh-TW" altLang="en-US" sz="1800" dirty="0" smtClean="0"/>
              <a:t>鄒歇歌難見，成幾賊易聞，</a:t>
            </a:r>
            <a:endParaRPr lang="en-US" altLang="zh-TW" sz="1800" dirty="0" smtClean="0"/>
          </a:p>
          <a:p>
            <a:r>
              <a:rPr lang="zh-TW" altLang="en-US" sz="1800" dirty="0" smtClean="0"/>
              <a:t>傅傳相競點，留辨首從心。</a:t>
            </a:r>
            <a:endParaRPr lang="en-US" altLang="zh-TW" sz="1800" dirty="0" smtClean="0"/>
          </a:p>
          <a:p>
            <a:r>
              <a:rPr lang="en-US" altLang="zh-TW" sz="1800" dirty="0" smtClean="0"/>
              <a:t> </a:t>
            </a:r>
            <a:r>
              <a:rPr lang="zh-TW" altLang="en-US" sz="1800" dirty="0" smtClean="0"/>
              <a:t>         </a:t>
            </a:r>
            <a:r>
              <a:rPr lang="zh-TW" altLang="en-US" sz="1800" dirty="0" smtClean="0">
                <a:latin typeface="標楷體" panose="03000509000000000000" pitchFamily="65" charset="-120"/>
                <a:ea typeface="標楷體" panose="03000509000000000000" pitchFamily="65" charset="-120"/>
              </a:rPr>
              <a:t>    釋文</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台</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名</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二字依似</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召</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字而成的，</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敝</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類</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二字跟</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嚴</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字要逐字加以分別，</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鄒</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歇</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歌</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三字較少見，難以發現差異，</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成</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幾</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賊</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三字因常用則容易聽說要注意差別，</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傅</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傳</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互相競爭看誰比誰多一點？</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留</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辨</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兩字頭部乃從</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心</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a:t>
            </a:r>
            <a:endParaRPr lang="en-US" altLang="zh-TW" sz="1800" dirty="0" smtClean="0">
              <a:latin typeface="標楷體" panose="03000509000000000000" pitchFamily="65" charset="-120"/>
              <a:ea typeface="標楷體" panose="03000509000000000000" pitchFamily="65" charset="-120"/>
            </a:endParaRPr>
          </a:p>
          <a:p>
            <a:r>
              <a:rPr lang="zh-TW" altLang="en-US" sz="1800" dirty="0">
                <a:latin typeface="標楷體" panose="03000509000000000000" pitchFamily="65" charset="-120"/>
                <a:ea typeface="標楷體" panose="03000509000000000000" pitchFamily="65" charset="-120"/>
              </a:rPr>
              <a:t> </a:t>
            </a:r>
            <a:r>
              <a:rPr lang="zh-TW" altLang="en-US" sz="1800" dirty="0" smtClean="0">
                <a:latin typeface="標楷體" panose="03000509000000000000" pitchFamily="65" charset="-120"/>
                <a:ea typeface="標楷體" panose="03000509000000000000" pitchFamily="65" charset="-120"/>
              </a:rPr>
              <a:t>    </a:t>
            </a:r>
            <a:r>
              <a:rPr lang="zh-TW" altLang="en-US" sz="1800" dirty="0" smtClean="0">
                <a:latin typeface="新細明體" panose="02020500000000000000" pitchFamily="18" charset="-120"/>
                <a:ea typeface="新細明體" panose="02020500000000000000" pitchFamily="18" charset="-120"/>
              </a:rPr>
              <a:t>解構</a:t>
            </a:r>
            <a:r>
              <a:rPr lang="zh-TW" altLang="en-US" sz="1800" dirty="0" smtClean="0"/>
              <a:t>趣</a:t>
            </a:r>
            <a:r>
              <a:rPr lang="zh-TW" altLang="en-US" sz="1800" dirty="0"/>
              <a:t>譯</a:t>
            </a:r>
            <a:endParaRPr lang="en-US" altLang="zh-TW" sz="1800" dirty="0"/>
          </a:p>
          <a:p>
            <a:r>
              <a:rPr lang="zh-TW" altLang="en-US" sz="1800" dirty="0"/>
              <a:t> 上台依照點名站好，差的一類要從嚴逐一分類，阿鄒暫時休息很難再看到他唱歌了，幾個成了小偷的反而容易上了新聞！老師傳授給你們的競賽要點，首要留意並從心裏辨解。</a:t>
            </a:r>
            <a:r>
              <a:rPr lang="en-US" altLang="zh-TW" sz="1800" dirty="0"/>
              <a:t>         </a:t>
            </a:r>
          </a:p>
          <a:p>
            <a:endParaRPr lang="en-US" altLang="zh-TW" sz="1800" dirty="0" smtClean="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120" y="260648"/>
            <a:ext cx="3240360" cy="6336704"/>
          </a:xfrm>
          <a:prstGeom prst="rect">
            <a:avLst/>
          </a:prstGeom>
        </p:spPr>
      </p:pic>
    </p:spTree>
    <p:extLst>
      <p:ext uri="{BB962C8B-B14F-4D97-AF65-F5344CB8AC3E}">
        <p14:creationId xmlns:p14="http://schemas.microsoft.com/office/powerpoint/2010/main" val="3406223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p:txBody>
          <a:bodyPr/>
          <a:lstStyle/>
          <a:p>
            <a:endParaRPr lang="zh-TW" altLang="en-US"/>
          </a:p>
        </p:txBody>
      </p:sp>
      <p:sp>
        <p:nvSpPr>
          <p:cNvPr id="3" name="直排文字版面配置區 2"/>
          <p:cNvSpPr>
            <a:spLocks noGrp="1"/>
          </p:cNvSpPr>
          <p:nvPr>
            <p:ph type="body" orient="vert" idx="1"/>
          </p:nvPr>
        </p:nvSpPr>
        <p:spPr>
          <a:xfrm>
            <a:off x="323528" y="274638"/>
            <a:ext cx="4896544" cy="6394722"/>
          </a:xfrm>
        </p:spPr>
        <p:txBody>
          <a:bodyPr>
            <a:normAutofit lnSpcReduction="10000"/>
          </a:bodyPr>
          <a:lstStyle/>
          <a:p>
            <a:r>
              <a:rPr lang="zh-TW" altLang="en-US" sz="1800" dirty="0" smtClean="0"/>
              <a:t>昌曲終如魯，食良末若吞，</a:t>
            </a:r>
            <a:endParaRPr lang="en-US" altLang="zh-TW" sz="1800" dirty="0" smtClean="0"/>
          </a:p>
          <a:p>
            <a:r>
              <a:rPr lang="zh-TW" altLang="en-US" sz="1800" dirty="0" smtClean="0"/>
              <a:t>改頭聊近體，曹甚不同根，</a:t>
            </a:r>
            <a:endParaRPr lang="en-US" altLang="zh-TW" sz="1800" dirty="0" smtClean="0"/>
          </a:p>
          <a:p>
            <a:r>
              <a:rPr lang="zh-TW" altLang="en-US" sz="1800" dirty="0"/>
              <a:t>舊</a:t>
            </a:r>
            <a:r>
              <a:rPr lang="zh-TW" altLang="en-US" sz="1800" dirty="0" smtClean="0"/>
              <a:t>說唐同鴈，嘗思孝似存。</a:t>
            </a:r>
            <a:endParaRPr lang="en-US" altLang="zh-TW" sz="1800" dirty="0" smtClean="0"/>
          </a:p>
          <a:p>
            <a:r>
              <a:rPr lang="zh-TW" altLang="en-US" sz="1800" dirty="0" smtClean="0">
                <a:latin typeface="標楷體" panose="03000509000000000000" pitchFamily="65" charset="-120"/>
                <a:ea typeface="標楷體" panose="03000509000000000000" pitchFamily="65" charset="-120"/>
              </a:rPr>
              <a:t>釋文</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昌</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曲</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的最後筆劃猶如</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魯</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字的最後筆劃，</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食</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良</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二字的末筆和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吞</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字的最末筆劃相似，</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改</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頭</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兩字字體且很接近，</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曹</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甚</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兩字底部不同，</a:t>
            </a:r>
            <a:endParaRPr lang="en-US" altLang="zh-TW" sz="1800" dirty="0" smtClean="0">
              <a:latin typeface="標楷體" panose="03000509000000000000" pitchFamily="65" charset="-120"/>
              <a:ea typeface="標楷體" panose="03000509000000000000" pitchFamily="65" charset="-120"/>
            </a:endParaRPr>
          </a:p>
          <a:p>
            <a:r>
              <a:rPr lang="zh-TW" altLang="en-US" sz="1800" dirty="0" smtClean="0">
                <a:latin typeface="標楷體" panose="03000509000000000000" pitchFamily="65" charset="-120"/>
                <a:ea typeface="標楷體" panose="03000509000000000000" pitchFamily="65" charset="-120"/>
              </a:rPr>
              <a:t>舊時有人說</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唐</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鴈</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字相同，</a:t>
            </a:r>
            <a:endParaRPr lang="en-US" altLang="zh-TW" sz="1800" dirty="0" smtClean="0">
              <a:latin typeface="標楷體" panose="03000509000000000000" pitchFamily="65" charset="-120"/>
              <a:ea typeface="標楷體" panose="03000509000000000000" pitchFamily="65" charset="-120"/>
            </a:endParaRPr>
          </a:p>
          <a:p>
            <a:r>
              <a:rPr lang="zh-TW" altLang="en-US" sz="1800" dirty="0">
                <a:latin typeface="標楷體" panose="03000509000000000000" pitchFamily="65" charset="-120"/>
                <a:ea typeface="標楷體" panose="03000509000000000000" pitchFamily="65" charset="-120"/>
              </a:rPr>
              <a:t> </a:t>
            </a:r>
            <a:r>
              <a:rPr lang="zh-TW" altLang="en-US" sz="1800" dirty="0" smtClean="0">
                <a:latin typeface="標楷體" panose="03000509000000000000" pitchFamily="65" charset="-120"/>
                <a:ea typeface="標楷體" panose="03000509000000000000" pitchFamily="65" charset="-120"/>
              </a:rPr>
              <a:t>  曾經想到過</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孝</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存</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字相類似。</a:t>
            </a:r>
            <a:endParaRPr lang="en-US" altLang="zh-TW" sz="1800" dirty="0" smtClean="0">
              <a:latin typeface="標楷體" panose="03000509000000000000" pitchFamily="65" charset="-120"/>
              <a:ea typeface="標楷體" panose="03000509000000000000" pitchFamily="65" charset="-120"/>
            </a:endParaRPr>
          </a:p>
          <a:p>
            <a:r>
              <a:rPr lang="zh-TW" altLang="en-US" sz="1800" dirty="0">
                <a:latin typeface="標楷體" panose="03000509000000000000" pitchFamily="65" charset="-120"/>
                <a:ea typeface="標楷體" panose="03000509000000000000" pitchFamily="65" charset="-120"/>
              </a:rPr>
              <a:t> </a:t>
            </a:r>
            <a:r>
              <a:rPr lang="zh-TW" altLang="en-US" sz="1800" dirty="0" smtClean="0">
                <a:latin typeface="標楷體" panose="03000509000000000000" pitchFamily="65" charset="-120"/>
                <a:ea typeface="標楷體" panose="03000509000000000000" pitchFamily="65" charset="-120"/>
              </a:rPr>
              <a:t>      </a:t>
            </a:r>
            <a:r>
              <a:rPr lang="zh-TW" altLang="en-US" sz="1800" dirty="0" smtClean="0">
                <a:latin typeface="新細明體" panose="02020500000000000000" pitchFamily="18" charset="-120"/>
                <a:ea typeface="新細明體" panose="02020500000000000000" pitchFamily="18" charset="-120"/>
              </a:rPr>
              <a:t>解構</a:t>
            </a:r>
            <a:r>
              <a:rPr lang="zh-TW" altLang="en-US" sz="1800" dirty="0" smtClean="0"/>
              <a:t>趣</a:t>
            </a:r>
            <a:r>
              <a:rPr lang="zh-TW" altLang="en-US" sz="1800" dirty="0"/>
              <a:t>譯</a:t>
            </a:r>
            <a:endParaRPr lang="en-US" altLang="zh-TW" sz="1800" dirty="0"/>
          </a:p>
          <a:p>
            <a:r>
              <a:rPr lang="zh-TW" altLang="en-US" sz="1800" dirty="0"/>
              <a:t>南昌的地方歌曲最後也像山東，吃的很好不用像吞的，</a:t>
            </a:r>
            <a:endParaRPr lang="en-US" altLang="zh-TW" sz="1800" dirty="0"/>
          </a:p>
          <a:p>
            <a:r>
              <a:rPr lang="zh-TW" altLang="en-US" sz="1800" dirty="0"/>
              <a:t>改頭換面聊聊也近乎很得體，這一群人極不像是同宗的，</a:t>
            </a:r>
            <a:endParaRPr lang="en-US" altLang="zh-TW" sz="1800" dirty="0"/>
          </a:p>
          <a:p>
            <a:pPr marL="0" indent="0">
              <a:buNone/>
            </a:pPr>
            <a:r>
              <a:rPr lang="zh-TW" altLang="en-US" sz="1800" dirty="0"/>
              <a:t>       以前聽說和姓唐的是同一族人，曾想過他們好像保存了孝</a:t>
            </a:r>
            <a:endParaRPr lang="en-US" altLang="zh-TW" sz="1800" dirty="0"/>
          </a:p>
          <a:p>
            <a:pPr marL="0" indent="0">
              <a:buNone/>
            </a:pPr>
            <a:r>
              <a:rPr lang="zh-TW" altLang="en-US" sz="1800" dirty="0"/>
              <a:t>       道的傳統。</a:t>
            </a:r>
            <a:endParaRPr lang="en-US" altLang="zh-TW" sz="1800" dirty="0"/>
          </a:p>
          <a:p>
            <a:pPr marL="0" indent="0">
              <a:buNone/>
            </a:pPr>
            <a:endParaRPr lang="en-US" altLang="zh-TW" sz="1800" dirty="0" smtClean="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220072" y="188640"/>
            <a:ext cx="3816424" cy="6480720"/>
          </a:xfrm>
          <a:prstGeom prst="rect">
            <a:avLst/>
          </a:prstGeom>
        </p:spPr>
      </p:pic>
    </p:spTree>
    <p:extLst>
      <p:ext uri="{BB962C8B-B14F-4D97-AF65-F5344CB8AC3E}">
        <p14:creationId xmlns:p14="http://schemas.microsoft.com/office/powerpoint/2010/main" val="4227091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p:txBody>
          <a:bodyPr/>
          <a:lstStyle/>
          <a:p>
            <a:endParaRPr lang="zh-TW" altLang="en-US"/>
          </a:p>
        </p:txBody>
      </p:sp>
      <p:sp>
        <p:nvSpPr>
          <p:cNvPr id="3" name="直排文字版面配置區 2"/>
          <p:cNvSpPr>
            <a:spLocks noGrp="1"/>
          </p:cNvSpPr>
          <p:nvPr>
            <p:ph type="body" orient="vert" idx="1"/>
          </p:nvPr>
        </p:nvSpPr>
        <p:spPr>
          <a:xfrm>
            <a:off x="179512" y="274638"/>
            <a:ext cx="5184576" cy="6394722"/>
          </a:xfrm>
        </p:spPr>
        <p:txBody>
          <a:bodyPr>
            <a:normAutofit/>
          </a:bodyPr>
          <a:lstStyle/>
          <a:p>
            <a:pPr marL="0" indent="0">
              <a:buNone/>
            </a:pPr>
            <a:r>
              <a:rPr lang="zh-TW" altLang="en-US" sz="1800" dirty="0" smtClean="0"/>
              <a:t>       掃搊休相混，彭赴可相侵，</a:t>
            </a:r>
            <a:endParaRPr lang="en-US" altLang="zh-TW" sz="1800" dirty="0" smtClean="0"/>
          </a:p>
          <a:p>
            <a:r>
              <a:rPr lang="zh-TW" altLang="en-US" sz="1800" dirty="0" smtClean="0"/>
              <a:t>世老偏多少，謝衡正淺深，</a:t>
            </a:r>
            <a:endParaRPr lang="en-US" altLang="zh-TW" sz="1800" dirty="0" smtClean="0"/>
          </a:p>
          <a:p>
            <a:r>
              <a:rPr lang="zh-TW" altLang="en-US" sz="1800" dirty="0" smtClean="0"/>
              <a:t>酒花分水草，技放別支文。</a:t>
            </a:r>
            <a:endParaRPr lang="en-US" altLang="zh-TW" sz="1800" dirty="0" smtClean="0"/>
          </a:p>
          <a:p>
            <a:r>
              <a:rPr lang="zh-TW" altLang="en-US" sz="1800" dirty="0" smtClean="0"/>
              <a:t>                 </a:t>
            </a:r>
            <a:r>
              <a:rPr lang="zh-TW" altLang="en-US" sz="1800" dirty="0" smtClean="0">
                <a:latin typeface="標楷體" panose="03000509000000000000" pitchFamily="65" charset="-120"/>
                <a:ea typeface="標楷體" panose="03000509000000000000" pitchFamily="65" charset="-120"/>
              </a:rPr>
              <a:t>釋文</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掃</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搊</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二字休得互相混淆！</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彭</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赴</a:t>
            </a:r>
            <a:r>
              <a:rPr lang="en-US" altLang="zh-TW" sz="1800" dirty="0" smtClean="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二</a:t>
            </a:r>
            <a:r>
              <a:rPr lang="zh-TW" altLang="en-US" sz="1800" dirty="0" smtClean="0">
                <a:latin typeface="標楷體" panose="03000509000000000000" pitchFamily="65" charset="-120"/>
                <a:ea typeface="標楷體" panose="03000509000000000000" pitchFamily="65" charset="-120"/>
              </a:rPr>
              <a:t>字可能會互相犯錯，</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世</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老</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兩字偏差不多只偏差下面一劃，</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謝</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衡</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相異正在中間的筆畫深淺轉折之處，</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酒</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花</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的分別乃在</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酒</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為</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水</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旁</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花</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為</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草</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頭，</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技</a:t>
            </a:r>
            <a:r>
              <a:rPr lang="en-US" altLang="zh-TW" sz="1800" dirty="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放</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二字差別在</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技</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為</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支</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旁</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放</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為</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文</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旁</a:t>
            </a:r>
            <a:r>
              <a:rPr lang="zh-TW" altLang="en-US" sz="2400" dirty="0" smtClean="0">
                <a:latin typeface="標楷體" panose="03000509000000000000" pitchFamily="65" charset="-120"/>
                <a:ea typeface="標楷體" panose="03000509000000000000" pitchFamily="65" charset="-120"/>
              </a:rPr>
              <a:t>。</a:t>
            </a:r>
            <a:endParaRPr lang="en-US" altLang="zh-TW" sz="2400" dirty="0" smtClean="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 </a:t>
            </a:r>
            <a:r>
              <a:rPr lang="zh-TW" altLang="en-US" sz="2400" dirty="0" smtClean="0">
                <a:latin typeface="標楷體" panose="03000509000000000000" pitchFamily="65" charset="-120"/>
                <a:ea typeface="標楷體" panose="03000509000000000000" pitchFamily="65" charset="-120"/>
              </a:rPr>
              <a:t>     解構</a:t>
            </a:r>
            <a:r>
              <a:rPr lang="zh-TW" altLang="en-US" sz="1800" dirty="0" smtClean="0"/>
              <a:t>趣</a:t>
            </a:r>
            <a:r>
              <a:rPr lang="zh-TW" altLang="en-US" sz="1800" dirty="0"/>
              <a:t>譯</a:t>
            </a:r>
            <a:endParaRPr lang="en-US" altLang="zh-TW" sz="1800" dirty="0"/>
          </a:p>
          <a:p>
            <a:r>
              <a:rPr lang="zh-TW" altLang="en-US" sz="1800" dirty="0"/>
              <a:t> 掃把抓緊不要打混，老彭一到就可 揍他，老於世故的話打偏一些，謝謝你打的深淺正好平均，喝花酒也分水貨或夾抽大麻，支付鈔票的時候也要有技巧放得開！ </a:t>
            </a:r>
            <a:endParaRPr lang="en-US" altLang="zh-TW" sz="1800" dirty="0" smtClean="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32008"/>
            <a:ext cx="3744416" cy="6336704"/>
          </a:xfrm>
          <a:prstGeom prst="rect">
            <a:avLst/>
          </a:prstGeom>
        </p:spPr>
      </p:pic>
    </p:spTree>
    <p:extLst>
      <p:ext uri="{BB962C8B-B14F-4D97-AF65-F5344CB8AC3E}">
        <p14:creationId xmlns:p14="http://schemas.microsoft.com/office/powerpoint/2010/main" val="24743862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p:txBody>
          <a:bodyPr/>
          <a:lstStyle/>
          <a:p>
            <a:endParaRPr lang="zh-TW" altLang="en-US"/>
          </a:p>
        </p:txBody>
      </p:sp>
      <p:sp>
        <p:nvSpPr>
          <p:cNvPr id="3" name="直排文字版面配置區 2"/>
          <p:cNvSpPr>
            <a:spLocks noGrp="1"/>
          </p:cNvSpPr>
          <p:nvPr>
            <p:ph type="body" orient="vert" idx="1"/>
          </p:nvPr>
        </p:nvSpPr>
        <p:spPr>
          <a:xfrm>
            <a:off x="457200" y="274638"/>
            <a:ext cx="4402832" cy="5851525"/>
          </a:xfrm>
        </p:spPr>
        <p:txBody>
          <a:bodyPr>
            <a:normAutofit fontScale="92500" lnSpcReduction="10000"/>
          </a:bodyPr>
          <a:lstStyle/>
          <a:p>
            <a:r>
              <a:rPr lang="zh-TW" altLang="en-US" sz="2000" dirty="0" smtClean="0"/>
              <a:t>可愛郊鄰郭，偏宜諶友湛，</a:t>
            </a:r>
            <a:endParaRPr lang="en-US" altLang="zh-TW" sz="2000" dirty="0" smtClean="0"/>
          </a:p>
          <a:p>
            <a:r>
              <a:rPr lang="zh-TW" altLang="en-US" sz="2000" dirty="0"/>
              <a:t>習</a:t>
            </a:r>
            <a:r>
              <a:rPr lang="zh-TW" altLang="en-US" sz="2000" dirty="0" smtClean="0"/>
              <a:t>觀羲獻跡，免使墨池渾。</a:t>
            </a:r>
            <a:endParaRPr lang="en-US" altLang="zh-TW" sz="2000" dirty="0" smtClean="0"/>
          </a:p>
          <a:p>
            <a:pPr marL="0" indent="0">
              <a:buNone/>
            </a:pPr>
            <a:r>
              <a:rPr lang="zh-TW" altLang="en-US" sz="2000" dirty="0"/>
              <a:t> </a:t>
            </a:r>
            <a:r>
              <a:rPr lang="zh-TW" altLang="en-US" sz="2000" dirty="0" smtClean="0"/>
              <a:t>                   </a:t>
            </a:r>
            <a:r>
              <a:rPr lang="zh-TW" altLang="en-US" sz="2000" dirty="0" smtClean="0">
                <a:latin typeface="標楷體" panose="03000509000000000000" pitchFamily="65" charset="-120"/>
                <a:ea typeface="標楷體" panose="03000509000000000000" pitchFamily="65" charset="-120"/>
              </a:rPr>
              <a:t>釋文</a:t>
            </a:r>
            <a:endParaRPr lang="en-US" altLang="zh-TW" sz="2000" dirty="0" smtClean="0">
              <a:latin typeface="標楷體" panose="03000509000000000000" pitchFamily="65" charset="-120"/>
              <a:ea typeface="標楷體" panose="03000509000000000000" pitchFamily="65" charset="-120"/>
            </a:endParaRPr>
          </a:p>
          <a:p>
            <a:pPr marL="0" indent="0">
              <a:buNone/>
            </a:pP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郊</a:t>
            </a:r>
            <a:r>
              <a:rPr lang="en-US" altLang="zh-TW" sz="2000" dirty="0">
                <a:latin typeface="標楷體" panose="03000509000000000000" pitchFamily="65" charset="-120"/>
                <a:ea typeface="標楷體" panose="03000509000000000000" pitchFamily="65" charset="-120"/>
              </a:rPr>
              <a:t>｣</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鄰</a:t>
            </a:r>
            <a:r>
              <a:rPr lang="en-US" altLang="zh-TW" sz="2000" dirty="0">
                <a:latin typeface="標楷體" panose="03000509000000000000" pitchFamily="65" charset="-120"/>
                <a:ea typeface="標楷體" panose="03000509000000000000" pitchFamily="65" charset="-120"/>
              </a:rPr>
              <a:t>｣</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郭</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字形類似</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都很可愛。</a:t>
            </a:r>
            <a:endParaRPr lang="en-US" altLang="zh-TW" sz="2000" dirty="0" smtClean="0">
              <a:latin typeface="標楷體" panose="03000509000000000000" pitchFamily="65" charset="-120"/>
              <a:ea typeface="標楷體" panose="03000509000000000000" pitchFamily="65" charset="-120"/>
            </a:endParaRPr>
          </a:p>
          <a:p>
            <a:pPr marL="0" indent="0">
              <a:buNone/>
            </a:pPr>
            <a:r>
              <a:rPr lang="zh-TW" altLang="en-US" sz="2000" dirty="0" smtClean="0">
                <a:latin typeface="標楷體" panose="03000509000000000000" pitchFamily="65" charset="-120"/>
                <a:ea typeface="標楷體" panose="03000509000000000000" pitchFamily="65" charset="-120"/>
              </a:rPr>
              <a:t> 對</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諶</a:t>
            </a:r>
            <a:r>
              <a:rPr lang="en-US" altLang="zh-TW" sz="2000" dirty="0">
                <a:latin typeface="標楷體" panose="03000509000000000000" pitchFamily="65" charset="-120"/>
                <a:ea typeface="標楷體" panose="03000509000000000000" pitchFamily="65" charset="-120"/>
              </a:rPr>
              <a:t>｣</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誠信</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湛</a:t>
            </a:r>
            <a:r>
              <a:rPr lang="en-US" altLang="zh-TW" sz="2000" dirty="0">
                <a:latin typeface="標楷體" panose="03000509000000000000" pitchFamily="65" charset="-120"/>
                <a:ea typeface="標楷體" panose="03000509000000000000" pitchFamily="65" charset="-120"/>
              </a:rPr>
              <a:t>｣</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精深</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兩字義</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字形相似</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也偏愛，</a:t>
            </a:r>
            <a:endParaRPr lang="en-US" altLang="zh-TW" sz="2000" dirty="0" smtClean="0">
              <a:latin typeface="標楷體" panose="03000509000000000000" pitchFamily="65" charset="-120"/>
              <a:ea typeface="標楷體" panose="03000509000000000000" pitchFamily="65" charset="-120"/>
            </a:endParaRPr>
          </a:p>
          <a:p>
            <a:pPr marL="0" indent="0">
              <a:buNone/>
            </a:pPr>
            <a:r>
              <a:rPr lang="zh-TW" altLang="en-US" sz="2000" dirty="0" smtClean="0">
                <a:latin typeface="標楷體" panose="03000509000000000000" pitchFamily="65" charset="-120"/>
                <a:ea typeface="標楷體" panose="03000509000000000000" pitchFamily="65" charset="-120"/>
              </a:rPr>
              <a:t> 經常觀摩學習王羲之和王獻之的字跡，</a:t>
            </a:r>
            <a:endParaRPr lang="en-US" altLang="zh-TW" sz="2000" dirty="0" smtClean="0">
              <a:latin typeface="標楷體" panose="03000509000000000000" pitchFamily="65" charset="-120"/>
              <a:ea typeface="標楷體" panose="03000509000000000000" pitchFamily="65" charset="-120"/>
            </a:endParaRPr>
          </a:p>
          <a:p>
            <a:pPr marL="0" indent="0">
              <a:buNone/>
            </a:pPr>
            <a:r>
              <a:rPr lang="zh-TW" altLang="en-US" sz="2000" dirty="0" smtClean="0">
                <a:latin typeface="標楷體" panose="03000509000000000000" pitchFamily="65" charset="-120"/>
                <a:ea typeface="標楷體" panose="03000509000000000000" pitchFamily="65" charset="-120"/>
              </a:rPr>
              <a:t> 可以免於把墨硯池水搞髒了卻還</a:t>
            </a:r>
            <a:r>
              <a:rPr lang="zh-TW" altLang="en-US" sz="2000" dirty="0">
                <a:latin typeface="標楷體" panose="03000509000000000000" pitchFamily="65" charset="-120"/>
                <a:ea typeface="標楷體" panose="03000509000000000000" pitchFamily="65" charset="-120"/>
              </a:rPr>
              <a:t>沒把字</a:t>
            </a:r>
            <a:r>
              <a:rPr lang="zh-TW" altLang="en-US" sz="2000" dirty="0" smtClean="0">
                <a:latin typeface="標楷體" panose="03000509000000000000" pitchFamily="65" charset="-120"/>
                <a:ea typeface="標楷體" panose="03000509000000000000" pitchFamily="65" charset="-120"/>
              </a:rPr>
              <a:t>寫好！</a:t>
            </a:r>
            <a:endParaRPr lang="en-US" altLang="zh-TW" sz="2000" dirty="0" smtClean="0">
              <a:latin typeface="標楷體" panose="03000509000000000000" pitchFamily="65" charset="-120"/>
              <a:ea typeface="標楷體" panose="03000509000000000000" pitchFamily="65" charset="-120"/>
            </a:endParaRPr>
          </a:p>
          <a:p>
            <a:pPr marL="0" indent="0">
              <a:buNone/>
            </a:pPr>
            <a:r>
              <a:rPr lang="zh-TW" altLang="en-US" sz="2000" dirty="0">
                <a:latin typeface="標楷體" panose="03000509000000000000" pitchFamily="65" charset="-120"/>
                <a:ea typeface="標楷體" panose="03000509000000000000" pitchFamily="65" charset="-120"/>
              </a:rPr>
              <a:t> </a:t>
            </a:r>
            <a:r>
              <a:rPr lang="zh-TW" altLang="en-US" sz="2000" dirty="0" smtClean="0">
                <a:latin typeface="標楷體" panose="03000509000000000000" pitchFamily="65" charset="-120"/>
                <a:ea typeface="標楷體" panose="03000509000000000000" pitchFamily="65" charset="-120"/>
              </a:rPr>
              <a:t>       </a:t>
            </a:r>
            <a:r>
              <a:rPr lang="zh-TW" altLang="en-US" sz="2000" dirty="0" smtClean="0">
                <a:latin typeface="新細明體" panose="02020500000000000000" pitchFamily="18" charset="-120"/>
                <a:ea typeface="新細明體" panose="02020500000000000000" pitchFamily="18" charset="-120"/>
              </a:rPr>
              <a:t>解構</a:t>
            </a:r>
            <a:r>
              <a:rPr lang="zh-TW" altLang="en-US" sz="2000" dirty="0" smtClean="0"/>
              <a:t>趣</a:t>
            </a:r>
            <a:r>
              <a:rPr lang="zh-TW" altLang="en-US" sz="2000" dirty="0"/>
              <a:t>譯</a:t>
            </a:r>
            <a:endParaRPr lang="en-US" altLang="zh-TW" sz="2000" dirty="0"/>
          </a:p>
          <a:p>
            <a:pPr marL="0" indent="0">
              <a:buNone/>
            </a:pPr>
            <a:r>
              <a:rPr lang="zh-TW" altLang="en-US" sz="2000" dirty="0"/>
              <a:t>    愛</a:t>
            </a:r>
            <a:r>
              <a:rPr lang="zh-TW" altLang="en-US" sz="2000" dirty="0" smtClean="0"/>
              <a:t>極了鄰近郊區的別墅，但這些別墅卻</a:t>
            </a:r>
            <a:r>
              <a:rPr lang="zh-TW" altLang="en-US" sz="2000" dirty="0"/>
              <a:t>偏偏便宜</a:t>
            </a:r>
            <a:r>
              <a:rPr lang="zh-TW" altLang="en-US" sz="2000" dirty="0" smtClean="0"/>
              <a:t>了 </a:t>
            </a:r>
            <a:endParaRPr lang="en-US" altLang="zh-TW" sz="2000" dirty="0" smtClean="0"/>
          </a:p>
          <a:p>
            <a:pPr marL="0" indent="0">
              <a:buNone/>
            </a:pPr>
            <a:r>
              <a:rPr lang="zh-TW" altLang="en-US" sz="2000" dirty="0"/>
              <a:t> </a:t>
            </a:r>
            <a:r>
              <a:rPr lang="zh-TW" altLang="en-US" sz="2000" dirty="0" smtClean="0"/>
              <a:t>   阿</a:t>
            </a:r>
            <a:r>
              <a:rPr lang="zh-TW" altLang="en-US" sz="2000" dirty="0"/>
              <a:t>諶的</a:t>
            </a:r>
            <a:r>
              <a:rPr lang="zh-TW" altLang="en-US" sz="2000" dirty="0" smtClean="0"/>
              <a:t>朋友阿湛</a:t>
            </a:r>
            <a:r>
              <a:rPr lang="zh-TW" altLang="en-US" sz="2000" dirty="0"/>
              <a:t>！</a:t>
            </a:r>
            <a:endParaRPr lang="en-US" altLang="zh-TW" sz="2000" dirty="0"/>
          </a:p>
          <a:p>
            <a:pPr marL="0" indent="0">
              <a:buNone/>
            </a:pPr>
            <a:r>
              <a:rPr lang="zh-TW" altLang="en-US" sz="2000" dirty="0"/>
              <a:t>    要經常</a:t>
            </a:r>
            <a:r>
              <a:rPr lang="zh-TW" altLang="en-US" sz="2000" dirty="0" smtClean="0"/>
              <a:t>留意觀察八卦</a:t>
            </a:r>
            <a:r>
              <a:rPr lang="en-US" altLang="zh-TW" sz="2000" dirty="0" smtClean="0"/>
              <a:t>(</a:t>
            </a:r>
            <a:r>
              <a:rPr lang="zh-TW" altLang="en-US" sz="2000" dirty="0" smtClean="0"/>
              <a:t>註</a:t>
            </a:r>
            <a:r>
              <a:rPr lang="en-US" altLang="zh-TW" sz="2000" dirty="0" smtClean="0"/>
              <a:t>)</a:t>
            </a:r>
            <a:r>
              <a:rPr lang="zh-TW" altLang="en-US" sz="2000" dirty="0" smtClean="0"/>
              <a:t>獻寶</a:t>
            </a:r>
            <a:r>
              <a:rPr lang="zh-TW" altLang="en-US" sz="2000" dirty="0"/>
              <a:t>般的消息跡象，</a:t>
            </a:r>
            <a:r>
              <a:rPr lang="zh-TW" altLang="en-US" sz="2000" dirty="0" smtClean="0"/>
              <a:t>以免像 </a:t>
            </a:r>
            <a:endParaRPr lang="en-US" altLang="zh-TW" sz="2000" dirty="0" smtClean="0"/>
          </a:p>
          <a:p>
            <a:pPr marL="0" indent="0">
              <a:buNone/>
            </a:pPr>
            <a:r>
              <a:rPr lang="zh-TW" altLang="en-US" sz="2000"/>
              <a:t> </a:t>
            </a:r>
            <a:r>
              <a:rPr lang="zh-TW" altLang="en-US" sz="2000" smtClean="0"/>
              <a:t>   墨</a:t>
            </a:r>
            <a:r>
              <a:rPr lang="zh-TW" altLang="en-US" sz="2000" dirty="0"/>
              <a:t>缸的</a:t>
            </a:r>
            <a:r>
              <a:rPr lang="zh-TW" altLang="en-US" sz="2000"/>
              <a:t>水</a:t>
            </a:r>
            <a:r>
              <a:rPr lang="zh-TW" altLang="en-US" sz="2000" smtClean="0"/>
              <a:t>一樣搞得糊</a:t>
            </a:r>
            <a:r>
              <a:rPr lang="zh-TW" altLang="en-US" sz="2000" dirty="0"/>
              <a:t>裏</a:t>
            </a:r>
            <a:r>
              <a:rPr lang="zh-TW" altLang="en-US" sz="2000" dirty="0" smtClean="0"/>
              <a:t>糊塗！</a:t>
            </a:r>
            <a:endParaRPr lang="en-US" altLang="zh-TW" sz="2000" dirty="0"/>
          </a:p>
          <a:p>
            <a:pPr marL="0" indent="0">
              <a:buNone/>
            </a:pPr>
            <a:r>
              <a:rPr lang="zh-TW" altLang="en-US" sz="2000" dirty="0" smtClean="0">
                <a:latin typeface="標楷體" panose="03000509000000000000" pitchFamily="65" charset="-120"/>
                <a:ea typeface="標楷體" panose="03000509000000000000" pitchFamily="65" charset="-120"/>
              </a:rPr>
              <a:t>                   </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註：</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羲</a:t>
            </a:r>
            <a:r>
              <a:rPr lang="en-US" altLang="zh-TW" sz="2000" dirty="0" smtClean="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有</a:t>
            </a:r>
            <a:r>
              <a:rPr lang="zh-TW" altLang="en-US" sz="2000" dirty="0" smtClean="0">
                <a:latin typeface="標楷體" panose="03000509000000000000" pitchFamily="65" charset="-120"/>
                <a:ea typeface="標楷體" panose="03000509000000000000" pitchFamily="65" charset="-120"/>
              </a:rPr>
              <a:t>伏羲</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八卦</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之意</a:t>
            </a:r>
            <a:r>
              <a:rPr lang="en-US" altLang="zh-TW" sz="2000" dirty="0" smtClean="0">
                <a:latin typeface="標楷體" panose="03000509000000000000" pitchFamily="65" charset="-120"/>
                <a:ea typeface="標楷體" panose="03000509000000000000" pitchFamily="65" charset="-120"/>
              </a:rPr>
              <a:t>)</a:t>
            </a:r>
            <a:endParaRPr lang="zh-TW" altLang="en-US" sz="2000" dirty="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004048" y="260648"/>
            <a:ext cx="3816424" cy="6408712"/>
          </a:xfrm>
          <a:prstGeom prst="rect">
            <a:avLst/>
          </a:prstGeom>
        </p:spPr>
      </p:pic>
    </p:spTree>
    <p:extLst>
      <p:ext uri="{BB962C8B-B14F-4D97-AF65-F5344CB8AC3E}">
        <p14:creationId xmlns:p14="http://schemas.microsoft.com/office/powerpoint/2010/main" val="2048161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直排標題 3"/>
          <p:cNvSpPr>
            <a:spLocks noGrp="1"/>
          </p:cNvSpPr>
          <p:nvPr>
            <p:ph type="title" orient="vert"/>
          </p:nvPr>
        </p:nvSpPr>
        <p:spPr>
          <a:xfrm>
            <a:off x="6588224" y="476672"/>
            <a:ext cx="2057400" cy="5851525"/>
          </a:xfrm>
        </p:spPr>
        <p:txBody>
          <a:bodyPr>
            <a:normAutofit fontScale="90000"/>
          </a:bodyPr>
          <a:lstStyle/>
          <a:p>
            <a:r>
              <a:rPr lang="en-US" altLang="zh-TW" sz="2800" dirty="0" smtClean="0"/>
              <a:t/>
            </a:r>
            <a:br>
              <a:rPr lang="en-US" altLang="zh-TW" sz="2800" dirty="0" smtClean="0"/>
            </a:br>
            <a:r>
              <a:rPr lang="en-US" altLang="zh-TW" sz="2800" dirty="0"/>
              <a:t/>
            </a:r>
            <a:br>
              <a:rPr lang="en-US" altLang="zh-TW" sz="2800" dirty="0"/>
            </a:br>
            <a:r>
              <a:rPr lang="en-US" altLang="zh-TW" sz="2800" dirty="0" smtClean="0"/>
              <a:t/>
            </a:r>
            <a:br>
              <a:rPr lang="en-US" altLang="zh-TW" sz="2800" dirty="0" smtClean="0"/>
            </a:br>
            <a:r>
              <a:rPr lang="en-US" altLang="zh-TW" sz="2800" dirty="0"/>
              <a:t/>
            </a:r>
            <a:br>
              <a:rPr lang="en-US" altLang="zh-TW" sz="2800" dirty="0"/>
            </a:br>
            <a:r>
              <a:rPr lang="en-US" altLang="zh-TW" sz="2800" dirty="0" smtClean="0"/>
              <a:t/>
            </a:r>
            <a:br>
              <a:rPr lang="en-US" altLang="zh-TW" sz="2800" dirty="0" smtClean="0"/>
            </a:br>
            <a:r>
              <a:rPr lang="en-US" altLang="zh-TW" sz="2800" dirty="0"/>
              <a:t/>
            </a:r>
            <a:br>
              <a:rPr lang="en-US" altLang="zh-TW" sz="2800" dirty="0"/>
            </a:br>
            <a:r>
              <a:rPr lang="en-US" altLang="zh-TW" sz="2800" dirty="0" smtClean="0"/>
              <a:t/>
            </a:r>
            <a:br>
              <a:rPr lang="en-US" altLang="zh-TW" sz="2800" dirty="0" smtClean="0"/>
            </a:br>
            <a:r>
              <a:rPr lang="en-US" altLang="zh-TW" sz="2800" dirty="0"/>
              <a:t/>
            </a:r>
            <a:br>
              <a:rPr lang="en-US" altLang="zh-TW" sz="2800" dirty="0"/>
            </a:br>
            <a:r>
              <a:rPr lang="en-US" altLang="zh-TW" sz="2800" dirty="0" smtClean="0"/>
              <a:t/>
            </a:r>
            <a:br>
              <a:rPr lang="en-US" altLang="zh-TW" sz="2800" dirty="0" smtClean="0"/>
            </a:br>
            <a:r>
              <a:rPr lang="en-US" altLang="zh-TW" sz="2800" dirty="0"/>
              <a:t/>
            </a:r>
            <a:br>
              <a:rPr lang="en-US" altLang="zh-TW" sz="2800" dirty="0"/>
            </a:br>
            <a:r>
              <a:rPr lang="en-US" altLang="zh-TW" sz="2800" dirty="0" smtClean="0"/>
              <a:t/>
            </a:r>
            <a:br>
              <a:rPr lang="en-US" altLang="zh-TW" sz="2800" dirty="0" smtClean="0"/>
            </a:br>
            <a:r>
              <a:rPr lang="en-US" altLang="zh-TW" sz="2800" dirty="0"/>
              <a:t/>
            </a:r>
            <a:br>
              <a:rPr lang="en-US" altLang="zh-TW" sz="2800" dirty="0"/>
            </a:br>
            <a:r>
              <a:rPr lang="en-US" altLang="zh-TW" sz="2800" dirty="0" smtClean="0"/>
              <a:t/>
            </a:r>
            <a:br>
              <a:rPr lang="en-US" altLang="zh-TW" sz="2800" dirty="0" smtClean="0"/>
            </a:br>
            <a:r>
              <a:rPr lang="en-US" altLang="zh-TW" sz="2800" dirty="0"/>
              <a:t/>
            </a:r>
            <a:br>
              <a:rPr lang="en-US" altLang="zh-TW" sz="2800" dirty="0"/>
            </a:br>
            <a:r>
              <a:rPr lang="en-US" altLang="zh-TW" sz="2800" dirty="0"/>
              <a:t/>
            </a:r>
            <a:br>
              <a:rPr lang="en-US" altLang="zh-TW" sz="2800" dirty="0"/>
            </a:br>
            <a:endParaRPr lang="zh-TW" altLang="en-US" sz="2200" dirty="0"/>
          </a:p>
        </p:txBody>
      </p:sp>
      <p:sp>
        <p:nvSpPr>
          <p:cNvPr id="5" name="直排文字版面配置區 4"/>
          <p:cNvSpPr>
            <a:spLocks noGrp="1"/>
          </p:cNvSpPr>
          <p:nvPr>
            <p:ph type="body" orient="vert" idx="1"/>
          </p:nvPr>
        </p:nvSpPr>
        <p:spPr>
          <a:xfrm>
            <a:off x="457200" y="274638"/>
            <a:ext cx="3898776" cy="6583362"/>
          </a:xfrm>
        </p:spPr>
        <p:txBody>
          <a:bodyPr>
            <a:normAutofit lnSpcReduction="10000"/>
          </a:bodyPr>
          <a:lstStyle/>
          <a:p>
            <a:pPr marL="0" indent="0">
              <a:buNone/>
            </a:pPr>
            <a:r>
              <a:rPr lang="zh-TW" altLang="en-US" sz="2000" dirty="0" smtClean="0"/>
              <a:t>      草聖最為難 ， 龍蛇競筆端，</a:t>
            </a:r>
            <a:endParaRPr lang="en-US" altLang="zh-TW" sz="2000" dirty="0" smtClean="0"/>
          </a:p>
          <a:p>
            <a:r>
              <a:rPr lang="zh-TW" altLang="en-US" sz="2000" dirty="0" smtClean="0"/>
              <a:t>毫釐雖欲辨 ， 體勢更須完</a:t>
            </a:r>
            <a:r>
              <a:rPr lang="zh-TW" altLang="en-US" sz="2000" dirty="0"/>
              <a:t> </a:t>
            </a:r>
            <a:r>
              <a:rPr lang="zh-TW" altLang="en-US" sz="2000" dirty="0" smtClean="0"/>
              <a:t>。</a:t>
            </a:r>
            <a:endParaRPr lang="en-US" altLang="zh-TW" sz="2000" dirty="0" smtClean="0"/>
          </a:p>
          <a:p>
            <a:pPr marL="0" indent="0">
              <a:buNone/>
            </a:pPr>
            <a:r>
              <a:rPr lang="zh-TW" altLang="en-US" sz="1800" dirty="0" smtClean="0"/>
              <a:t>                   </a:t>
            </a:r>
            <a:r>
              <a:rPr lang="zh-TW" altLang="en-US" sz="1800" dirty="0" smtClean="0">
                <a:latin typeface="標楷體" panose="03000509000000000000" pitchFamily="65" charset="-120"/>
                <a:ea typeface="標楷體" panose="03000509000000000000" pitchFamily="65" charset="-120"/>
              </a:rPr>
              <a:t>釋文</a:t>
            </a:r>
            <a:endParaRPr lang="en-US" altLang="zh-TW" sz="1800" dirty="0">
              <a:latin typeface="標楷體" panose="03000509000000000000" pitchFamily="65" charset="-120"/>
              <a:ea typeface="標楷體" panose="03000509000000000000" pitchFamily="65" charset="-120"/>
            </a:endParaRPr>
          </a:p>
          <a:p>
            <a:pPr marL="0" indent="0">
              <a:buNone/>
            </a:pPr>
            <a:r>
              <a:rPr lang="zh-TW" altLang="en-US" sz="2600" dirty="0">
                <a:latin typeface="標楷體" panose="03000509000000000000" pitchFamily="65" charset="-120"/>
                <a:ea typeface="標楷體" panose="03000509000000000000" pitchFamily="65" charset="-120"/>
              </a:rPr>
              <a:t> </a:t>
            </a:r>
            <a:r>
              <a:rPr lang="zh-TW" altLang="en-US" sz="2600" dirty="0" smtClean="0">
                <a:latin typeface="標楷體" panose="03000509000000000000" pitchFamily="65" charset="-120"/>
                <a:ea typeface="標楷體" panose="03000509000000000000" pitchFamily="65" charset="-120"/>
              </a:rPr>
              <a:t> 草書要寫得極好是很不容易的，因為草書的字形正如龍蛇在毛筆尖端下競逐而出一般，字劃細微之處固要分辨清楚，還得顧及整個字的體勢更要完整一氣呵成。</a:t>
            </a:r>
            <a:endParaRPr lang="en-US" altLang="zh-TW" sz="2600" dirty="0" smtClean="0">
              <a:latin typeface="標楷體" panose="03000509000000000000" pitchFamily="65" charset="-120"/>
              <a:ea typeface="標楷體" panose="03000509000000000000" pitchFamily="65" charset="-120"/>
            </a:endParaRPr>
          </a:p>
          <a:p>
            <a:pPr marL="0" indent="0">
              <a:buNone/>
            </a:pPr>
            <a:r>
              <a:rPr lang="zh-TW" altLang="en-US" sz="2800" dirty="0"/>
              <a:t> </a:t>
            </a:r>
            <a:r>
              <a:rPr lang="zh-TW" altLang="en-US" sz="2800" dirty="0" smtClean="0"/>
              <a:t>         </a:t>
            </a:r>
            <a:r>
              <a:rPr lang="zh-TW" altLang="en-US" sz="1900" dirty="0" smtClean="0"/>
              <a:t>解</a:t>
            </a:r>
            <a:r>
              <a:rPr lang="zh-TW" altLang="en-US" sz="1900" dirty="0"/>
              <a:t>構趣譯 </a:t>
            </a:r>
            <a:endParaRPr lang="en-US" altLang="zh-TW" sz="1900" dirty="0"/>
          </a:p>
          <a:p>
            <a:pPr marL="0" indent="0">
              <a:buNone/>
            </a:pPr>
            <a:r>
              <a:rPr lang="zh-TW" altLang="en-US" sz="1900" dirty="0"/>
              <a:t>  最是難為的行業就是草聖，被龍蛇混雜的媒體動筆批評，</a:t>
            </a:r>
            <a:endParaRPr lang="en-US" altLang="zh-TW" sz="1900" dirty="0"/>
          </a:p>
          <a:p>
            <a:pPr marL="0" indent="0">
              <a:buNone/>
            </a:pPr>
            <a:r>
              <a:rPr lang="zh-TW" altLang="en-US" sz="1900" dirty="0"/>
              <a:t>  對偏差報導雖想做些辯解，更被批鬥得體無完膚到不行！</a:t>
            </a:r>
          </a:p>
        </p:txBody>
      </p:sp>
      <p:sp>
        <p:nvSpPr>
          <p:cNvPr id="2" name="矩形 1"/>
          <p:cNvSpPr/>
          <p:nvPr/>
        </p:nvSpPr>
        <p:spPr>
          <a:xfrm>
            <a:off x="4716016" y="980728"/>
            <a:ext cx="576064" cy="3139321"/>
          </a:xfrm>
          <a:prstGeom prst="rect">
            <a:avLst/>
          </a:prstGeom>
        </p:spPr>
        <p:txBody>
          <a:bodyPr wrap="square">
            <a:spAutoFit/>
          </a:bodyPr>
          <a:lstStyle/>
          <a:p>
            <a:r>
              <a:rPr lang="zh-TW" altLang="en-US" sz="2200" dirty="0">
                <a:solidFill>
                  <a:prstClr val="black"/>
                </a:solidFill>
                <a:cs typeface="+mj-cs"/>
              </a:rPr>
              <a:t>明 韓道亨</a:t>
            </a:r>
            <a:r>
              <a:rPr lang="zh-TW" altLang="en-US" sz="2200" dirty="0" smtClean="0">
                <a:solidFill>
                  <a:prstClr val="black"/>
                </a:solidFill>
                <a:cs typeface="+mj-cs"/>
              </a:rPr>
              <a:t>草</a:t>
            </a:r>
            <a:endParaRPr lang="en-US" altLang="zh-TW" sz="2200" dirty="0" smtClean="0">
              <a:solidFill>
                <a:prstClr val="black"/>
              </a:solidFill>
              <a:cs typeface="+mj-cs"/>
            </a:endParaRPr>
          </a:p>
          <a:p>
            <a:r>
              <a:rPr lang="zh-TW" altLang="en-US" sz="2200" dirty="0" smtClean="0">
                <a:solidFill>
                  <a:prstClr val="black"/>
                </a:solidFill>
                <a:cs typeface="+mj-cs"/>
              </a:rPr>
              <a:t>訣</a:t>
            </a:r>
            <a:r>
              <a:rPr lang="zh-TW" altLang="en-US" sz="2200" dirty="0">
                <a:solidFill>
                  <a:prstClr val="black"/>
                </a:solidFill>
                <a:cs typeface="+mj-cs"/>
              </a:rPr>
              <a:t>百韻歌</a:t>
            </a:r>
            <a:endParaRPr lang="zh-TW" altLang="en-US" dirty="0"/>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116632"/>
            <a:ext cx="3600400" cy="6480720"/>
          </a:xfrm>
          <a:prstGeom prst="rect">
            <a:avLst/>
          </a:prstGeom>
        </p:spPr>
      </p:pic>
    </p:spTree>
    <p:extLst>
      <p:ext uri="{BB962C8B-B14F-4D97-AF65-F5344CB8AC3E}">
        <p14:creationId xmlns:p14="http://schemas.microsoft.com/office/powerpoint/2010/main" val="3122103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5004048" y="274638"/>
            <a:ext cx="3888432" cy="6178698"/>
          </a:xfrm>
        </p:spPr>
        <p:txBody>
          <a:bodyPr>
            <a:normAutofit fontScale="90000"/>
          </a:bodyPr>
          <a:lstStyle/>
          <a:p>
            <a:r>
              <a:rPr lang="en-US" altLang="zh-TW" sz="2800" dirty="0" smtClean="0"/>
              <a:t/>
            </a:r>
            <a:br>
              <a:rPr lang="en-US" altLang="zh-TW" sz="2800" dirty="0" smtClean="0"/>
            </a:br>
            <a:r>
              <a:rPr lang="en-US" altLang="zh-TW" sz="2800" dirty="0"/>
              <a:t/>
            </a:r>
            <a:br>
              <a:rPr lang="en-US" altLang="zh-TW" sz="2800" dirty="0"/>
            </a:br>
            <a:r>
              <a:rPr lang="en-US" altLang="zh-TW" sz="2800" dirty="0" smtClean="0"/>
              <a:t/>
            </a:r>
            <a:br>
              <a:rPr lang="en-US" altLang="zh-TW" sz="2800" dirty="0" smtClean="0"/>
            </a:br>
            <a:r>
              <a:rPr lang="en-US" altLang="zh-TW" sz="2800" dirty="0"/>
              <a:t/>
            </a:r>
            <a:br>
              <a:rPr lang="en-US" altLang="zh-TW" sz="2800" dirty="0"/>
            </a:br>
            <a:r>
              <a:rPr lang="en-US" altLang="zh-TW" sz="2800" dirty="0" smtClean="0"/>
              <a:t/>
            </a:r>
            <a:br>
              <a:rPr lang="en-US" altLang="zh-TW" sz="2800" dirty="0" smtClean="0"/>
            </a:br>
            <a:r>
              <a:rPr lang="en-US" altLang="zh-TW" sz="2800" dirty="0"/>
              <a:t/>
            </a:r>
            <a:br>
              <a:rPr lang="en-US" altLang="zh-TW" sz="2800" dirty="0"/>
            </a:br>
            <a:r>
              <a:rPr lang="en-US" altLang="zh-TW" sz="2800" dirty="0" smtClean="0"/>
              <a:t/>
            </a:r>
            <a:br>
              <a:rPr lang="en-US" altLang="zh-TW" sz="2800" dirty="0" smtClean="0"/>
            </a:br>
            <a:r>
              <a:rPr lang="en-US" altLang="zh-TW" sz="2800" dirty="0"/>
              <a:t/>
            </a:r>
            <a:br>
              <a:rPr lang="en-US" altLang="zh-TW" sz="2800" dirty="0"/>
            </a:br>
            <a:r>
              <a:rPr lang="en-US" altLang="zh-TW" sz="2800" dirty="0" smtClean="0"/>
              <a:t/>
            </a:r>
            <a:br>
              <a:rPr lang="en-US" altLang="zh-TW" sz="2800" dirty="0" smtClean="0"/>
            </a:br>
            <a:r>
              <a:rPr lang="en-US" altLang="zh-TW" sz="2800" dirty="0"/>
              <a:t/>
            </a:r>
            <a:br>
              <a:rPr lang="en-US" altLang="zh-TW" sz="2800" dirty="0"/>
            </a:br>
            <a:r>
              <a:rPr lang="en-US" altLang="zh-TW" sz="2800" dirty="0"/>
              <a:t/>
            </a:r>
            <a:br>
              <a:rPr lang="en-US" altLang="zh-TW" sz="2800" dirty="0"/>
            </a:br>
            <a:r>
              <a:rPr lang="zh-TW" altLang="en-US" sz="2200" dirty="0" smtClean="0"/>
              <a:t>有點方為水，空挑却是言；</a:t>
            </a:r>
            <a:r>
              <a:rPr lang="en-US" altLang="zh-TW" sz="2200" dirty="0" smtClean="0"/>
              <a:t/>
            </a:r>
            <a:br>
              <a:rPr lang="en-US" altLang="zh-TW" sz="2200" dirty="0" smtClean="0"/>
            </a:br>
            <a:r>
              <a:rPr lang="zh-TW" altLang="en-US" sz="2200" dirty="0" smtClean="0"/>
              <a:t>宀頭無左畔，辶遶闕東邊；</a:t>
            </a:r>
            <a:r>
              <a:rPr lang="en-US" altLang="zh-TW" sz="2200" dirty="0" smtClean="0"/>
              <a:t/>
            </a:r>
            <a:br>
              <a:rPr lang="en-US" altLang="zh-TW" sz="2200" dirty="0" smtClean="0"/>
            </a:br>
            <a:r>
              <a:rPr lang="zh-TW" altLang="en-US" sz="2200" dirty="0" smtClean="0"/>
              <a:t>長短分知去，微茫視每安；</a:t>
            </a:r>
            <a:r>
              <a:rPr lang="en-US" altLang="zh-TW" sz="2200" dirty="0" smtClean="0"/>
              <a:t/>
            </a:r>
            <a:br>
              <a:rPr lang="en-US" altLang="zh-TW" sz="2200" dirty="0" smtClean="0"/>
            </a:br>
            <a:endParaRPr lang="zh-TW" altLang="en-US" sz="2200" dirty="0"/>
          </a:p>
        </p:txBody>
      </p:sp>
      <p:sp>
        <p:nvSpPr>
          <p:cNvPr id="3" name="直排文字版面配置區 2"/>
          <p:cNvSpPr>
            <a:spLocks noGrp="1"/>
          </p:cNvSpPr>
          <p:nvPr>
            <p:ph type="body" orient="vert" idx="1"/>
          </p:nvPr>
        </p:nvSpPr>
        <p:spPr>
          <a:xfrm>
            <a:off x="395536" y="274638"/>
            <a:ext cx="4464496" cy="6178698"/>
          </a:xfrm>
        </p:spPr>
        <p:txBody>
          <a:bodyPr>
            <a:normAutofit fontScale="92500" lnSpcReduction="20000"/>
          </a:bodyPr>
          <a:lstStyle/>
          <a:p>
            <a:endParaRPr lang="en-US" altLang="zh-TW" sz="2000" dirty="0" smtClean="0">
              <a:latin typeface="標楷體" panose="03000509000000000000" pitchFamily="65" charset="-120"/>
              <a:ea typeface="標楷體" panose="03000509000000000000" pitchFamily="65" charset="-120"/>
            </a:endParaRPr>
          </a:p>
          <a:p>
            <a:pPr marL="0" indent="0">
              <a:buNone/>
            </a:pPr>
            <a:r>
              <a:rPr lang="zh-TW" altLang="en-US" sz="2000" dirty="0">
                <a:latin typeface="標楷體" panose="03000509000000000000" pitchFamily="65" charset="-120"/>
                <a:ea typeface="標楷體" panose="03000509000000000000" pitchFamily="65" charset="-120"/>
              </a:rPr>
              <a:t> </a:t>
            </a:r>
            <a:r>
              <a:rPr lang="zh-TW" altLang="en-US" sz="2000" dirty="0" smtClean="0">
                <a:latin typeface="標楷體" panose="03000509000000000000" pitchFamily="65" charset="-120"/>
                <a:ea typeface="標楷體" panose="03000509000000000000" pitchFamily="65" charset="-120"/>
              </a:rPr>
              <a:t>        釋文</a:t>
            </a:r>
            <a:endParaRPr lang="en-US" altLang="zh-TW" sz="2000" dirty="0">
              <a:latin typeface="標楷體" panose="03000509000000000000" pitchFamily="65" charset="-120"/>
              <a:ea typeface="標楷體" panose="03000509000000000000" pitchFamily="65" charset="-120"/>
            </a:endParaRPr>
          </a:p>
          <a:p>
            <a:pPr marL="0" indent="0">
              <a:buNone/>
            </a:pPr>
            <a:r>
              <a:rPr lang="zh-TW" altLang="en-US" sz="2000" dirty="0">
                <a:latin typeface="新細明體" panose="02020500000000000000" pitchFamily="18" charset="-120"/>
                <a:ea typeface="新細明體" panose="02020500000000000000" pitchFamily="18" charset="-120"/>
              </a:rPr>
              <a:t> </a:t>
            </a:r>
            <a:r>
              <a:rPr lang="zh-TW" altLang="en-US" sz="2000" dirty="0" smtClean="0">
                <a:latin typeface="新細明體" panose="02020500000000000000" pitchFamily="18" charset="-120"/>
                <a:ea typeface="新細明體" panose="02020500000000000000" pitchFamily="18" charset="-120"/>
              </a:rPr>
              <a:t>     </a:t>
            </a:r>
            <a:r>
              <a:rPr lang="zh-TW" altLang="en-US" sz="2000" dirty="0" smtClean="0">
                <a:latin typeface="標楷體" panose="03000509000000000000" pitchFamily="65" charset="-120"/>
                <a:ea typeface="標楷體" panose="03000509000000000000" pitchFamily="65" charset="-120"/>
              </a:rPr>
              <a:t>字左旁一點下面再一直畫向右趯才是</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水</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三點水</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a:t>
            </a:r>
            <a:endParaRPr lang="en-US" altLang="zh-TW" sz="2000" dirty="0" smtClean="0">
              <a:latin typeface="標楷體" panose="03000509000000000000" pitchFamily="65" charset="-120"/>
              <a:ea typeface="標楷體" panose="03000509000000000000" pitchFamily="65" charset="-120"/>
            </a:endParaRPr>
          </a:p>
          <a:p>
            <a:r>
              <a:rPr lang="zh-TW" altLang="en-US" sz="2000" dirty="0" smtClean="0">
                <a:latin typeface="標楷體" panose="03000509000000000000" pitchFamily="65" charset="-120"/>
                <a:ea typeface="標楷體" panose="03000509000000000000" pitchFamily="65" charset="-120"/>
              </a:rPr>
              <a:t>上頭無一點的一直劃向右挑的却是部首</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言</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a:t>
            </a:r>
            <a:endParaRPr lang="en-US" altLang="zh-TW" sz="2000" dirty="0" smtClean="0">
              <a:latin typeface="標楷體" panose="03000509000000000000" pitchFamily="65" charset="-120"/>
              <a:ea typeface="標楷體" panose="03000509000000000000" pitchFamily="65" charset="-120"/>
            </a:endParaRPr>
          </a:p>
          <a:p>
            <a:r>
              <a:rPr lang="zh-TW" altLang="en-US" sz="2000" dirty="0" smtClean="0">
                <a:latin typeface="標楷體" panose="03000509000000000000" pitchFamily="65" charset="-120"/>
                <a:ea typeface="標楷體" panose="03000509000000000000" pitchFamily="65" charset="-120"/>
              </a:rPr>
              <a:t>部首</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宀</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草書寫時左邊的一點可以省略；</a:t>
            </a:r>
            <a:endParaRPr lang="en-US" altLang="zh-TW" sz="2000" dirty="0" smtClean="0">
              <a:latin typeface="標楷體" panose="03000509000000000000" pitchFamily="65" charset="-120"/>
              <a:ea typeface="標楷體" panose="03000509000000000000" pitchFamily="65" charset="-120"/>
            </a:endParaRPr>
          </a:p>
          <a:p>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辶</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草書寫時東</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左</a:t>
            </a:r>
            <a:r>
              <a:rPr lang="en-US" altLang="zh-TW" sz="2000" dirty="0" smtClean="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邊</a:t>
            </a:r>
            <a:r>
              <a:rPr lang="zh-TW" altLang="en-US" sz="2000" dirty="0" smtClean="0">
                <a:latin typeface="標楷體" panose="03000509000000000000" pitchFamily="65" charset="-120"/>
                <a:ea typeface="標楷體" panose="03000509000000000000" pitchFamily="65" charset="-120"/>
              </a:rPr>
              <a:t>的</a:t>
            </a:r>
            <a:r>
              <a:rPr lang="zh-TW" altLang="en-US" sz="2000" dirty="0">
                <a:latin typeface="標楷體" panose="03000509000000000000" pitchFamily="65" charset="-120"/>
                <a:ea typeface="標楷體" panose="03000509000000000000" pitchFamily="65" charset="-120"/>
              </a:rPr>
              <a:t>遶</a:t>
            </a:r>
            <a:r>
              <a:rPr lang="zh-TW" altLang="en-US" sz="2000" dirty="0" smtClean="0">
                <a:latin typeface="標楷體" panose="03000509000000000000" pitchFamily="65" charset="-120"/>
                <a:ea typeface="標楷體" panose="03000509000000000000" pitchFamily="65" charset="-120"/>
              </a:rPr>
              <a:t>筆可以省略而以豎劃</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再向下右彎</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代替；</a:t>
            </a:r>
            <a:endParaRPr lang="en-US" altLang="zh-TW" sz="2000" dirty="0" smtClean="0">
              <a:latin typeface="標楷體" panose="03000509000000000000" pitchFamily="65" charset="-120"/>
              <a:ea typeface="標楷體" panose="03000509000000000000" pitchFamily="65" charset="-120"/>
            </a:endParaRPr>
          </a:p>
          <a:p>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知</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字和</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去</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字的分別是</a:t>
            </a:r>
            <a:r>
              <a:rPr lang="zh-TW" altLang="en-US" sz="2000" dirty="0">
                <a:latin typeface="標楷體" panose="03000509000000000000" pitchFamily="65" charset="-120"/>
                <a:ea typeface="標楷體" panose="03000509000000000000" pitchFamily="65" charset="-120"/>
              </a:rPr>
              <a:t>：</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知</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字尾筆向右橫伸較</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去</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字為長；</a:t>
            </a:r>
            <a:endParaRPr lang="en-US" altLang="zh-TW" sz="2000" dirty="0" smtClean="0">
              <a:latin typeface="標楷體" panose="03000509000000000000" pitchFamily="65" charset="-120"/>
              <a:ea typeface="標楷體" panose="03000509000000000000" pitchFamily="65" charset="-120"/>
            </a:endParaRPr>
          </a:p>
          <a:p>
            <a:pPr marL="0" indent="0">
              <a:buNone/>
            </a:pPr>
            <a:r>
              <a:rPr lang="zh-TW" altLang="en-US" sz="2000" dirty="0" smtClean="0">
                <a:latin typeface="標楷體" panose="03000509000000000000" pitchFamily="65" charset="-120"/>
                <a:ea typeface="標楷體" panose="03000509000000000000" pitchFamily="65" charset="-120"/>
              </a:rPr>
              <a:t>   </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每</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字和</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安</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字的差別看</a:t>
            </a:r>
            <a:r>
              <a:rPr lang="zh-TW" altLang="en-US" sz="2000" dirty="0">
                <a:latin typeface="標楷體" panose="03000509000000000000" pitchFamily="65" charset="-120"/>
                <a:ea typeface="標楷體" panose="03000509000000000000" pitchFamily="65" charset="-120"/>
              </a:rPr>
              <a:t>得</a:t>
            </a:r>
            <a:r>
              <a:rPr lang="zh-TW" altLang="en-US" sz="2000" dirty="0" smtClean="0">
                <a:latin typeface="標楷體" panose="03000509000000000000" pitchFamily="65" charset="-120"/>
                <a:ea typeface="標楷體" panose="03000509000000000000" pitchFamily="65" charset="-120"/>
              </a:rPr>
              <a:t>很微茫</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只差字中間的一 </a:t>
            </a:r>
            <a:endParaRPr lang="en-US" altLang="zh-TW" sz="2000" dirty="0" smtClean="0">
              <a:latin typeface="標楷體" panose="03000509000000000000" pitchFamily="65" charset="-120"/>
              <a:ea typeface="標楷體" panose="03000509000000000000" pitchFamily="65" charset="-120"/>
            </a:endParaRPr>
          </a:p>
          <a:p>
            <a:pPr marL="0" indent="0">
              <a:buNone/>
            </a:pPr>
            <a:r>
              <a:rPr lang="zh-TW" altLang="en-US" sz="2000" dirty="0">
                <a:latin typeface="標楷體" panose="03000509000000000000" pitchFamily="65" charset="-120"/>
                <a:ea typeface="標楷體" panose="03000509000000000000" pitchFamily="65" charset="-120"/>
              </a:rPr>
              <a:t> </a:t>
            </a:r>
            <a:r>
              <a:rPr lang="zh-TW" altLang="en-US" sz="2000" dirty="0" smtClean="0">
                <a:latin typeface="標楷體" panose="03000509000000000000" pitchFamily="65" charset="-120"/>
                <a:ea typeface="標楷體" panose="03000509000000000000" pitchFamily="65" charset="-120"/>
              </a:rPr>
              <a:t>  點。  </a:t>
            </a:r>
            <a:endParaRPr lang="en-US" altLang="zh-TW" sz="2000" dirty="0" smtClean="0">
              <a:latin typeface="標楷體" panose="03000509000000000000" pitchFamily="65" charset="-120"/>
              <a:ea typeface="標楷體" panose="03000509000000000000" pitchFamily="65" charset="-120"/>
            </a:endParaRPr>
          </a:p>
          <a:p>
            <a:pPr marL="0" indent="0">
              <a:buNone/>
            </a:pPr>
            <a:r>
              <a:rPr lang="zh-TW" altLang="en-US" sz="2000" dirty="0">
                <a:latin typeface="標楷體" panose="03000509000000000000" pitchFamily="65" charset="-120"/>
                <a:ea typeface="標楷體" panose="03000509000000000000" pitchFamily="65" charset="-120"/>
              </a:rPr>
              <a:t> </a:t>
            </a:r>
            <a:r>
              <a:rPr lang="zh-TW" altLang="en-US" sz="2000" dirty="0" smtClean="0">
                <a:latin typeface="標楷體" panose="03000509000000000000" pitchFamily="65" charset="-120"/>
                <a:ea typeface="標楷體" panose="03000509000000000000" pitchFamily="65" charset="-120"/>
              </a:rPr>
              <a:t>          解</a:t>
            </a:r>
            <a:r>
              <a:rPr lang="zh-TW" altLang="en-US" sz="2000" dirty="0">
                <a:latin typeface="標楷體" panose="03000509000000000000" pitchFamily="65" charset="-120"/>
                <a:ea typeface="標楷體" panose="03000509000000000000" pitchFamily="65" charset="-120"/>
              </a:rPr>
              <a:t>構</a:t>
            </a:r>
            <a:r>
              <a:rPr lang="zh-TW" altLang="en-US" sz="2000" dirty="0">
                <a:latin typeface="新細明體" panose="02020500000000000000" pitchFamily="18" charset="-120"/>
                <a:ea typeface="新細明體" panose="02020500000000000000" pitchFamily="18" charset="-120"/>
              </a:rPr>
              <a:t>趣譯</a:t>
            </a:r>
            <a:endParaRPr lang="en-US" altLang="zh-TW" sz="2000" dirty="0">
              <a:latin typeface="新細明體" panose="02020500000000000000" pitchFamily="18" charset="-120"/>
              <a:ea typeface="新細明體" panose="02020500000000000000" pitchFamily="18" charset="-120"/>
            </a:endParaRPr>
          </a:p>
          <a:p>
            <a:pPr marL="0" indent="0">
              <a:buNone/>
            </a:pPr>
            <a:r>
              <a:rPr lang="zh-TW" altLang="en-US" sz="2000" dirty="0">
                <a:latin typeface="新細明體" panose="02020500000000000000" pitchFamily="18" charset="-120"/>
                <a:ea typeface="新細明體" panose="02020500000000000000" pitchFamily="18" charset="-120"/>
              </a:rPr>
              <a:t>            有點子才有財源，光挑剔便是空言，</a:t>
            </a:r>
            <a:endParaRPr lang="en-US" altLang="zh-TW" sz="2000" dirty="0">
              <a:latin typeface="新細明體" panose="02020500000000000000" pitchFamily="18" charset="-120"/>
              <a:ea typeface="新細明體" panose="02020500000000000000" pitchFamily="18" charset="-120"/>
            </a:endParaRPr>
          </a:p>
          <a:p>
            <a:pPr marL="0" indent="0">
              <a:buNone/>
            </a:pPr>
            <a:r>
              <a:rPr lang="zh-TW" altLang="en-US" sz="2000" dirty="0">
                <a:latin typeface="新細明體" panose="02020500000000000000" pitchFamily="18" charset="-120"/>
                <a:ea typeface="新細明體" panose="02020500000000000000" pitchFamily="18" charset="-120"/>
              </a:rPr>
              <a:t>            寶蓋頭飾</a:t>
            </a:r>
            <a:r>
              <a:rPr lang="zh-TW" altLang="en-US" sz="2000" dirty="0" smtClean="0">
                <a:latin typeface="新細明體" panose="02020500000000000000" pitchFamily="18" charset="-120"/>
                <a:ea typeface="新細明體" panose="02020500000000000000" pitchFamily="18" charset="-120"/>
              </a:rPr>
              <a:t>沒了左面，走走</a:t>
            </a:r>
            <a:r>
              <a:rPr lang="zh-TW" altLang="en-US" sz="2000" dirty="0">
                <a:latin typeface="新細明體" panose="02020500000000000000" pitchFamily="18" charset="-120"/>
                <a:ea typeface="新細明體" panose="02020500000000000000" pitchFamily="18" charset="-120"/>
              </a:rPr>
              <a:t>停</a:t>
            </a:r>
            <a:r>
              <a:rPr lang="zh-TW" altLang="en-US" sz="2000" dirty="0" smtClean="0">
                <a:latin typeface="新細明體" panose="02020500000000000000" pitchFamily="18" charset="-120"/>
                <a:ea typeface="新細明體" panose="02020500000000000000" pitchFamily="18" charset="-120"/>
              </a:rPr>
              <a:t>停不遶</a:t>
            </a:r>
            <a:r>
              <a:rPr lang="zh-TW" altLang="en-US" sz="2000" dirty="0">
                <a:latin typeface="新細明體" panose="02020500000000000000" pitchFamily="18" charset="-120"/>
                <a:ea typeface="新細明體" panose="02020500000000000000" pitchFamily="18" charset="-120"/>
              </a:rPr>
              <a:t>東邊，</a:t>
            </a:r>
            <a:endParaRPr lang="en-US" altLang="zh-TW" sz="2000" dirty="0">
              <a:latin typeface="新細明體" panose="02020500000000000000" pitchFamily="18" charset="-120"/>
              <a:ea typeface="新細明體" panose="02020500000000000000" pitchFamily="18" charset="-120"/>
            </a:endParaRPr>
          </a:p>
          <a:p>
            <a:pPr marL="0" indent="0">
              <a:buNone/>
            </a:pPr>
            <a:r>
              <a:rPr lang="zh-TW" altLang="en-US" sz="2000" dirty="0">
                <a:latin typeface="新細明體" panose="02020500000000000000" pitchFamily="18" charset="-120"/>
                <a:ea typeface="新細明體" panose="02020500000000000000" pitchFamily="18" charset="-120"/>
              </a:rPr>
              <a:t>            知要去的路</a:t>
            </a:r>
            <a:r>
              <a:rPr lang="zh-TW" altLang="en-US" sz="2000" dirty="0" smtClean="0">
                <a:latin typeface="新細明體" panose="02020500000000000000" pitchFamily="18" charset="-120"/>
                <a:ea typeface="新細明體" panose="02020500000000000000" pitchFamily="18" charset="-120"/>
              </a:rPr>
              <a:t>有短有</a:t>
            </a:r>
            <a:r>
              <a:rPr lang="zh-TW" altLang="en-US" sz="2000" dirty="0">
                <a:latin typeface="新細明體" panose="02020500000000000000" pitchFamily="18" charset="-120"/>
                <a:ea typeface="新細明體" panose="02020500000000000000" pitchFamily="18" charset="-120"/>
              </a:rPr>
              <a:t>長</a:t>
            </a:r>
            <a:r>
              <a:rPr lang="zh-TW" altLang="en-US" sz="2000" dirty="0" smtClean="0">
                <a:latin typeface="新細明體" panose="02020500000000000000" pitchFamily="18" charset="-120"/>
                <a:ea typeface="新細明體" panose="02020500000000000000" pitchFamily="18" charset="-120"/>
              </a:rPr>
              <a:t>，</a:t>
            </a:r>
            <a:r>
              <a:rPr lang="zh-TW" altLang="en-US" sz="2000" dirty="0">
                <a:latin typeface="新細明體" panose="02020500000000000000" pitchFamily="18" charset="-120"/>
                <a:ea typeface="新細明體" panose="02020500000000000000" pitchFamily="18" charset="-120"/>
              </a:rPr>
              <a:t>瞻望安定</a:t>
            </a:r>
            <a:r>
              <a:rPr lang="zh-TW" altLang="en-US" sz="2000" dirty="0" smtClean="0">
                <a:latin typeface="新細明體" panose="02020500000000000000" pitchFamily="18" charset="-120"/>
                <a:ea typeface="新細明體" panose="02020500000000000000" pitchFamily="18" charset="-120"/>
              </a:rPr>
              <a:t>總是覺得渺茫</a:t>
            </a:r>
            <a:r>
              <a:rPr lang="zh-TW" altLang="en-US" sz="2000" dirty="0">
                <a:latin typeface="新細明體" panose="02020500000000000000" pitchFamily="18" charset="-120"/>
                <a:ea typeface="新細明體" panose="02020500000000000000" pitchFamily="18" charset="-120"/>
              </a:rPr>
              <a:t>。</a:t>
            </a:r>
            <a:endParaRPr lang="en-US" altLang="zh-TW" sz="2000" dirty="0">
              <a:latin typeface="新細明體" panose="02020500000000000000" pitchFamily="18" charset="-120"/>
              <a:ea typeface="新細明體" panose="02020500000000000000" pitchFamily="18" charset="-120"/>
            </a:endParaRPr>
          </a:p>
          <a:p>
            <a:endParaRPr lang="en-US" altLang="zh-TW" sz="2000" dirty="0" smtClean="0">
              <a:latin typeface="標楷體" panose="03000509000000000000" pitchFamily="65" charset="-120"/>
              <a:ea typeface="標楷體" panose="03000509000000000000" pitchFamily="65" charset="-120"/>
            </a:endParaRPr>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580111" y="188635"/>
            <a:ext cx="3240354" cy="6480721"/>
          </a:xfrm>
          <a:prstGeom prst="rect">
            <a:avLst/>
          </a:prstGeom>
        </p:spPr>
      </p:pic>
    </p:spTree>
    <p:extLst>
      <p:ext uri="{BB962C8B-B14F-4D97-AF65-F5344CB8AC3E}">
        <p14:creationId xmlns:p14="http://schemas.microsoft.com/office/powerpoint/2010/main" val="1525389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4860032" y="274638"/>
            <a:ext cx="3826768" cy="6250706"/>
          </a:xfrm>
        </p:spPr>
        <p:txBody>
          <a:bodyPr/>
          <a:lstStyle/>
          <a:p>
            <a:endParaRPr lang="zh-TW" altLang="en-US" dirty="0"/>
          </a:p>
        </p:txBody>
      </p:sp>
      <p:sp>
        <p:nvSpPr>
          <p:cNvPr id="3" name="直排文字版面配置區 2"/>
          <p:cNvSpPr>
            <a:spLocks noGrp="1"/>
          </p:cNvSpPr>
          <p:nvPr>
            <p:ph type="body" orient="vert" idx="1"/>
          </p:nvPr>
        </p:nvSpPr>
        <p:spPr>
          <a:xfrm>
            <a:off x="1619672" y="332656"/>
            <a:ext cx="4176464" cy="5851525"/>
          </a:xfrm>
        </p:spPr>
        <p:txBody>
          <a:bodyPr>
            <a:noAutofit/>
          </a:bodyPr>
          <a:lstStyle/>
          <a:p>
            <a:pPr marL="0" indent="0">
              <a:buNone/>
            </a:pPr>
            <a:r>
              <a:rPr lang="zh-TW" altLang="en-US" sz="2000" dirty="0"/>
              <a:t> </a:t>
            </a:r>
            <a:r>
              <a:rPr lang="zh-TW" altLang="en-US" sz="2000" dirty="0" smtClean="0"/>
              <a:t>     步觀牛引足，羞見羊踏田，</a:t>
            </a:r>
            <a:endParaRPr lang="en-US" altLang="zh-TW" sz="2000" dirty="0" smtClean="0"/>
          </a:p>
          <a:p>
            <a:r>
              <a:rPr lang="zh-TW" altLang="en-US" sz="2000" dirty="0" smtClean="0"/>
              <a:t>六手宜為稟，七紅即是袁，</a:t>
            </a:r>
            <a:endParaRPr lang="en-US" altLang="zh-TW" sz="2000" dirty="0" smtClean="0"/>
          </a:p>
          <a:p>
            <a:r>
              <a:rPr lang="zh-TW" altLang="en-US" sz="2000" dirty="0" smtClean="0"/>
              <a:t>十朱知奉已，三口代言宣。</a:t>
            </a:r>
            <a:endParaRPr lang="en-US" altLang="zh-TW" sz="2000" dirty="0" smtClean="0"/>
          </a:p>
          <a:p>
            <a:r>
              <a:rPr lang="zh-TW" altLang="en-US" sz="2000" dirty="0" smtClean="0">
                <a:latin typeface="標楷體" panose="03000509000000000000" pitchFamily="65" charset="-120"/>
                <a:ea typeface="標楷體" panose="03000509000000000000" pitchFamily="65" charset="-120"/>
              </a:rPr>
              <a:t>      釋文</a:t>
            </a:r>
            <a:endParaRPr lang="en-US" altLang="zh-TW" sz="2000" dirty="0">
              <a:latin typeface="標楷體" panose="03000509000000000000" pitchFamily="65" charset="-120"/>
              <a:ea typeface="標楷體" panose="03000509000000000000" pitchFamily="65" charset="-120"/>
            </a:endParaRPr>
          </a:p>
          <a:p>
            <a:pPr marL="0" indent="0">
              <a:buNone/>
            </a:pPr>
            <a:r>
              <a:rPr lang="zh-TW" altLang="en-US" sz="2000" dirty="0">
                <a:latin typeface="標楷體" panose="03000509000000000000" pitchFamily="65" charset="-120"/>
                <a:ea typeface="標楷體" panose="03000509000000000000" pitchFamily="65" charset="-120"/>
              </a:rPr>
              <a:t> </a:t>
            </a:r>
            <a:r>
              <a:rPr lang="zh-TW" altLang="en-US" sz="2000" dirty="0" smtClean="0">
                <a:latin typeface="標楷體" panose="03000509000000000000" pitchFamily="65" charset="-120"/>
                <a:ea typeface="標楷體" panose="03000509000000000000" pitchFamily="65" charset="-120"/>
              </a:rPr>
              <a:t>  </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牛</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字加一撇組成</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步</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a:t>
            </a:r>
            <a:endParaRPr lang="en-US" altLang="zh-TW" sz="2000" dirty="0" smtClean="0">
              <a:latin typeface="標楷體" panose="03000509000000000000" pitchFamily="65" charset="-120"/>
              <a:ea typeface="標楷體" panose="03000509000000000000" pitchFamily="65" charset="-120"/>
            </a:endParaRPr>
          </a:p>
          <a:p>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羞</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字係由</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羊</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字加在</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田</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字上合成，</a:t>
            </a:r>
            <a:endParaRPr lang="en-US" altLang="zh-TW" sz="2000" dirty="0" smtClean="0">
              <a:latin typeface="標楷體" panose="03000509000000000000" pitchFamily="65" charset="-120"/>
              <a:ea typeface="標楷體" panose="03000509000000000000" pitchFamily="65" charset="-120"/>
            </a:endParaRPr>
          </a:p>
          <a:p>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六</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字和</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手</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字加在一起便成</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稟</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a:t>
            </a:r>
            <a:endParaRPr lang="en-US" altLang="zh-TW" sz="2000" dirty="0" smtClean="0">
              <a:latin typeface="標楷體" panose="03000509000000000000" pitchFamily="65" charset="-120"/>
              <a:ea typeface="標楷體" panose="03000509000000000000" pitchFamily="65" charset="-120"/>
            </a:endParaRPr>
          </a:p>
          <a:p>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七</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字加在</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紅</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字之上就成</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袁</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a:t>
            </a:r>
            <a:endParaRPr lang="en-US" altLang="zh-TW" sz="2000" dirty="0" smtClean="0">
              <a:latin typeface="標楷體" panose="03000509000000000000" pitchFamily="65" charset="-120"/>
              <a:ea typeface="標楷體" panose="03000509000000000000" pitchFamily="65" charset="-120"/>
            </a:endParaRPr>
          </a:p>
          <a:p>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十</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字加</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朱</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字便是</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奉</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a:t>
            </a:r>
            <a:endParaRPr lang="en-US" altLang="zh-TW" sz="2000" dirty="0" smtClean="0">
              <a:latin typeface="標楷體" panose="03000509000000000000" pitchFamily="65" charset="-120"/>
              <a:ea typeface="標楷體" panose="03000509000000000000" pitchFamily="65" charset="-120"/>
            </a:endParaRPr>
          </a:p>
          <a:p>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三</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字加</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口</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字代表宣言的</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言</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字。</a:t>
            </a:r>
            <a:endParaRPr lang="en-US" altLang="zh-TW" sz="2000" dirty="0" smtClean="0">
              <a:latin typeface="標楷體" panose="03000509000000000000" pitchFamily="65" charset="-120"/>
              <a:ea typeface="標楷體" panose="03000509000000000000" pitchFamily="65" charset="-120"/>
            </a:endParaRPr>
          </a:p>
          <a:p>
            <a:r>
              <a:rPr lang="zh-TW" altLang="en-US" sz="2000" dirty="0"/>
              <a:t> </a:t>
            </a:r>
            <a:r>
              <a:rPr lang="zh-TW" altLang="en-US" sz="2000" dirty="0" smtClean="0"/>
              <a:t>     解</a:t>
            </a:r>
            <a:r>
              <a:rPr lang="zh-TW" altLang="en-US" sz="2000" dirty="0"/>
              <a:t>構趣譯</a:t>
            </a:r>
            <a:endParaRPr lang="en-US" altLang="zh-TW" sz="2000" dirty="0"/>
          </a:p>
          <a:p>
            <a:r>
              <a:rPr lang="zh-TW" altLang="en-US" sz="2000" dirty="0">
                <a:latin typeface="新細明體" panose="02020500000000000000" pitchFamily="18" charset="-120"/>
                <a:ea typeface="新細明體" panose="02020500000000000000" pitchFamily="18" charset="-120"/>
              </a:rPr>
              <a:t>觀看牛步才知牛將左右腳前後引伸而行，見到自家的羊踐踏農田</a:t>
            </a:r>
            <a:r>
              <a:rPr lang="zh-TW" altLang="en-US" sz="2000" dirty="0" smtClean="0">
                <a:latin typeface="新細明體" panose="02020500000000000000" pitchFamily="18" charset="-120"/>
                <a:ea typeface="新細明體" panose="02020500000000000000" pitchFamily="18" charset="-120"/>
              </a:rPr>
              <a:t>真是不好意思</a:t>
            </a:r>
            <a:r>
              <a:rPr lang="zh-TW" altLang="en-US" sz="2000" dirty="0">
                <a:latin typeface="新細明體" panose="02020500000000000000" pitchFamily="18" charset="-120"/>
                <a:ea typeface="新細明體" panose="02020500000000000000" pitchFamily="18" charset="-120"/>
              </a:rPr>
              <a:t>；三人六手正宜拱手告狀，收七個</a:t>
            </a:r>
            <a:r>
              <a:rPr lang="zh-TW" altLang="en-US" sz="2000" dirty="0" smtClean="0">
                <a:latin typeface="新細明體" panose="02020500000000000000" pitchFamily="18" charset="-120"/>
                <a:ea typeface="新細明體" panose="02020500000000000000" pitchFamily="18" charset="-120"/>
              </a:rPr>
              <a:t>紅包的正是</a:t>
            </a:r>
            <a:r>
              <a:rPr lang="zh-TW" altLang="en-US" sz="2000" dirty="0">
                <a:latin typeface="新細明體" panose="02020500000000000000" pitchFamily="18" charset="-120"/>
                <a:ea typeface="新細明體" panose="02020500000000000000" pitchFamily="18" charset="-120"/>
              </a:rPr>
              <a:t>我老袁</a:t>
            </a:r>
            <a:r>
              <a:rPr lang="zh-TW" altLang="en-US" sz="2000" dirty="0" smtClean="0">
                <a:latin typeface="新細明體" panose="02020500000000000000" pitchFamily="18" charset="-120"/>
                <a:ea typeface="新細明體" panose="02020500000000000000" pitchFamily="18" charset="-120"/>
              </a:rPr>
              <a:t>！</a:t>
            </a:r>
            <a:r>
              <a:rPr lang="zh-TW" altLang="en-US" sz="2000" dirty="0">
                <a:latin typeface="新細明體" panose="02020500000000000000" pitchFamily="18" charset="-120"/>
                <a:ea typeface="新細明體" panose="02020500000000000000" pitchFamily="18" charset="-120"/>
              </a:rPr>
              <a:t>伸出</a:t>
            </a:r>
            <a:r>
              <a:rPr lang="zh-TW" altLang="en-US" sz="2000" dirty="0" smtClean="0">
                <a:latin typeface="新細明體" panose="02020500000000000000" pitchFamily="18" charset="-120"/>
                <a:ea typeface="新細明體" panose="02020500000000000000" pitchFamily="18" charset="-120"/>
              </a:rPr>
              <a:t>十隻塗了朱紅指甲油的手指就</a:t>
            </a:r>
            <a:r>
              <a:rPr lang="zh-TW" altLang="en-US" sz="2000" dirty="0">
                <a:latin typeface="新細明體" panose="02020500000000000000" pitchFamily="18" charset="-120"/>
                <a:ea typeface="新細明體" panose="02020500000000000000" pitchFamily="18" charset="-120"/>
              </a:rPr>
              <a:t>知</a:t>
            </a:r>
            <a:r>
              <a:rPr lang="zh-TW" altLang="en-US" sz="2000" dirty="0" smtClean="0">
                <a:latin typeface="新細明體" panose="02020500000000000000" pitchFamily="18" charset="-120"/>
                <a:ea typeface="新細明體" panose="02020500000000000000" pitchFamily="18" charset="-120"/>
              </a:rPr>
              <a:t>已經送禮了</a:t>
            </a:r>
            <a:r>
              <a:rPr lang="zh-TW" altLang="en-US" sz="2000" dirty="0">
                <a:latin typeface="新細明體" panose="02020500000000000000" pitchFamily="18" charset="-120"/>
                <a:ea typeface="新細明體" panose="02020500000000000000" pitchFamily="18" charset="-120"/>
              </a:rPr>
              <a:t>，三把口</a:t>
            </a:r>
            <a:r>
              <a:rPr lang="zh-TW" altLang="en-US" sz="2000" dirty="0" smtClean="0">
                <a:latin typeface="新細明體" panose="02020500000000000000" pitchFamily="18" charset="-120"/>
                <a:ea typeface="新細明體" panose="02020500000000000000" pitchFamily="18" charset="-120"/>
              </a:rPr>
              <a:t>一張開不言可喻就代表心照不宣</a:t>
            </a:r>
            <a:r>
              <a:rPr lang="zh-TW" altLang="en-US" sz="2000" dirty="0">
                <a:latin typeface="新細明體" panose="02020500000000000000" pitchFamily="18" charset="-120"/>
                <a:ea typeface="新細明體" panose="02020500000000000000" pitchFamily="18" charset="-120"/>
              </a:rPr>
              <a:t>。</a:t>
            </a:r>
            <a:endParaRPr lang="zh-TW" altLang="en-US" sz="2000" dirty="0"/>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4" y="188639"/>
            <a:ext cx="3275856" cy="6480721"/>
          </a:xfrm>
          <a:prstGeom prst="rect">
            <a:avLst/>
          </a:prstGeom>
        </p:spPr>
      </p:pic>
    </p:spTree>
    <p:extLst>
      <p:ext uri="{BB962C8B-B14F-4D97-AF65-F5344CB8AC3E}">
        <p14:creationId xmlns:p14="http://schemas.microsoft.com/office/powerpoint/2010/main" val="1494314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4572000" y="274638"/>
            <a:ext cx="4114800" cy="6394722"/>
          </a:xfrm>
        </p:spPr>
        <p:txBody>
          <a:bodyPr/>
          <a:lstStyle/>
          <a:p>
            <a:endParaRPr lang="zh-TW" altLang="en-US" dirty="0"/>
          </a:p>
        </p:txBody>
      </p:sp>
      <p:sp>
        <p:nvSpPr>
          <p:cNvPr id="3" name="直排文字版面配置區 2"/>
          <p:cNvSpPr>
            <a:spLocks noGrp="1"/>
          </p:cNvSpPr>
          <p:nvPr>
            <p:ph type="body" orient="vert" idx="1"/>
          </p:nvPr>
        </p:nvSpPr>
        <p:spPr>
          <a:xfrm>
            <a:off x="179512" y="274638"/>
            <a:ext cx="5544616" cy="6034682"/>
          </a:xfrm>
        </p:spPr>
        <p:txBody>
          <a:bodyPr>
            <a:noAutofit/>
          </a:bodyPr>
          <a:lstStyle/>
          <a:p>
            <a:r>
              <a:rPr lang="zh-TW" altLang="en-US" sz="1800" dirty="0" smtClean="0"/>
              <a:t>左阜貝丁反，右刀寸點彎，</a:t>
            </a:r>
            <a:endParaRPr lang="en-US" altLang="zh-TW" sz="1800" dirty="0" smtClean="0"/>
          </a:p>
          <a:p>
            <a:r>
              <a:rPr lang="zh-TW" altLang="en-US" sz="1800" dirty="0" smtClean="0"/>
              <a:t>曾差頭不異，歸浸體同觀，</a:t>
            </a:r>
            <a:endParaRPr lang="en-US" altLang="zh-TW" sz="1800" dirty="0" smtClean="0"/>
          </a:p>
          <a:p>
            <a:r>
              <a:rPr lang="zh-TW" altLang="en-US" sz="1800" dirty="0" smtClean="0"/>
              <a:t>孤殆通相似，矛柔總一般。</a:t>
            </a:r>
            <a:endParaRPr lang="en-US" altLang="zh-TW" sz="1800" dirty="0" smtClean="0"/>
          </a:p>
          <a:p>
            <a:r>
              <a:rPr lang="zh-TW" altLang="en-US" sz="1800" dirty="0" smtClean="0">
                <a:latin typeface="標楷體" panose="03000509000000000000" pitchFamily="65" charset="-120"/>
                <a:ea typeface="標楷體" panose="03000509000000000000" pitchFamily="65" charset="-120"/>
              </a:rPr>
              <a:t>       釋文</a:t>
            </a:r>
            <a:endParaRPr lang="en-US" altLang="zh-TW" sz="1800" dirty="0" smtClean="0">
              <a:latin typeface="標楷體" panose="03000509000000000000" pitchFamily="65" charset="-120"/>
              <a:ea typeface="標楷體" panose="03000509000000000000" pitchFamily="65" charset="-120"/>
            </a:endParaRPr>
          </a:p>
          <a:p>
            <a:r>
              <a:rPr lang="zh-TW" altLang="en-US" sz="1800" dirty="0" smtClean="0">
                <a:latin typeface="標楷體" panose="03000509000000000000" pitchFamily="65" charset="-120"/>
                <a:ea typeface="標楷體" panose="03000509000000000000" pitchFamily="65" charset="-120"/>
              </a:rPr>
              <a:t>左部首</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阜</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貝</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字草書字形像將</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丁</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字下之</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鉤</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反向右彎，</a:t>
            </a:r>
            <a:endParaRPr lang="en-US" altLang="zh-TW" sz="1800" dirty="0" smtClean="0">
              <a:latin typeface="標楷體" panose="03000509000000000000" pitchFamily="65" charset="-120"/>
              <a:ea typeface="標楷體" panose="03000509000000000000" pitchFamily="65" charset="-120"/>
            </a:endParaRPr>
          </a:p>
          <a:p>
            <a:r>
              <a:rPr lang="zh-TW" altLang="en-US" sz="1800" dirty="0" smtClean="0">
                <a:latin typeface="標楷體" panose="03000509000000000000" pitchFamily="65" charset="-120"/>
                <a:ea typeface="標楷體" panose="03000509000000000000" pitchFamily="65" charset="-120"/>
              </a:rPr>
              <a:t>右部首之</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刀</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寸</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草書寫作一點加一彎形筆劃。</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曾</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差</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字的頭部寫法相同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只下半字形不同，</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歸</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浸</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二字右側字體看起來都一樣，</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孤</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殆</a:t>
            </a:r>
            <a:r>
              <a:rPr lang="en-US" altLang="zh-TW" sz="1800" dirty="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字草書很相似</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只字右旁下半些微不同，</a:t>
            </a:r>
            <a:endParaRPr lang="en-US" altLang="zh-TW" sz="1800" dirty="0" smtClean="0">
              <a:latin typeface="標楷體" panose="03000509000000000000" pitchFamily="65" charset="-120"/>
              <a:ea typeface="標楷體" panose="03000509000000000000" pitchFamily="65" charset="-120"/>
            </a:endParaRPr>
          </a:p>
          <a:p>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矛</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字和</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柔</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字整體看來都像一個樣子。</a:t>
            </a:r>
            <a:endParaRPr lang="en-US" altLang="zh-TW" sz="1800" dirty="0" smtClean="0">
              <a:latin typeface="標楷體" panose="03000509000000000000" pitchFamily="65" charset="-120"/>
              <a:ea typeface="標楷體" panose="03000509000000000000" pitchFamily="65" charset="-120"/>
            </a:endParaRPr>
          </a:p>
          <a:p>
            <a:pPr marL="0" indent="0">
              <a:buNone/>
            </a:pPr>
            <a:endParaRPr lang="en-US" altLang="zh-TW" sz="1800" dirty="0" smtClean="0"/>
          </a:p>
          <a:p>
            <a:pPr marL="0" indent="0">
              <a:buNone/>
            </a:pPr>
            <a:r>
              <a:rPr lang="zh-TW" altLang="en-US" sz="1800" dirty="0">
                <a:latin typeface="+mn-ea"/>
              </a:rPr>
              <a:t> </a:t>
            </a:r>
            <a:r>
              <a:rPr lang="zh-TW" altLang="en-US" sz="1800" dirty="0" smtClean="0">
                <a:latin typeface="+mn-ea"/>
              </a:rPr>
              <a:t>      解</a:t>
            </a:r>
            <a:r>
              <a:rPr lang="zh-TW" altLang="en-US" sz="1800" dirty="0">
                <a:latin typeface="+mn-ea"/>
              </a:rPr>
              <a:t>構趣譯</a:t>
            </a:r>
            <a:endParaRPr lang="en-US" altLang="zh-TW" sz="1800" dirty="0">
              <a:latin typeface="+mn-ea"/>
            </a:endParaRPr>
          </a:p>
          <a:p>
            <a:pPr marL="0" indent="0">
              <a:buNone/>
            </a:pPr>
            <a:r>
              <a:rPr lang="zh-TW" altLang="en-US" sz="1800" dirty="0">
                <a:latin typeface="+mn-ea"/>
              </a:rPr>
              <a:t>左邊山上的寶貝男丁在造反，右手拿著寸長的刀有點彎，曾經當過差的首領沒有換，回山洗身大家都裸裎相看，大王孤家很怕</a:t>
            </a:r>
            <a:r>
              <a:rPr lang="zh-TW" altLang="en-US" sz="1800" dirty="0" smtClean="0">
                <a:latin typeface="+mn-ea"/>
              </a:rPr>
              <a:t>大家通通一樣</a:t>
            </a:r>
            <a:r>
              <a:rPr lang="zh-TW" altLang="en-US" sz="1800" dirty="0">
                <a:latin typeface="+mn-ea"/>
              </a:rPr>
              <a:t>，柔軟堅硬尤似長矛尖一般！</a:t>
            </a:r>
            <a:endParaRPr lang="en-US" altLang="zh-TW" sz="1800" dirty="0" smtClean="0">
              <a:latin typeface="+mn-ea"/>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580112" y="260648"/>
            <a:ext cx="3563888" cy="6336704"/>
          </a:xfrm>
          <a:prstGeom prst="rect">
            <a:avLst/>
          </a:prstGeom>
        </p:spPr>
      </p:pic>
    </p:spTree>
    <p:extLst>
      <p:ext uri="{BB962C8B-B14F-4D97-AF65-F5344CB8AC3E}">
        <p14:creationId xmlns:p14="http://schemas.microsoft.com/office/powerpoint/2010/main" val="1995373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4572000" y="274638"/>
            <a:ext cx="4114800" cy="6322714"/>
          </a:xfrm>
        </p:spPr>
        <p:txBody>
          <a:bodyPr/>
          <a:lstStyle/>
          <a:p>
            <a:endParaRPr lang="zh-TW" altLang="en-US" dirty="0"/>
          </a:p>
        </p:txBody>
      </p:sp>
      <p:sp>
        <p:nvSpPr>
          <p:cNvPr id="3" name="直排文字版面配置區 2"/>
          <p:cNvSpPr>
            <a:spLocks noGrp="1"/>
          </p:cNvSpPr>
          <p:nvPr>
            <p:ph type="body" orient="vert" idx="1"/>
          </p:nvPr>
        </p:nvSpPr>
        <p:spPr>
          <a:xfrm>
            <a:off x="251520" y="260648"/>
            <a:ext cx="5328592" cy="6120680"/>
          </a:xfrm>
        </p:spPr>
        <p:txBody>
          <a:bodyPr>
            <a:normAutofit fontScale="25000" lnSpcReduction="20000"/>
          </a:bodyPr>
          <a:lstStyle/>
          <a:p>
            <a:r>
              <a:rPr lang="zh-TW" altLang="en-US" sz="8000" dirty="0" smtClean="0"/>
              <a:t>采夆身近取，熙照眼前看，</a:t>
            </a:r>
            <a:endParaRPr lang="en-US" altLang="zh-TW" sz="8000" dirty="0" smtClean="0"/>
          </a:p>
          <a:p>
            <a:r>
              <a:rPr lang="zh-TW" altLang="en-US" sz="8000" dirty="0" smtClean="0"/>
              <a:t>思惠魚如畫，禾乎手似年，</a:t>
            </a:r>
            <a:endParaRPr lang="en-US" altLang="zh-TW" sz="8000" dirty="0" smtClean="0"/>
          </a:p>
          <a:p>
            <a:r>
              <a:rPr lang="zh-TW" altLang="en-US" sz="8000" dirty="0" smtClean="0"/>
              <a:t>既防吉作古，更慎達為連。</a:t>
            </a:r>
            <a:endParaRPr lang="en-US" altLang="zh-TW" sz="8000" dirty="0" smtClean="0"/>
          </a:p>
          <a:p>
            <a:pPr marL="0" indent="0">
              <a:buNone/>
            </a:pPr>
            <a:r>
              <a:rPr lang="zh-TW" altLang="en-US" sz="8000" dirty="0"/>
              <a:t> </a:t>
            </a:r>
            <a:r>
              <a:rPr lang="zh-TW" altLang="en-US" sz="8000" dirty="0" smtClean="0"/>
              <a:t>              </a:t>
            </a:r>
            <a:r>
              <a:rPr lang="zh-TW" altLang="en-US" sz="9600" dirty="0" smtClean="0">
                <a:latin typeface="標楷體" panose="03000509000000000000" pitchFamily="65" charset="-120"/>
                <a:ea typeface="標楷體" panose="03000509000000000000" pitchFamily="65" charset="-120"/>
              </a:rPr>
              <a:t>      釋文</a:t>
            </a:r>
            <a:r>
              <a:rPr lang="en-US" altLang="zh-TW" sz="9600" dirty="0" smtClean="0">
                <a:latin typeface="標楷體" panose="03000509000000000000" pitchFamily="65" charset="-120"/>
                <a:ea typeface="標楷體" panose="03000509000000000000" pitchFamily="65" charset="-120"/>
              </a:rPr>
              <a:t> </a:t>
            </a:r>
          </a:p>
          <a:p>
            <a:r>
              <a:rPr lang="en-US" altLang="zh-TW" sz="9600" dirty="0" smtClean="0">
                <a:latin typeface="標楷體" panose="03000509000000000000" pitchFamily="65" charset="-120"/>
                <a:ea typeface="標楷體" panose="03000509000000000000" pitchFamily="65" charset="-120"/>
              </a:rPr>
              <a:t>｢</a:t>
            </a:r>
            <a:r>
              <a:rPr lang="zh-TW" altLang="en-US" sz="9600" dirty="0">
                <a:latin typeface="標楷體" panose="03000509000000000000" pitchFamily="65" charset="-120"/>
                <a:ea typeface="標楷體" panose="03000509000000000000" pitchFamily="65" charset="-120"/>
              </a:rPr>
              <a:t>采</a:t>
            </a:r>
            <a:r>
              <a:rPr lang="en-US" altLang="zh-TW" sz="9600" dirty="0">
                <a:latin typeface="標楷體" panose="03000509000000000000" pitchFamily="65" charset="-120"/>
                <a:ea typeface="標楷體" panose="03000509000000000000" pitchFamily="65" charset="-120"/>
              </a:rPr>
              <a:t>｣</a:t>
            </a:r>
            <a:r>
              <a:rPr lang="zh-TW" altLang="en-US" sz="9600" dirty="0">
                <a:latin typeface="標楷體" panose="03000509000000000000" pitchFamily="65" charset="-120"/>
                <a:ea typeface="標楷體" panose="03000509000000000000" pitchFamily="65" charset="-120"/>
              </a:rPr>
              <a:t>和</a:t>
            </a:r>
            <a:r>
              <a:rPr lang="en-US" altLang="zh-TW" sz="9600" dirty="0">
                <a:latin typeface="標楷體" panose="03000509000000000000" pitchFamily="65" charset="-120"/>
                <a:ea typeface="標楷體" panose="03000509000000000000" pitchFamily="65" charset="-120"/>
              </a:rPr>
              <a:t>｢</a:t>
            </a:r>
            <a:r>
              <a:rPr lang="zh-TW" altLang="en-US" sz="9600" dirty="0">
                <a:latin typeface="標楷體" panose="03000509000000000000" pitchFamily="65" charset="-120"/>
                <a:ea typeface="標楷體" panose="03000509000000000000" pitchFamily="65" charset="-120"/>
              </a:rPr>
              <a:t>夆</a:t>
            </a:r>
            <a:r>
              <a:rPr lang="en-US" altLang="zh-TW" sz="9600" dirty="0">
                <a:latin typeface="標楷體" panose="03000509000000000000" pitchFamily="65" charset="-120"/>
                <a:ea typeface="標楷體" panose="03000509000000000000" pitchFamily="65" charset="-120"/>
              </a:rPr>
              <a:t>｣</a:t>
            </a:r>
            <a:r>
              <a:rPr lang="zh-TW" altLang="en-US" sz="9600" dirty="0">
                <a:latin typeface="標楷體" panose="03000509000000000000" pitchFamily="65" charset="-120"/>
                <a:ea typeface="標楷體" panose="03000509000000000000" pitchFamily="65" charset="-120"/>
              </a:rPr>
              <a:t>兩字字體很</a:t>
            </a:r>
            <a:r>
              <a:rPr lang="zh-TW" altLang="en-US" sz="9600" dirty="0" smtClean="0">
                <a:latin typeface="標楷體" panose="03000509000000000000" pitchFamily="65" charset="-120"/>
                <a:ea typeface="標楷體" panose="03000509000000000000" pitchFamily="65" charset="-120"/>
              </a:rPr>
              <a:t>接近，</a:t>
            </a:r>
            <a:endParaRPr lang="en-US" altLang="zh-TW" sz="9600" dirty="0"/>
          </a:p>
          <a:p>
            <a:r>
              <a:rPr lang="en-US" altLang="zh-TW" sz="9600" dirty="0" smtClean="0">
                <a:latin typeface="標楷體" panose="03000509000000000000" pitchFamily="65" charset="-120"/>
                <a:ea typeface="標楷體" panose="03000509000000000000" pitchFamily="65" charset="-120"/>
              </a:rPr>
              <a:t>｢</a:t>
            </a:r>
            <a:r>
              <a:rPr lang="zh-TW" altLang="en-US" sz="9600" dirty="0" smtClean="0">
                <a:latin typeface="標楷體" panose="03000509000000000000" pitchFamily="65" charset="-120"/>
                <a:ea typeface="標楷體" panose="03000509000000000000" pitchFamily="65" charset="-120"/>
              </a:rPr>
              <a:t>熙</a:t>
            </a:r>
            <a:r>
              <a:rPr lang="en-US" altLang="zh-TW" sz="9600" dirty="0">
                <a:latin typeface="標楷體" panose="03000509000000000000" pitchFamily="65" charset="-120"/>
                <a:ea typeface="標楷體" panose="03000509000000000000" pitchFamily="65" charset="-120"/>
              </a:rPr>
              <a:t>｣</a:t>
            </a:r>
            <a:r>
              <a:rPr lang="en-US" altLang="zh-TW" sz="9600" dirty="0" smtClean="0">
                <a:latin typeface="標楷體" panose="03000509000000000000" pitchFamily="65" charset="-120"/>
                <a:ea typeface="標楷體" panose="03000509000000000000" pitchFamily="65" charset="-120"/>
              </a:rPr>
              <a:t>｢</a:t>
            </a:r>
            <a:r>
              <a:rPr lang="zh-TW" altLang="en-US" sz="9600" dirty="0" smtClean="0">
                <a:latin typeface="標楷體" panose="03000509000000000000" pitchFamily="65" charset="-120"/>
                <a:ea typeface="標楷體" panose="03000509000000000000" pitchFamily="65" charset="-120"/>
              </a:rPr>
              <a:t>照</a:t>
            </a:r>
            <a:r>
              <a:rPr lang="en-US" altLang="zh-TW" sz="9600" dirty="0">
                <a:latin typeface="標楷體" panose="03000509000000000000" pitchFamily="65" charset="-120"/>
                <a:ea typeface="標楷體" panose="03000509000000000000" pitchFamily="65" charset="-120"/>
              </a:rPr>
              <a:t>｣</a:t>
            </a:r>
            <a:r>
              <a:rPr lang="zh-TW" altLang="en-US" sz="9600" dirty="0" smtClean="0">
                <a:latin typeface="標楷體" panose="03000509000000000000" pitchFamily="65" charset="-120"/>
                <a:ea typeface="標楷體" panose="03000509000000000000" pitchFamily="65" charset="-120"/>
              </a:rPr>
              <a:t>二字相似上半乍看也像</a:t>
            </a:r>
            <a:r>
              <a:rPr lang="en-US" altLang="zh-TW" sz="9600" dirty="0" smtClean="0">
                <a:latin typeface="標楷體" panose="03000509000000000000" pitchFamily="65" charset="-120"/>
                <a:ea typeface="標楷體" panose="03000509000000000000" pitchFamily="65" charset="-120"/>
              </a:rPr>
              <a:t>｢</a:t>
            </a:r>
            <a:r>
              <a:rPr lang="zh-TW" altLang="en-US" sz="9600" dirty="0" smtClean="0">
                <a:latin typeface="標楷體" panose="03000509000000000000" pitchFamily="65" charset="-120"/>
                <a:ea typeface="標楷體" panose="03000509000000000000" pitchFamily="65" charset="-120"/>
              </a:rPr>
              <a:t>眼</a:t>
            </a:r>
            <a:r>
              <a:rPr lang="en-US" altLang="zh-TW" sz="9600" dirty="0">
                <a:latin typeface="標楷體" panose="03000509000000000000" pitchFamily="65" charset="-120"/>
                <a:ea typeface="標楷體" panose="03000509000000000000" pitchFamily="65" charset="-120"/>
              </a:rPr>
              <a:t>｣</a:t>
            </a:r>
            <a:r>
              <a:rPr lang="zh-TW" altLang="en-US" sz="9600" dirty="0" smtClean="0">
                <a:latin typeface="標楷體" panose="03000509000000000000" pitchFamily="65" charset="-120"/>
                <a:ea typeface="標楷體" panose="03000509000000000000" pitchFamily="65" charset="-120"/>
              </a:rPr>
              <a:t>字，</a:t>
            </a:r>
            <a:endParaRPr lang="en-US" altLang="zh-TW" sz="9600" dirty="0" smtClean="0">
              <a:latin typeface="標楷體" panose="03000509000000000000" pitchFamily="65" charset="-120"/>
              <a:ea typeface="標楷體" panose="03000509000000000000" pitchFamily="65" charset="-120"/>
            </a:endParaRPr>
          </a:p>
          <a:p>
            <a:r>
              <a:rPr lang="en-US" altLang="zh-TW" sz="9600" dirty="0" smtClean="0">
                <a:latin typeface="標楷體" panose="03000509000000000000" pitchFamily="65" charset="-120"/>
                <a:ea typeface="標楷體" panose="03000509000000000000" pitchFamily="65" charset="-120"/>
              </a:rPr>
              <a:t>｢</a:t>
            </a:r>
            <a:r>
              <a:rPr lang="zh-TW" altLang="en-US" sz="9600" dirty="0" smtClean="0">
                <a:latin typeface="標楷體" panose="03000509000000000000" pitchFamily="65" charset="-120"/>
                <a:ea typeface="標楷體" panose="03000509000000000000" pitchFamily="65" charset="-120"/>
              </a:rPr>
              <a:t>思</a:t>
            </a:r>
            <a:r>
              <a:rPr lang="en-US" altLang="zh-TW" sz="9600" dirty="0">
                <a:latin typeface="標楷體" panose="03000509000000000000" pitchFamily="65" charset="-120"/>
                <a:ea typeface="標楷體" panose="03000509000000000000" pitchFamily="65" charset="-120"/>
              </a:rPr>
              <a:t>｣</a:t>
            </a:r>
            <a:r>
              <a:rPr lang="en-US" altLang="zh-TW" sz="9600" dirty="0" smtClean="0">
                <a:latin typeface="標楷體" panose="03000509000000000000" pitchFamily="65" charset="-120"/>
                <a:ea typeface="標楷體" panose="03000509000000000000" pitchFamily="65" charset="-120"/>
              </a:rPr>
              <a:t>｢</a:t>
            </a:r>
            <a:r>
              <a:rPr lang="zh-TW" altLang="en-US" sz="9600" dirty="0" smtClean="0">
                <a:latin typeface="標楷體" panose="03000509000000000000" pitchFamily="65" charset="-120"/>
                <a:ea typeface="標楷體" panose="03000509000000000000" pitchFamily="65" charset="-120"/>
              </a:rPr>
              <a:t>惠</a:t>
            </a:r>
            <a:r>
              <a:rPr lang="en-US" altLang="zh-TW" sz="9600" dirty="0">
                <a:latin typeface="標楷體" panose="03000509000000000000" pitchFamily="65" charset="-120"/>
                <a:ea typeface="標楷體" panose="03000509000000000000" pitchFamily="65" charset="-120"/>
              </a:rPr>
              <a:t>｣</a:t>
            </a:r>
            <a:r>
              <a:rPr lang="en-US" altLang="zh-TW" sz="9600" dirty="0" smtClean="0">
                <a:latin typeface="標楷體" panose="03000509000000000000" pitchFamily="65" charset="-120"/>
                <a:ea typeface="標楷體" panose="03000509000000000000" pitchFamily="65" charset="-120"/>
              </a:rPr>
              <a:t>｢</a:t>
            </a:r>
            <a:r>
              <a:rPr lang="zh-TW" altLang="en-US" sz="9600" dirty="0" smtClean="0">
                <a:latin typeface="標楷體" panose="03000509000000000000" pitchFamily="65" charset="-120"/>
                <a:ea typeface="標楷體" panose="03000509000000000000" pitchFamily="65" charset="-120"/>
              </a:rPr>
              <a:t>魚</a:t>
            </a:r>
            <a:r>
              <a:rPr lang="en-US" altLang="zh-TW" sz="9600" dirty="0">
                <a:latin typeface="標楷體" panose="03000509000000000000" pitchFamily="65" charset="-120"/>
                <a:ea typeface="標楷體" panose="03000509000000000000" pitchFamily="65" charset="-120"/>
              </a:rPr>
              <a:t>｣</a:t>
            </a:r>
            <a:r>
              <a:rPr lang="zh-TW" altLang="en-US" sz="9600" dirty="0" smtClean="0">
                <a:latin typeface="標楷體" panose="03000509000000000000" pitchFamily="65" charset="-120"/>
                <a:ea typeface="標楷體" panose="03000509000000000000" pitchFamily="65" charset="-120"/>
              </a:rPr>
              <a:t>三字猶如</a:t>
            </a:r>
            <a:r>
              <a:rPr lang="en-US" altLang="zh-TW" sz="9600" dirty="0" smtClean="0">
                <a:latin typeface="標楷體" panose="03000509000000000000" pitchFamily="65" charset="-120"/>
                <a:ea typeface="標楷體" panose="03000509000000000000" pitchFamily="65" charset="-120"/>
              </a:rPr>
              <a:t>｢</a:t>
            </a:r>
            <a:r>
              <a:rPr lang="zh-TW" altLang="en-US" sz="9600" dirty="0" smtClean="0">
                <a:latin typeface="標楷體" panose="03000509000000000000" pitchFamily="65" charset="-120"/>
                <a:ea typeface="標楷體" panose="03000509000000000000" pitchFamily="65" charset="-120"/>
              </a:rPr>
              <a:t>畫</a:t>
            </a:r>
            <a:r>
              <a:rPr lang="en-US" altLang="zh-TW" sz="9600" dirty="0">
                <a:latin typeface="標楷體" panose="03000509000000000000" pitchFamily="65" charset="-120"/>
                <a:ea typeface="標楷體" panose="03000509000000000000" pitchFamily="65" charset="-120"/>
              </a:rPr>
              <a:t>｣</a:t>
            </a:r>
            <a:r>
              <a:rPr lang="zh-TW" altLang="en-US" sz="9600" dirty="0" smtClean="0">
                <a:latin typeface="標楷體" panose="03000509000000000000" pitchFamily="65" charset="-120"/>
                <a:ea typeface="標楷體" panose="03000509000000000000" pitchFamily="65" charset="-120"/>
              </a:rPr>
              <a:t>字，</a:t>
            </a:r>
            <a:endParaRPr lang="en-US" altLang="zh-TW" sz="9600" dirty="0" smtClean="0">
              <a:latin typeface="標楷體" panose="03000509000000000000" pitchFamily="65" charset="-120"/>
              <a:ea typeface="標楷體" panose="03000509000000000000" pitchFamily="65" charset="-120"/>
            </a:endParaRPr>
          </a:p>
          <a:p>
            <a:r>
              <a:rPr lang="zh-TW" altLang="en-US" sz="9600" dirty="0" smtClean="0">
                <a:latin typeface="標楷體" panose="03000509000000000000" pitchFamily="65" charset="-120"/>
                <a:ea typeface="標楷體" panose="03000509000000000000" pitchFamily="65" charset="-120"/>
              </a:rPr>
              <a:t>阿禾似乎已是多年的老手</a:t>
            </a:r>
            <a:r>
              <a:rPr lang="en-US" altLang="zh-TW" sz="9600" dirty="0" smtClean="0">
                <a:latin typeface="標楷體" panose="03000509000000000000" pitchFamily="65" charset="-120"/>
                <a:ea typeface="標楷體" panose="03000509000000000000" pitchFamily="65" charset="-120"/>
              </a:rPr>
              <a:t>(｢</a:t>
            </a:r>
            <a:r>
              <a:rPr lang="zh-TW" altLang="en-US" sz="9600" dirty="0" smtClean="0">
                <a:latin typeface="標楷體" panose="03000509000000000000" pitchFamily="65" charset="-120"/>
                <a:ea typeface="標楷體" panose="03000509000000000000" pitchFamily="65" charset="-120"/>
              </a:rPr>
              <a:t>禾</a:t>
            </a:r>
            <a:r>
              <a:rPr lang="en-US" altLang="zh-TW" sz="9600" dirty="0">
                <a:latin typeface="標楷體" panose="03000509000000000000" pitchFamily="65" charset="-120"/>
                <a:ea typeface="標楷體" panose="03000509000000000000" pitchFamily="65" charset="-120"/>
              </a:rPr>
              <a:t>｣</a:t>
            </a:r>
            <a:r>
              <a:rPr lang="en-US" altLang="zh-TW" sz="9600" dirty="0" smtClean="0">
                <a:latin typeface="標楷體" panose="03000509000000000000" pitchFamily="65" charset="-120"/>
                <a:ea typeface="標楷體" panose="03000509000000000000" pitchFamily="65" charset="-120"/>
              </a:rPr>
              <a:t>｢</a:t>
            </a:r>
            <a:r>
              <a:rPr lang="zh-TW" altLang="en-US" sz="9600" dirty="0" smtClean="0">
                <a:latin typeface="標楷體" panose="03000509000000000000" pitchFamily="65" charset="-120"/>
                <a:ea typeface="標楷體" panose="03000509000000000000" pitchFamily="65" charset="-120"/>
              </a:rPr>
              <a:t>乎</a:t>
            </a:r>
            <a:r>
              <a:rPr lang="en-US" altLang="zh-TW" sz="9600" dirty="0">
                <a:latin typeface="標楷體" panose="03000509000000000000" pitchFamily="65" charset="-120"/>
                <a:ea typeface="標楷體" panose="03000509000000000000" pitchFamily="65" charset="-120"/>
              </a:rPr>
              <a:t>｣</a:t>
            </a:r>
            <a:r>
              <a:rPr lang="en-US" altLang="zh-TW" sz="9600" dirty="0" smtClean="0">
                <a:latin typeface="標楷體" panose="03000509000000000000" pitchFamily="65" charset="-120"/>
                <a:ea typeface="標楷體" panose="03000509000000000000" pitchFamily="65" charset="-120"/>
              </a:rPr>
              <a:t>｢</a:t>
            </a:r>
            <a:r>
              <a:rPr lang="zh-TW" altLang="en-US" sz="9600" dirty="0" smtClean="0">
                <a:latin typeface="標楷體" panose="03000509000000000000" pitchFamily="65" charset="-120"/>
                <a:ea typeface="標楷體" panose="03000509000000000000" pitchFamily="65" charset="-120"/>
              </a:rPr>
              <a:t>手</a:t>
            </a:r>
            <a:r>
              <a:rPr lang="en-US" altLang="zh-TW" sz="9600" dirty="0">
                <a:latin typeface="標楷體" panose="03000509000000000000" pitchFamily="65" charset="-120"/>
                <a:ea typeface="標楷體" panose="03000509000000000000" pitchFamily="65" charset="-120"/>
              </a:rPr>
              <a:t>｣</a:t>
            </a:r>
            <a:r>
              <a:rPr lang="zh-TW" altLang="en-US" sz="9600" dirty="0" smtClean="0">
                <a:latin typeface="標楷體" panose="03000509000000000000" pitchFamily="65" charset="-120"/>
                <a:ea typeface="標楷體" panose="03000509000000000000" pitchFamily="65" charset="-120"/>
              </a:rPr>
              <a:t>也像</a:t>
            </a:r>
            <a:r>
              <a:rPr lang="en-US" altLang="zh-TW" sz="9600" dirty="0" smtClean="0">
                <a:latin typeface="標楷體" panose="03000509000000000000" pitchFamily="65" charset="-120"/>
                <a:ea typeface="標楷體" panose="03000509000000000000" pitchFamily="65" charset="-120"/>
              </a:rPr>
              <a:t>｢</a:t>
            </a:r>
            <a:r>
              <a:rPr lang="zh-TW" altLang="en-US" sz="9600" dirty="0" smtClean="0">
                <a:latin typeface="標楷體" panose="03000509000000000000" pitchFamily="65" charset="-120"/>
                <a:ea typeface="標楷體" panose="03000509000000000000" pitchFamily="65" charset="-120"/>
              </a:rPr>
              <a:t>年</a:t>
            </a:r>
            <a:r>
              <a:rPr lang="en-US" altLang="zh-TW" sz="9600" dirty="0">
                <a:latin typeface="標楷體" panose="03000509000000000000" pitchFamily="65" charset="-120"/>
                <a:ea typeface="標楷體" panose="03000509000000000000" pitchFamily="65" charset="-120"/>
              </a:rPr>
              <a:t>｣</a:t>
            </a:r>
            <a:r>
              <a:rPr lang="zh-TW" altLang="en-US" sz="9600" dirty="0" smtClean="0">
                <a:latin typeface="標楷體" panose="03000509000000000000" pitchFamily="65" charset="-120"/>
                <a:ea typeface="標楷體" panose="03000509000000000000" pitchFamily="65" charset="-120"/>
              </a:rPr>
              <a:t>字，</a:t>
            </a:r>
            <a:endParaRPr lang="en-US" altLang="zh-TW" sz="9600" dirty="0" smtClean="0">
              <a:latin typeface="標楷體" panose="03000509000000000000" pitchFamily="65" charset="-120"/>
              <a:ea typeface="標楷體" panose="03000509000000000000" pitchFamily="65" charset="-120"/>
            </a:endParaRPr>
          </a:p>
          <a:p>
            <a:r>
              <a:rPr lang="zh-TW" altLang="en-US" sz="9600" dirty="0" smtClean="0">
                <a:latin typeface="標楷體" panose="03000509000000000000" pitchFamily="65" charset="-120"/>
                <a:ea typeface="標楷體" panose="03000509000000000000" pitchFamily="65" charset="-120"/>
              </a:rPr>
              <a:t>既要防範把</a:t>
            </a:r>
            <a:r>
              <a:rPr lang="en-US" altLang="zh-TW" sz="9600" dirty="0" smtClean="0">
                <a:latin typeface="標楷體" panose="03000509000000000000" pitchFamily="65" charset="-120"/>
                <a:ea typeface="標楷體" panose="03000509000000000000" pitchFamily="65" charset="-120"/>
              </a:rPr>
              <a:t>｢</a:t>
            </a:r>
            <a:r>
              <a:rPr lang="zh-TW" altLang="en-US" sz="9600" dirty="0" smtClean="0">
                <a:latin typeface="標楷體" panose="03000509000000000000" pitchFamily="65" charset="-120"/>
                <a:ea typeface="標楷體" panose="03000509000000000000" pitchFamily="65" charset="-120"/>
              </a:rPr>
              <a:t>吉</a:t>
            </a:r>
            <a:r>
              <a:rPr lang="en-US" altLang="zh-TW" sz="9600" dirty="0">
                <a:latin typeface="標楷體" panose="03000509000000000000" pitchFamily="65" charset="-120"/>
                <a:ea typeface="標楷體" panose="03000509000000000000" pitchFamily="65" charset="-120"/>
              </a:rPr>
              <a:t>｣</a:t>
            </a:r>
            <a:r>
              <a:rPr lang="zh-TW" altLang="en-US" sz="9600" dirty="0" smtClean="0">
                <a:latin typeface="標楷體" panose="03000509000000000000" pitchFamily="65" charset="-120"/>
                <a:ea typeface="標楷體" panose="03000509000000000000" pitchFamily="65" charset="-120"/>
              </a:rPr>
              <a:t>字看成</a:t>
            </a:r>
            <a:r>
              <a:rPr lang="en-US" altLang="zh-TW" sz="9600" dirty="0" smtClean="0">
                <a:latin typeface="標楷體" panose="03000509000000000000" pitchFamily="65" charset="-120"/>
                <a:ea typeface="標楷體" panose="03000509000000000000" pitchFamily="65" charset="-120"/>
              </a:rPr>
              <a:t>｢</a:t>
            </a:r>
            <a:r>
              <a:rPr lang="zh-TW" altLang="en-US" sz="9600" dirty="0" smtClean="0">
                <a:latin typeface="標楷體" panose="03000509000000000000" pitchFamily="65" charset="-120"/>
                <a:ea typeface="標楷體" panose="03000509000000000000" pitchFamily="65" charset="-120"/>
              </a:rPr>
              <a:t>古</a:t>
            </a:r>
            <a:r>
              <a:rPr lang="en-US" altLang="zh-TW" sz="9600" dirty="0">
                <a:latin typeface="標楷體" panose="03000509000000000000" pitchFamily="65" charset="-120"/>
                <a:ea typeface="標楷體" panose="03000509000000000000" pitchFamily="65" charset="-120"/>
              </a:rPr>
              <a:t>｣</a:t>
            </a:r>
            <a:r>
              <a:rPr lang="zh-TW" altLang="en-US" sz="9600" dirty="0" smtClean="0">
                <a:latin typeface="標楷體" panose="03000509000000000000" pitchFamily="65" charset="-120"/>
                <a:ea typeface="標楷體" panose="03000509000000000000" pitchFamily="65" charset="-120"/>
              </a:rPr>
              <a:t>字，</a:t>
            </a:r>
            <a:endParaRPr lang="en-US" altLang="zh-TW" sz="9600" dirty="0" smtClean="0">
              <a:latin typeface="標楷體" panose="03000509000000000000" pitchFamily="65" charset="-120"/>
              <a:ea typeface="標楷體" panose="03000509000000000000" pitchFamily="65" charset="-120"/>
            </a:endParaRPr>
          </a:p>
          <a:p>
            <a:r>
              <a:rPr lang="zh-TW" altLang="en-US" sz="9600" dirty="0" smtClean="0">
                <a:latin typeface="標楷體" panose="03000509000000000000" pitchFamily="65" charset="-120"/>
                <a:ea typeface="標楷體" panose="03000509000000000000" pitchFamily="65" charset="-120"/>
              </a:rPr>
              <a:t>更慎防把</a:t>
            </a:r>
            <a:r>
              <a:rPr lang="en-US" altLang="zh-TW" sz="9600" dirty="0" smtClean="0">
                <a:latin typeface="標楷體" panose="03000509000000000000" pitchFamily="65" charset="-120"/>
                <a:ea typeface="標楷體" panose="03000509000000000000" pitchFamily="65" charset="-120"/>
              </a:rPr>
              <a:t>｢</a:t>
            </a:r>
            <a:r>
              <a:rPr lang="zh-TW" altLang="en-US" sz="9600" dirty="0" smtClean="0">
                <a:latin typeface="標楷體" panose="03000509000000000000" pitchFamily="65" charset="-120"/>
                <a:ea typeface="標楷體" panose="03000509000000000000" pitchFamily="65" charset="-120"/>
              </a:rPr>
              <a:t>達</a:t>
            </a:r>
            <a:r>
              <a:rPr lang="en-US" altLang="zh-TW" sz="9600" dirty="0">
                <a:latin typeface="標楷體" panose="03000509000000000000" pitchFamily="65" charset="-120"/>
                <a:ea typeface="標楷體" panose="03000509000000000000" pitchFamily="65" charset="-120"/>
              </a:rPr>
              <a:t>｣</a:t>
            </a:r>
            <a:r>
              <a:rPr lang="zh-TW" altLang="en-US" sz="9600" dirty="0" smtClean="0">
                <a:latin typeface="標楷體" panose="03000509000000000000" pitchFamily="65" charset="-120"/>
                <a:ea typeface="標楷體" panose="03000509000000000000" pitchFamily="65" charset="-120"/>
              </a:rPr>
              <a:t>字當成</a:t>
            </a:r>
            <a:r>
              <a:rPr lang="en-US" altLang="zh-TW" sz="9600" dirty="0" smtClean="0">
                <a:latin typeface="標楷體" panose="03000509000000000000" pitchFamily="65" charset="-120"/>
                <a:ea typeface="標楷體" panose="03000509000000000000" pitchFamily="65" charset="-120"/>
              </a:rPr>
              <a:t>｢</a:t>
            </a:r>
            <a:r>
              <a:rPr lang="zh-TW" altLang="en-US" sz="9600" dirty="0" smtClean="0">
                <a:latin typeface="標楷體" panose="03000509000000000000" pitchFamily="65" charset="-120"/>
                <a:ea typeface="標楷體" panose="03000509000000000000" pitchFamily="65" charset="-120"/>
              </a:rPr>
              <a:t>連</a:t>
            </a:r>
            <a:r>
              <a:rPr lang="en-US" altLang="zh-TW" sz="9600" dirty="0">
                <a:latin typeface="標楷體" panose="03000509000000000000" pitchFamily="65" charset="-120"/>
                <a:ea typeface="標楷體" panose="03000509000000000000" pitchFamily="65" charset="-120"/>
              </a:rPr>
              <a:t>｣</a:t>
            </a:r>
            <a:r>
              <a:rPr lang="zh-TW" altLang="en-US" sz="9600" dirty="0" smtClean="0">
                <a:latin typeface="標楷體" panose="03000509000000000000" pitchFamily="65" charset="-120"/>
                <a:ea typeface="標楷體" panose="03000509000000000000" pitchFamily="65" charset="-120"/>
              </a:rPr>
              <a:t>字。</a:t>
            </a:r>
            <a:endParaRPr lang="en-US" altLang="zh-TW" sz="9600" dirty="0" smtClean="0">
              <a:latin typeface="標楷體" panose="03000509000000000000" pitchFamily="65" charset="-120"/>
              <a:ea typeface="標楷體" panose="03000509000000000000" pitchFamily="65" charset="-120"/>
            </a:endParaRPr>
          </a:p>
          <a:p>
            <a:endParaRPr lang="en-US" altLang="zh-TW" dirty="0" smtClean="0"/>
          </a:p>
          <a:p>
            <a:pPr marL="0" indent="0">
              <a:buNone/>
            </a:pPr>
            <a:r>
              <a:rPr lang="zh-TW" altLang="en-US" sz="8000" dirty="0" smtClean="0"/>
              <a:t>        解</a:t>
            </a:r>
            <a:r>
              <a:rPr lang="zh-TW" altLang="en-US" sz="8000" dirty="0"/>
              <a:t>構趣譯</a:t>
            </a:r>
            <a:endParaRPr lang="en-US" altLang="zh-TW" sz="8000" dirty="0"/>
          </a:p>
          <a:p>
            <a:pPr marL="0" indent="0">
              <a:buNone/>
            </a:pPr>
            <a:r>
              <a:rPr lang="zh-TW" altLang="en-US" sz="8000" dirty="0">
                <a:latin typeface="新細明體" panose="02020500000000000000" pitchFamily="18" charset="-120"/>
                <a:ea typeface="新細明體" panose="02020500000000000000" pitchFamily="18" charset="-120"/>
              </a:rPr>
              <a:t>阿采和阿夆身體接近，阿熙同阿照互相對看，阿思阿惠的鱷魚刺青像是畫上去的，既要擔心阿吉提早作古，更要提醒阿達小心接著像阿吉。</a:t>
            </a:r>
            <a:endParaRPr lang="en-US" altLang="zh-TW" sz="8000" dirty="0">
              <a:latin typeface="標楷體" panose="03000509000000000000" pitchFamily="65" charset="-120"/>
              <a:ea typeface="標楷體" panose="03000509000000000000" pitchFamily="65" charset="-120"/>
            </a:endParaRPr>
          </a:p>
          <a:p>
            <a:endParaRPr lang="en-US" altLang="zh-TW" dirty="0"/>
          </a:p>
          <a:p>
            <a:endParaRPr lang="zh-TW" altLang="en-US" dirty="0"/>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120" y="188640"/>
            <a:ext cx="3491880" cy="6408712"/>
          </a:xfrm>
          <a:prstGeom prst="rect">
            <a:avLst/>
          </a:prstGeom>
        </p:spPr>
      </p:pic>
    </p:spTree>
    <p:extLst>
      <p:ext uri="{BB962C8B-B14F-4D97-AF65-F5344CB8AC3E}">
        <p14:creationId xmlns:p14="http://schemas.microsoft.com/office/powerpoint/2010/main" val="1981812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4716016" y="274638"/>
            <a:ext cx="3970784" cy="5851525"/>
          </a:xfrm>
        </p:spPr>
        <p:txBody>
          <a:bodyPr/>
          <a:lstStyle/>
          <a:p>
            <a:endParaRPr lang="zh-TW" altLang="en-US" dirty="0"/>
          </a:p>
        </p:txBody>
      </p:sp>
      <p:sp>
        <p:nvSpPr>
          <p:cNvPr id="3" name="直排文字版面配置區 2"/>
          <p:cNvSpPr>
            <a:spLocks noGrp="1"/>
          </p:cNvSpPr>
          <p:nvPr>
            <p:ph type="body" orient="vert" idx="1"/>
          </p:nvPr>
        </p:nvSpPr>
        <p:spPr>
          <a:xfrm>
            <a:off x="457200" y="274638"/>
            <a:ext cx="4618856" cy="5851525"/>
          </a:xfrm>
        </p:spPr>
        <p:txBody>
          <a:bodyPr>
            <a:normAutofit fontScale="85000" lnSpcReduction="20000"/>
          </a:bodyPr>
          <a:lstStyle/>
          <a:p>
            <a:r>
              <a:rPr lang="zh-TW" altLang="en-US" sz="2400" dirty="0" smtClean="0"/>
              <a:t>宁乃繁於叔，侯兮不減詹，</a:t>
            </a:r>
            <a:endParaRPr lang="en-US" altLang="zh-TW" sz="2400" dirty="0" smtClean="0"/>
          </a:p>
          <a:p>
            <a:r>
              <a:rPr lang="zh-TW" altLang="en-US" sz="2400" dirty="0" smtClean="0"/>
              <a:t>稱攝將屬倚，某棗借來旋，</a:t>
            </a:r>
            <a:endParaRPr lang="en-US" altLang="zh-TW" sz="2400" dirty="0" smtClean="0"/>
          </a:p>
          <a:p>
            <a:r>
              <a:rPr lang="zh-TW" altLang="en-US" sz="2400" dirty="0" smtClean="0"/>
              <a:t>慰賦真難別，朔邦豈易參。</a:t>
            </a:r>
            <a:endParaRPr lang="en-US" altLang="zh-TW" sz="2400" dirty="0" smtClean="0"/>
          </a:p>
          <a:p>
            <a:pPr marL="0" indent="0">
              <a:buNone/>
            </a:pPr>
            <a:r>
              <a:rPr lang="zh-TW" altLang="en-US" sz="2400" dirty="0"/>
              <a:t> </a:t>
            </a:r>
            <a:r>
              <a:rPr lang="zh-TW" altLang="en-US" sz="2400" dirty="0" smtClean="0"/>
              <a:t>              </a:t>
            </a:r>
            <a:r>
              <a:rPr lang="zh-TW" altLang="en-US" sz="2400" dirty="0" smtClean="0">
                <a:latin typeface="標楷體" panose="03000509000000000000" pitchFamily="65" charset="-120"/>
                <a:ea typeface="標楷體" panose="03000509000000000000" pitchFamily="65" charset="-120"/>
              </a:rPr>
              <a:t> 釋文</a:t>
            </a:r>
            <a:endParaRPr lang="en-US" altLang="zh-TW" sz="2400" dirty="0"/>
          </a:p>
          <a:p>
            <a:pPr marL="0" indent="0">
              <a:buNone/>
            </a:pPr>
            <a:r>
              <a:rPr lang="zh-TW" altLang="en-US" sz="2400" dirty="0">
                <a:latin typeface="標楷體" panose="03000509000000000000" pitchFamily="65" charset="-120"/>
                <a:ea typeface="標楷體" panose="03000509000000000000" pitchFamily="65" charset="-120"/>
              </a:rPr>
              <a:t> </a:t>
            </a:r>
            <a:r>
              <a:rPr lang="zh-TW" altLang="en-US" sz="2400" dirty="0" smtClean="0">
                <a:latin typeface="標楷體" panose="03000509000000000000" pitchFamily="65" charset="-120"/>
                <a:ea typeface="標楷體" panose="03000509000000000000" pitchFamily="65" charset="-120"/>
              </a:rPr>
              <a:t>  </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宁</a:t>
            </a:r>
            <a:r>
              <a:rPr lang="en-US" altLang="zh-TW" sz="2400" dirty="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字乃比</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叔</a:t>
            </a:r>
            <a:r>
              <a:rPr lang="en-US" altLang="zh-TW" sz="2400" dirty="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字筆劃繁些，</a:t>
            </a:r>
            <a:endParaRPr lang="en-US" altLang="zh-TW" sz="2400" dirty="0" smtClean="0">
              <a:latin typeface="標楷體" panose="03000509000000000000" pitchFamily="65" charset="-120"/>
              <a:ea typeface="標楷體" panose="03000509000000000000" pitchFamily="65" charset="-120"/>
            </a:endParaRPr>
          </a:p>
          <a:p>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侯</a:t>
            </a:r>
            <a:r>
              <a:rPr lang="en-US" altLang="zh-TW" sz="2400" dirty="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字不比</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詹</a:t>
            </a:r>
            <a:r>
              <a:rPr lang="en-US" altLang="zh-TW" sz="2400" dirty="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字減少筆劃，</a:t>
            </a:r>
            <a:endParaRPr lang="en-US" altLang="zh-TW" sz="2400" dirty="0" smtClean="0">
              <a:latin typeface="標楷體" panose="03000509000000000000" pitchFamily="65" charset="-120"/>
              <a:ea typeface="標楷體" panose="03000509000000000000" pitchFamily="65" charset="-120"/>
            </a:endParaRPr>
          </a:p>
          <a:p>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稱</a:t>
            </a:r>
            <a:r>
              <a:rPr lang="en-US" altLang="zh-TW" sz="2400" dirty="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字和</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攝</a:t>
            </a:r>
            <a:r>
              <a:rPr lang="en-US" altLang="zh-TW" sz="2400" dirty="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字都靠</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屬</a:t>
            </a:r>
            <a:r>
              <a:rPr lang="en-US" altLang="zh-TW" sz="2400" dirty="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字做右旁，</a:t>
            </a:r>
            <a:endParaRPr lang="en-US" altLang="zh-TW" sz="2400" dirty="0" smtClean="0">
              <a:latin typeface="標楷體" panose="03000509000000000000" pitchFamily="65" charset="-120"/>
              <a:ea typeface="標楷體" panose="03000509000000000000" pitchFamily="65" charset="-120"/>
            </a:endParaRPr>
          </a:p>
          <a:p>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某</a:t>
            </a:r>
            <a:r>
              <a:rPr lang="en-US" altLang="zh-TW" sz="2400" dirty="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字和</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棗</a:t>
            </a:r>
            <a:r>
              <a:rPr lang="en-US" altLang="zh-TW" sz="2400" dirty="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字借著</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來</a:t>
            </a:r>
            <a:r>
              <a:rPr lang="en-US" altLang="zh-TW" sz="2400" dirty="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字多轉筆劃而成，</a:t>
            </a:r>
            <a:endParaRPr lang="en-US" altLang="zh-TW" sz="2400" dirty="0" smtClean="0">
              <a:latin typeface="標楷體" panose="03000509000000000000" pitchFamily="65" charset="-120"/>
              <a:ea typeface="標楷體" panose="03000509000000000000" pitchFamily="65" charset="-120"/>
            </a:endParaRPr>
          </a:p>
          <a:p>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慰</a:t>
            </a:r>
            <a:r>
              <a:rPr lang="en-US" altLang="zh-TW" sz="2400" dirty="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字和</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賦</a:t>
            </a:r>
            <a:r>
              <a:rPr lang="en-US" altLang="zh-TW" sz="2400" dirty="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字真不容易分別，</a:t>
            </a:r>
            <a:endParaRPr lang="en-US" altLang="zh-TW" sz="2400" dirty="0" smtClean="0">
              <a:latin typeface="標楷體" panose="03000509000000000000" pitchFamily="65" charset="-120"/>
              <a:ea typeface="標楷體" panose="03000509000000000000" pitchFamily="65" charset="-120"/>
            </a:endParaRPr>
          </a:p>
          <a:p>
            <a:pPr marL="0" indent="0">
              <a:buNone/>
            </a:pPr>
            <a:r>
              <a:rPr lang="zh-TW" altLang="en-US" sz="2400" dirty="0">
                <a:latin typeface="標楷體" panose="03000509000000000000" pitchFamily="65" charset="-120"/>
                <a:ea typeface="標楷體" panose="03000509000000000000" pitchFamily="65" charset="-120"/>
              </a:rPr>
              <a:t> </a:t>
            </a:r>
            <a:r>
              <a:rPr lang="zh-TW" altLang="en-US" sz="2400" dirty="0" smtClean="0">
                <a:latin typeface="標楷體" panose="03000509000000000000" pitchFamily="65" charset="-120"/>
                <a:ea typeface="標楷體" panose="03000509000000000000" pitchFamily="65" charset="-120"/>
              </a:rPr>
              <a:t>  </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朔</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字和</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邦</a:t>
            </a:r>
            <a:r>
              <a:rPr lang="en-US" altLang="zh-TW" sz="2400" dirty="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字豈能容易參詳得出差別呢？</a:t>
            </a:r>
            <a:endParaRPr lang="en-US" altLang="zh-TW" sz="2400" dirty="0" smtClean="0">
              <a:latin typeface="標楷體" panose="03000509000000000000" pitchFamily="65" charset="-120"/>
              <a:ea typeface="標楷體" panose="03000509000000000000" pitchFamily="65" charset="-120"/>
            </a:endParaRPr>
          </a:p>
          <a:p>
            <a:pPr marL="0" indent="0">
              <a:buNone/>
            </a:pPr>
            <a:r>
              <a:rPr lang="zh-TW" altLang="en-US" sz="2400" dirty="0">
                <a:latin typeface="標楷體" panose="03000509000000000000" pitchFamily="65" charset="-120"/>
                <a:ea typeface="標楷體" panose="03000509000000000000" pitchFamily="65" charset="-120"/>
              </a:rPr>
              <a:t> </a:t>
            </a:r>
            <a:r>
              <a:rPr lang="zh-TW" altLang="en-US" sz="2400" dirty="0" smtClean="0">
                <a:latin typeface="標楷體" panose="03000509000000000000" pitchFamily="65" charset="-120"/>
                <a:ea typeface="標楷體" panose="03000509000000000000" pitchFamily="65" charset="-120"/>
              </a:rPr>
              <a:t>      </a:t>
            </a:r>
            <a:r>
              <a:rPr lang="zh-TW" altLang="en-US" sz="1700" dirty="0" smtClean="0"/>
              <a:t>解</a:t>
            </a:r>
            <a:r>
              <a:rPr lang="zh-TW" altLang="en-US" sz="1700" dirty="0"/>
              <a:t>構趣譯</a:t>
            </a:r>
            <a:endParaRPr lang="en-US" altLang="zh-TW" sz="1700" dirty="0"/>
          </a:p>
          <a:p>
            <a:pPr marL="0" indent="0">
              <a:buNone/>
            </a:pPr>
            <a:r>
              <a:rPr lang="zh-TW" altLang="en-US" sz="2400" dirty="0">
                <a:latin typeface="新細明體" panose="02020500000000000000" pitchFamily="18" charset="-120"/>
                <a:ea typeface="新細明體" panose="02020500000000000000" pitchFamily="18" charset="-120"/>
              </a:rPr>
              <a:t>族房繁衍比叔輩多，侯字輩不少於詹字輩，據稱全靠家屬攝政，婦人們常藉送棗栗當禮物和人周旋，算是慰勞或賦予真不容易分辨，由北部來的族邦豈非更難參詳！</a:t>
            </a:r>
            <a:endParaRPr lang="en-US" altLang="zh-TW" sz="2400" dirty="0">
              <a:latin typeface="新細明體" panose="02020500000000000000" pitchFamily="18" charset="-120"/>
              <a:ea typeface="新細明體" panose="02020500000000000000" pitchFamily="18" charset="-120"/>
            </a:endParaRPr>
          </a:p>
          <a:p>
            <a:endParaRPr lang="en-US" altLang="zh-TW" sz="2400" dirty="0" smtClean="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148064" y="260648"/>
            <a:ext cx="3744416" cy="6408712"/>
          </a:xfrm>
          <a:prstGeom prst="rect">
            <a:avLst/>
          </a:prstGeom>
        </p:spPr>
      </p:pic>
    </p:spTree>
    <p:extLst>
      <p:ext uri="{BB962C8B-B14F-4D97-AF65-F5344CB8AC3E}">
        <p14:creationId xmlns:p14="http://schemas.microsoft.com/office/powerpoint/2010/main" val="1406073966"/>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4355</TotalTime>
  <Words>9282</Words>
  <Application>Microsoft Office PowerPoint</Application>
  <PresentationFormat>On-screen Show (4:3)</PresentationFormat>
  <Paragraphs>540</Paragraphs>
  <Slides>39</Slides>
  <Notes>39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標楷體</vt:lpstr>
      <vt:lpstr>新細明體</vt:lpstr>
      <vt:lpstr>Arial</vt:lpstr>
      <vt:lpstr>Calibri</vt:lpstr>
      <vt:lpstr>Office 佈景主題</vt:lpstr>
      <vt:lpstr>    黃友佳  譯著</vt:lpstr>
      <vt:lpstr>  譯著者簡歷 </vt:lpstr>
      <vt:lpstr>PowerPoint Presentation</vt:lpstr>
      <vt:lpstr>               </vt:lpstr>
      <vt:lpstr>           有點方為水，空挑却是言； 宀頭無左畔，辶遶闕東邊； 長短分知去，微茫視每安；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明 韓道亨 草訣百韻歌   釋譯</dc:title>
  <dc:creator>Asus</dc:creator>
  <cp:lastModifiedBy>Hong</cp:lastModifiedBy>
  <cp:revision>375</cp:revision>
  <dcterms:created xsi:type="dcterms:W3CDTF">2014-10-14T04:45:12Z</dcterms:created>
  <dcterms:modified xsi:type="dcterms:W3CDTF">2015-01-03T17:08:50Z</dcterms:modified>
</cp:coreProperties>
</file>